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64"/>
  </p:notesMasterIdLst>
  <p:handoutMasterIdLst>
    <p:handoutMasterId r:id="rId65"/>
  </p:handoutMasterIdLst>
  <p:sldIdLst>
    <p:sldId id="257" r:id="rId4"/>
    <p:sldId id="258" r:id="rId5"/>
    <p:sldId id="259" r:id="rId6"/>
    <p:sldId id="260" r:id="rId7"/>
    <p:sldId id="261" r:id="rId8"/>
    <p:sldId id="320" r:id="rId9"/>
    <p:sldId id="265" r:id="rId10"/>
    <p:sldId id="266" r:id="rId11"/>
    <p:sldId id="262" r:id="rId12"/>
    <p:sldId id="263" r:id="rId13"/>
    <p:sldId id="264" r:id="rId14"/>
    <p:sldId id="288" r:id="rId15"/>
    <p:sldId id="268" r:id="rId16"/>
    <p:sldId id="269" r:id="rId17"/>
    <p:sldId id="270" r:id="rId18"/>
    <p:sldId id="271" r:id="rId19"/>
    <p:sldId id="272" r:id="rId20"/>
    <p:sldId id="273" r:id="rId21"/>
    <p:sldId id="274" r:id="rId22"/>
    <p:sldId id="321" r:id="rId23"/>
    <p:sldId id="325" r:id="rId24"/>
    <p:sldId id="275" r:id="rId25"/>
    <p:sldId id="282" r:id="rId26"/>
    <p:sldId id="283" r:id="rId27"/>
    <p:sldId id="284" r:id="rId28"/>
    <p:sldId id="285" r:id="rId29"/>
    <p:sldId id="322" r:id="rId30"/>
    <p:sldId id="287" r:id="rId31"/>
    <p:sldId id="317" r:id="rId32"/>
    <p:sldId id="289" r:id="rId33"/>
    <p:sldId id="290" r:id="rId34"/>
    <p:sldId id="291" r:id="rId35"/>
    <p:sldId id="292" r:id="rId36"/>
    <p:sldId id="293" r:id="rId37"/>
    <p:sldId id="294" r:id="rId38"/>
    <p:sldId id="295" r:id="rId39"/>
    <p:sldId id="296" r:id="rId40"/>
    <p:sldId id="297" r:id="rId41"/>
    <p:sldId id="310" r:id="rId42"/>
    <p:sldId id="323" r:id="rId43"/>
    <p:sldId id="300" r:id="rId44"/>
    <p:sldId id="298" r:id="rId45"/>
    <p:sldId id="301" r:id="rId46"/>
    <p:sldId id="302" r:id="rId47"/>
    <p:sldId id="303" r:id="rId48"/>
    <p:sldId id="304" r:id="rId49"/>
    <p:sldId id="305" r:id="rId50"/>
    <p:sldId id="306" r:id="rId51"/>
    <p:sldId id="307" r:id="rId52"/>
    <p:sldId id="309" r:id="rId53"/>
    <p:sldId id="308" r:id="rId54"/>
    <p:sldId id="311" r:id="rId55"/>
    <p:sldId id="312" r:id="rId56"/>
    <p:sldId id="326" r:id="rId57"/>
    <p:sldId id="313" r:id="rId58"/>
    <p:sldId id="314" r:id="rId59"/>
    <p:sldId id="315" r:id="rId60"/>
    <p:sldId id="316" r:id="rId61"/>
    <p:sldId id="319" r:id="rId62"/>
    <p:sldId id="318" r:id="rId6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197" autoAdjust="0"/>
  </p:normalViewPr>
  <p:slideViewPr>
    <p:cSldViewPr>
      <p:cViewPr varScale="1">
        <p:scale>
          <a:sx n="67" d="100"/>
          <a:sy n="67" d="100"/>
        </p:scale>
        <p:origin x="-5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r>
              <a:rPr lang="en-US" smtClean="0"/>
              <a:t>August 16, 2011</a:t>
            </a:r>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4578897-67DA-4006-BFE4-99A32EE7ED92}" type="slidenum">
              <a:rPr lang="en-US" smtClean="0"/>
              <a:t>‹#›</a:t>
            </a:fld>
            <a:endParaRPr lang="en-US"/>
          </a:p>
        </p:txBody>
      </p:sp>
    </p:spTree>
    <p:extLst>
      <p:ext uri="{BB962C8B-B14F-4D97-AF65-F5344CB8AC3E}">
        <p14:creationId xmlns:p14="http://schemas.microsoft.com/office/powerpoint/2010/main" val="34963300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r>
              <a:rPr lang="en-US" smtClean="0"/>
              <a:t>August 16, 2011</a:t>
            </a:r>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C2B49D86-B153-4439-AFA4-3C13CF73A291}" type="slidenum">
              <a:rPr lang="en-US" smtClean="0"/>
              <a:t>‹#›</a:t>
            </a:fld>
            <a:endParaRPr lang="en-US"/>
          </a:p>
        </p:txBody>
      </p:sp>
    </p:spTree>
    <p:extLst>
      <p:ext uri="{BB962C8B-B14F-4D97-AF65-F5344CB8AC3E}">
        <p14:creationId xmlns:p14="http://schemas.microsoft.com/office/powerpoint/2010/main" val="15445076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smtClean="0"/>
              <a:t>August 16, 2011</a:t>
            </a:r>
            <a:endParaRPr lang="en-US" dirty="0"/>
          </a:p>
        </p:txBody>
      </p:sp>
      <p:sp>
        <p:nvSpPr>
          <p:cNvPr id="6" name="Footer Placeholder 5"/>
          <p:cNvSpPr>
            <a:spLocks noGrp="1"/>
          </p:cNvSpPr>
          <p:nvPr>
            <p:ph type="ftr" sz="quarter" idx="12"/>
          </p:nvPr>
        </p:nvSpPr>
        <p:spPr>
          <a:xfrm>
            <a:off x="0" y="9119474"/>
            <a:ext cx="6583680" cy="480060"/>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583680" y="9119474"/>
            <a:ext cx="729827" cy="48006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979978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11</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706293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12</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79499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13</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20315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14</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07643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15</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650732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293820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03089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18</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958029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19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77951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805353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762654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21</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173789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22</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380611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AD59814-B4ED-4BEA-B190-B71614A62D44}" type="slidenum">
              <a:rPr lang="en-US"/>
              <a:pPr/>
              <a:t>23</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Explain “fresh” vs “evaluated” cipehrtexts</a:t>
            </a:r>
          </a:p>
        </p:txBody>
      </p:sp>
      <p:sp>
        <p:nvSpPr>
          <p:cNvPr id="2" name="Date Placeholder 1"/>
          <p:cNvSpPr>
            <a:spLocks noGrp="1"/>
          </p:cNvSpPr>
          <p:nvPr>
            <p:ph type="dt" idx="10"/>
          </p:nvPr>
        </p:nvSpPr>
        <p:spPr/>
        <p:txBody>
          <a:bodyPr/>
          <a:lstStyle/>
          <a:p>
            <a:r>
              <a:rPr lang="en-US" smtClean="0"/>
              <a:t>August 16, 2011</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3224B9-1634-4FD1-A78A-1F8F8B354F15}" type="slidenum">
              <a:rPr lang="en-US"/>
              <a:pPr/>
              <a:t>24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Explain “fresh” vs “evaluated” cipehrtexts</a:t>
            </a:r>
          </a:p>
        </p:txBody>
      </p:sp>
      <p:sp>
        <p:nvSpPr>
          <p:cNvPr id="2" name="Date Placeholder 1"/>
          <p:cNvSpPr>
            <a:spLocks noGrp="1"/>
          </p:cNvSpPr>
          <p:nvPr>
            <p:ph type="dt" idx="10"/>
          </p:nvPr>
        </p:nvSpPr>
        <p:spPr/>
        <p:txBody>
          <a:bodyPr/>
          <a:lstStyle/>
          <a:p>
            <a:r>
              <a:rPr lang="en-US" smtClean="0"/>
              <a:t>August 16, 2011</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0953D8C-FE93-4494-B6AA-994BDEC2239C}" type="slidenum">
              <a:rPr lang="en-US"/>
              <a:pPr/>
              <a:t>25</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smtClean="0"/>
              <a:t>Explain “fresh” vs “evaluated” cipehrtexts</a:t>
            </a:r>
          </a:p>
        </p:txBody>
      </p:sp>
      <p:sp>
        <p:nvSpPr>
          <p:cNvPr id="2" name="Date Placeholder 1"/>
          <p:cNvSpPr>
            <a:spLocks noGrp="1"/>
          </p:cNvSpPr>
          <p:nvPr>
            <p:ph type="dt" idx="10"/>
          </p:nvPr>
        </p:nvSpPr>
        <p:spPr/>
        <p:txBody>
          <a:bodyPr/>
          <a:lstStyle/>
          <a:p>
            <a:r>
              <a:rPr lang="en-US" smtClean="0"/>
              <a:t>August 16, 2011</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200801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460166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28</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671553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29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8938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246853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027359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31</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107675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32</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011965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33</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158653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34</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167933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35</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445416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225588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323356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38</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441232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39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021258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472337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1211301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41</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569042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42</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8314522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43</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8806239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44</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776349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45</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3913904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916780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5704267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48</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432443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49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5756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0703040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6320720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51</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497049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52</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2905381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53</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8839838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54</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7228284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55</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6578911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4327544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4630230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58</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8152856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59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681777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6</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41611465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60</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656024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7</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361432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8</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122250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B49D86-B153-4439-AFA4-3C13CF73A291}" type="slidenum">
              <a:rPr lang="en-US" smtClean="0"/>
              <a:t>9</a:t>
            </a:fld>
            <a:endParaRPr lang="en-US"/>
          </a:p>
        </p:txBody>
      </p:sp>
      <p:sp>
        <p:nvSpPr>
          <p:cNvPr id="5" name="Date Placeholder 4"/>
          <p:cNvSpPr>
            <a:spLocks noGrp="1"/>
          </p:cNvSpPr>
          <p:nvPr>
            <p:ph type="dt" idx="11"/>
          </p:nvPr>
        </p:nvSpPr>
        <p:spPr/>
        <p:txBody>
          <a:bodyPr/>
          <a:lstStyle/>
          <a:p>
            <a:r>
              <a:rPr lang="en-US" smtClean="0"/>
              <a:t>August 16, 2011</a:t>
            </a:r>
            <a:endParaRPr lang="en-US"/>
          </a:p>
        </p:txBody>
      </p:sp>
    </p:spTree>
    <p:extLst>
      <p:ext uri="{BB962C8B-B14F-4D97-AF65-F5344CB8AC3E}">
        <p14:creationId xmlns:p14="http://schemas.microsoft.com/office/powerpoint/2010/main" val="233608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49892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1"/>
          </p:nvPr>
        </p:nvSpPr>
        <p:spPr/>
        <p:txBody>
          <a:bodyPr/>
          <a:lstStyle/>
          <a:p>
            <a:fld id="{8D4C8625-A3A9-4EDA-8D48-7AD88038F3E8}" type="datetimeFigureOut">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4"/>
            <a:ext cx="8382000" cy="4987926"/>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D4C8625-A3A9-4EDA-8D48-7AD88038F3E8}" type="datetimeFigureOut">
              <a:rPr lang="en-US" smtClean="0"/>
              <a:t>8/17/2011</a:t>
            </a:fld>
            <a:endParaRPr lang="en-US"/>
          </a:p>
        </p:txBody>
      </p:sp>
      <p:sp>
        <p:nvSpPr>
          <p:cNvPr id="5" name="Slide Number Placeholder 4"/>
          <p:cNvSpPr>
            <a:spLocks noGrp="1"/>
          </p:cNvSpPr>
          <p:nvPr>
            <p:ph type="sldNum" sz="quarter" idx="11"/>
          </p:nvPr>
        </p:nvSpPr>
        <p:spPr/>
        <p:txBody>
          <a:bodyPr/>
          <a:lstStyle/>
          <a:p>
            <a:fld id="{DF4131F3-4C3F-4904-AC8D-3091AF27558B}"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50000"/>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524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4C8625-A3A9-4EDA-8D48-7AD88038F3E8}" type="datetimeFigureOut">
              <a:rPr lang="en-US" smtClean="0"/>
              <a:t>8/17/2011</a:t>
            </a:fld>
            <a:endParaRPr lang="en-US"/>
          </a:p>
        </p:txBody>
      </p:sp>
      <p:sp>
        <p:nvSpPr>
          <p:cNvPr id="5" name="Slide Number Placeholder 4"/>
          <p:cNvSpPr>
            <a:spLocks noGrp="1"/>
          </p:cNvSpPr>
          <p:nvPr>
            <p:ph type="sldNum" sz="quarter" idx="4"/>
          </p:nvPr>
        </p:nvSpPr>
        <p:spPr>
          <a:xfrm>
            <a:off x="8305800" y="632460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131F3-4C3F-4904-AC8D-3091AF2755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wmf"/><Relationship Id="rId5" Type="http://schemas.openxmlformats.org/officeDocument/2006/relationships/image" Target="../media/image7.JPG"/><Relationship Id="rId4" Type="http://schemas.openxmlformats.org/officeDocument/2006/relationships/image" Target="../media/image6.wmf"/></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wmf"/><Relationship Id="rId5" Type="http://schemas.openxmlformats.org/officeDocument/2006/relationships/image" Target="../media/image6.wmf"/><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447799"/>
          </a:xfrm>
        </p:spPr>
        <p:txBody>
          <a:bodyPr/>
          <a:lstStyle/>
          <a:p>
            <a:r>
              <a:rPr lang="en-US" dirty="0" err="1" smtClean="0"/>
              <a:t>Homomorphic</a:t>
            </a:r>
            <a:r>
              <a:rPr lang="en-US" dirty="0" smtClean="0"/>
              <a:t> Encryption</a:t>
            </a:r>
            <a:br>
              <a:rPr lang="en-US" dirty="0" smtClean="0"/>
            </a:br>
            <a:r>
              <a:rPr lang="en-US" dirty="0" smtClean="0"/>
              <a:t>			</a:t>
            </a:r>
            <a:r>
              <a:rPr lang="en-US" sz="4400" dirty="0" smtClean="0"/>
              <a:t>Tutorial</a:t>
            </a:r>
            <a:endParaRPr lang="en-US" sz="4400" dirty="0"/>
          </a:p>
        </p:txBody>
      </p:sp>
      <p:sp>
        <p:nvSpPr>
          <p:cNvPr id="3" name="Subtitle 2"/>
          <p:cNvSpPr>
            <a:spLocks noGrp="1"/>
          </p:cNvSpPr>
          <p:nvPr>
            <p:ph type="subTitle" idx="1"/>
          </p:nvPr>
        </p:nvSpPr>
        <p:spPr>
          <a:xfrm>
            <a:off x="1568449" y="4344988"/>
            <a:ext cx="5670551" cy="1598612"/>
          </a:xfrm>
        </p:spPr>
        <p:txBody>
          <a:bodyPr>
            <a:normAutofit/>
          </a:bodyPr>
          <a:lstStyle/>
          <a:p>
            <a:pPr algn="ctr"/>
            <a:r>
              <a:rPr lang="en-US" dirty="0" err="1" smtClean="0"/>
              <a:t>Shai</a:t>
            </a:r>
            <a:r>
              <a:rPr lang="en-US" dirty="0" smtClean="0"/>
              <a:t> </a:t>
            </a:r>
            <a:r>
              <a:rPr lang="en-US" dirty="0" err="1" smtClean="0"/>
              <a:t>Halevi</a:t>
            </a:r>
            <a:r>
              <a:rPr lang="en-US" dirty="0" smtClean="0"/>
              <a:t> ― IBM</a:t>
            </a:r>
          </a:p>
          <a:p>
            <a:pPr algn="ctr"/>
            <a:r>
              <a:rPr lang="en-US" dirty="0" smtClean="0"/>
              <a:t>CRYPTO 2011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type="body" sz="quarter" idx="10"/>
          </p:nvPr>
        </p:nvSpPr>
        <p:spPr>
          <a:xfrm>
            <a:off x="381000" y="1411552"/>
            <a:ext cx="8382000" cy="4388894"/>
          </a:xfrm>
        </p:spPr>
        <p:txBody>
          <a:bodyPr/>
          <a:lstStyle/>
          <a:p>
            <a:r>
              <a:rPr lang="en-US" dirty="0" err="1" smtClean="0"/>
              <a:t>Mult</a:t>
            </a:r>
            <a:r>
              <a:rPr lang="en-US" dirty="0" smtClean="0"/>
              <a:t>-mod-p [ElGamal’84]</a:t>
            </a:r>
          </a:p>
          <a:p>
            <a:r>
              <a:rPr lang="en-US" dirty="0" smtClean="0"/>
              <a:t>Add-mod-N [Pallier’98]</a:t>
            </a:r>
          </a:p>
          <a:p>
            <a:r>
              <a:rPr lang="en-US" dirty="0" smtClean="0"/>
              <a:t>Quadratic-polys mod p [BGN’06]</a:t>
            </a:r>
          </a:p>
          <a:p>
            <a:r>
              <a:rPr lang="en-US" dirty="0" smtClean="0"/>
              <a:t>Branching programs [IP’07]</a:t>
            </a:r>
          </a:p>
          <a:p>
            <a:r>
              <a:rPr lang="en-US" dirty="0" smtClean="0"/>
              <a:t>A different type of solution for any circuit [Yao’82,…]</a:t>
            </a:r>
          </a:p>
          <a:p>
            <a:pPr lvl="1"/>
            <a:r>
              <a:rPr lang="en-US" dirty="0" smtClean="0"/>
              <a:t>Not compact, </a:t>
            </a:r>
            <a:r>
              <a:rPr lang="en-US" dirty="0" err="1" smtClean="0"/>
              <a:t>ciphertext</a:t>
            </a:r>
            <a:r>
              <a:rPr lang="en-US" dirty="0"/>
              <a:t> </a:t>
            </a:r>
            <a:r>
              <a:rPr lang="en-US" dirty="0" smtClean="0"/>
              <a:t> grows with circuit complexity</a:t>
            </a:r>
          </a:p>
          <a:p>
            <a:pPr lvl="1"/>
            <a:r>
              <a:rPr lang="en-US" dirty="0" smtClean="0"/>
              <a:t>Also NC1 </a:t>
            </a:r>
            <a:r>
              <a:rPr lang="en-US" dirty="0"/>
              <a:t>circuits [SYY’00</a:t>
            </a:r>
            <a:r>
              <a:rPr lang="en-US" dirty="0" smtClean="0"/>
              <a:t>]</a:t>
            </a:r>
          </a:p>
        </p:txBody>
      </p:sp>
      <p:sp>
        <p:nvSpPr>
          <p:cNvPr id="11268" name="Rectangle 2"/>
          <p:cNvSpPr>
            <a:spLocks noGrp="1" noChangeArrowheads="1"/>
          </p:cNvSpPr>
          <p:nvPr>
            <p:ph type="title"/>
          </p:nvPr>
        </p:nvSpPr>
        <p:spPr/>
        <p:txBody>
          <a:bodyPr/>
          <a:lstStyle/>
          <a:p>
            <a:r>
              <a:rPr lang="en-US" smtClean="0"/>
              <a:t>More Privacy Homomorphisms</a:t>
            </a:r>
          </a:p>
        </p:txBody>
      </p:sp>
      <p:sp>
        <p:nvSpPr>
          <p:cNvPr id="11266" name="Date Placeholder 3"/>
          <p:cNvSpPr>
            <a:spLocks noGrp="1"/>
          </p:cNvSpPr>
          <p:nvPr>
            <p:ph type="dt" sz="half" idx="11"/>
          </p:nvPr>
        </p:nvSpPr>
        <p:spPr/>
        <p:txBody>
          <a:bodyPr/>
          <a:lstStyle/>
          <a:p>
            <a:r>
              <a:rPr lang="en-US" smtClean="0"/>
              <a:t>June 16, 2011</a:t>
            </a:r>
            <a:endParaRPr lang="en-US" dirty="0"/>
          </a:p>
        </p:txBody>
      </p:sp>
      <p:sp>
        <p:nvSpPr>
          <p:cNvPr id="11267" name="Slide Number Placeholder 5"/>
          <p:cNvSpPr>
            <a:spLocks noGrp="1"/>
          </p:cNvSpPr>
          <p:nvPr>
            <p:ph type="sldNum" sz="quarter" idx="12"/>
          </p:nvPr>
        </p:nvSpPr>
        <p:spPr/>
        <p:txBody>
          <a:bodyPr/>
          <a:lstStyle/>
          <a:p>
            <a:fld id="{4C59DFBE-A4F0-4DE9-B9B2-07EDD4ED59E1}" type="slidenum">
              <a:rPr lang="en-US" smtClean="0"/>
              <a:pPr/>
              <a:t>10</a:t>
            </a:fld>
            <a:endParaRPr lang="en-US"/>
          </a:p>
        </p:txBody>
      </p:sp>
    </p:spTree>
    <p:extLst>
      <p:ext uri="{BB962C8B-B14F-4D97-AF65-F5344CB8AC3E}">
        <p14:creationId xmlns:p14="http://schemas.microsoft.com/office/powerpoint/2010/main" val="25638591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sz="quarter" idx="10"/>
          </p:nvPr>
        </p:nvSpPr>
        <p:spPr>
          <a:xfrm>
            <a:off x="381000" y="1411552"/>
            <a:ext cx="8458200" cy="4628960"/>
          </a:xfrm>
        </p:spPr>
        <p:txBody>
          <a:bodyPr/>
          <a:lstStyle/>
          <a:p>
            <a:pPr marL="0" indent="0">
              <a:buNone/>
            </a:pPr>
            <a:r>
              <a:rPr lang="en-US" sz="3600" dirty="0" smtClean="0"/>
              <a:t>It will be really nice to have…</a:t>
            </a:r>
          </a:p>
          <a:p>
            <a:r>
              <a:rPr lang="en-US" dirty="0" smtClean="0"/>
              <a:t>Plaintext space </a:t>
            </a:r>
            <a:r>
              <a:rPr lang="en-US" dirty="0" smtClean="0">
                <a:solidFill>
                  <a:srgbClr val="0070C0"/>
                </a:solidFill>
              </a:rPr>
              <a:t>Z</a:t>
            </a:r>
            <a:r>
              <a:rPr lang="en-US" baseline="-25000" dirty="0" smtClean="0">
                <a:solidFill>
                  <a:srgbClr val="0070C0"/>
                </a:solidFill>
              </a:rPr>
              <a:t>2</a:t>
            </a:r>
            <a:r>
              <a:rPr lang="en-US" dirty="0" smtClean="0"/>
              <a:t> </a:t>
            </a:r>
            <a:r>
              <a:rPr lang="en-US" dirty="0" smtClean="0">
                <a:solidFill>
                  <a:srgbClr val="0070C0"/>
                </a:solidFill>
              </a:rPr>
              <a:t>(w/ ops +,x)</a:t>
            </a:r>
          </a:p>
          <a:p>
            <a:r>
              <a:rPr lang="en-US" dirty="0" err="1" smtClean="0"/>
              <a:t>Ciphertexts</a:t>
            </a:r>
            <a:r>
              <a:rPr lang="en-US" dirty="0" smtClean="0"/>
              <a:t> live in </a:t>
            </a:r>
            <a:r>
              <a:rPr lang="en-US" dirty="0" smtClean="0">
                <a:solidFill>
                  <a:srgbClr val="00B050"/>
                </a:solidFill>
              </a:rPr>
              <a:t>algebraic ring R (w/ ops +,x)</a:t>
            </a:r>
          </a:p>
          <a:p>
            <a:r>
              <a:rPr lang="en-US" dirty="0" err="1" smtClean="0"/>
              <a:t>Homomorphic</a:t>
            </a:r>
            <a:r>
              <a:rPr lang="en-US" dirty="0" smtClean="0"/>
              <a:t> for both + and x</a:t>
            </a:r>
          </a:p>
          <a:p>
            <a:pPr lvl="1"/>
            <a:r>
              <a:rPr lang="en-US" dirty="0" err="1" smtClean="0">
                <a:solidFill>
                  <a:srgbClr val="00B050"/>
                </a:solidFill>
              </a:rPr>
              <a:t>Enc</a:t>
            </a:r>
            <a:r>
              <a:rPr lang="en-US" dirty="0" smtClean="0">
                <a:solidFill>
                  <a:srgbClr val="00B050"/>
                </a:solidFill>
              </a:rPr>
              <a:t>(</a:t>
            </a:r>
            <a:r>
              <a:rPr lang="en-US" i="1" dirty="0" smtClean="0">
                <a:solidFill>
                  <a:srgbClr val="00B050"/>
                </a:solidFill>
                <a:latin typeface="Times New Roman" pitchFamily="18" charset="0"/>
                <a:cs typeface="Times New Roman" pitchFamily="18" charset="0"/>
              </a:rPr>
              <a:t>b</a:t>
            </a:r>
            <a:r>
              <a:rPr lang="en-US" baseline="-25000" dirty="0" smtClean="0">
                <a:solidFill>
                  <a:srgbClr val="00B050"/>
                </a:solidFill>
                <a:latin typeface="Times New Roman" pitchFamily="18" charset="0"/>
                <a:cs typeface="Times New Roman" pitchFamily="18" charset="0"/>
              </a:rPr>
              <a:t>1</a:t>
            </a:r>
            <a:r>
              <a:rPr lang="en-US" dirty="0" smtClean="0">
                <a:solidFill>
                  <a:srgbClr val="00B050"/>
                </a:solidFill>
              </a:rPr>
              <a:t>) + </a:t>
            </a:r>
            <a:r>
              <a:rPr lang="en-US" dirty="0" err="1" smtClean="0">
                <a:solidFill>
                  <a:srgbClr val="00B050"/>
                </a:solidFill>
              </a:rPr>
              <a:t>Enc</a:t>
            </a:r>
            <a:r>
              <a:rPr lang="en-US" dirty="0" smtClean="0">
                <a:solidFill>
                  <a:srgbClr val="00B050"/>
                </a:solidFill>
              </a:rPr>
              <a:t>(</a:t>
            </a:r>
            <a:r>
              <a:rPr lang="en-US" i="1" dirty="0" smtClean="0">
                <a:solidFill>
                  <a:srgbClr val="00B050"/>
                </a:solidFill>
                <a:latin typeface="Times New Roman" pitchFamily="18" charset="0"/>
                <a:cs typeface="Times New Roman" pitchFamily="18" charset="0"/>
              </a:rPr>
              <a:t>b</a:t>
            </a:r>
            <a:r>
              <a:rPr lang="en-US" baseline="-25000" dirty="0" smtClean="0">
                <a:solidFill>
                  <a:srgbClr val="00B050"/>
                </a:solidFill>
                <a:latin typeface="Times New Roman" pitchFamily="18" charset="0"/>
                <a:cs typeface="Times New Roman" pitchFamily="18" charset="0"/>
              </a:rPr>
              <a:t>2</a:t>
            </a:r>
            <a:r>
              <a:rPr lang="en-US" dirty="0" smtClean="0">
                <a:solidFill>
                  <a:srgbClr val="00B050"/>
                </a:solidFill>
              </a:rPr>
              <a:t>) </a:t>
            </a:r>
            <a:r>
              <a:rPr lang="en-US" dirty="0" smtClean="0"/>
              <a:t>in R = </a:t>
            </a:r>
            <a:r>
              <a:rPr lang="en-US" dirty="0" err="1" smtClean="0"/>
              <a:t>Enc</a:t>
            </a:r>
            <a:r>
              <a:rPr lang="en-US" dirty="0" smtClean="0"/>
              <a:t>(</a:t>
            </a:r>
            <a:r>
              <a:rPr lang="en-US"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1</a:t>
            </a:r>
            <a:r>
              <a:rPr lang="en-US" dirty="0" smtClean="0">
                <a:solidFill>
                  <a:srgbClr val="0070C0"/>
                </a:solidFill>
                <a:sym typeface="Math B" pitchFamily="2" charset="2"/>
              </a:rPr>
              <a:t>+ </a:t>
            </a:r>
            <a:r>
              <a:rPr lang="en-US"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2</a:t>
            </a:r>
            <a:r>
              <a:rPr lang="en-US" dirty="0" smtClean="0">
                <a:solidFill>
                  <a:srgbClr val="0070C0"/>
                </a:solidFill>
              </a:rPr>
              <a:t> mod 2</a:t>
            </a:r>
            <a:r>
              <a:rPr lang="en-US" dirty="0" smtClean="0"/>
              <a:t>)</a:t>
            </a:r>
          </a:p>
          <a:p>
            <a:pPr lvl="1"/>
            <a:r>
              <a:rPr lang="en-US" dirty="0" err="1" smtClean="0">
                <a:solidFill>
                  <a:srgbClr val="00B050"/>
                </a:solidFill>
              </a:rPr>
              <a:t>Enc</a:t>
            </a:r>
            <a:r>
              <a:rPr lang="en-US" dirty="0" smtClean="0">
                <a:solidFill>
                  <a:srgbClr val="00B050"/>
                </a:solidFill>
              </a:rPr>
              <a:t>(</a:t>
            </a:r>
            <a:r>
              <a:rPr lang="en-US" i="1" dirty="0" smtClean="0">
                <a:solidFill>
                  <a:srgbClr val="00B050"/>
                </a:solidFill>
                <a:latin typeface="Times New Roman" pitchFamily="18" charset="0"/>
                <a:cs typeface="Times New Roman" pitchFamily="18" charset="0"/>
              </a:rPr>
              <a:t>b</a:t>
            </a:r>
            <a:r>
              <a:rPr lang="en-US" baseline="-25000" dirty="0" smtClean="0">
                <a:solidFill>
                  <a:srgbClr val="00B050"/>
                </a:solidFill>
                <a:latin typeface="Times New Roman" pitchFamily="18" charset="0"/>
                <a:cs typeface="Times New Roman" pitchFamily="18" charset="0"/>
              </a:rPr>
              <a:t>1</a:t>
            </a:r>
            <a:r>
              <a:rPr lang="en-US" dirty="0" smtClean="0">
                <a:solidFill>
                  <a:srgbClr val="00B050"/>
                </a:solidFill>
              </a:rPr>
              <a:t>) x  </a:t>
            </a:r>
            <a:r>
              <a:rPr lang="en-US" dirty="0" err="1" smtClean="0">
                <a:solidFill>
                  <a:srgbClr val="00B050"/>
                </a:solidFill>
              </a:rPr>
              <a:t>Enc</a:t>
            </a:r>
            <a:r>
              <a:rPr lang="en-US" dirty="0" smtClean="0">
                <a:solidFill>
                  <a:srgbClr val="00B050"/>
                </a:solidFill>
              </a:rPr>
              <a:t>(</a:t>
            </a:r>
            <a:r>
              <a:rPr lang="en-US" i="1" dirty="0" smtClean="0">
                <a:solidFill>
                  <a:srgbClr val="00B050"/>
                </a:solidFill>
                <a:latin typeface="Times New Roman" pitchFamily="18" charset="0"/>
                <a:cs typeface="Times New Roman" pitchFamily="18" charset="0"/>
              </a:rPr>
              <a:t>b</a:t>
            </a:r>
            <a:r>
              <a:rPr lang="en-US" baseline="-25000" dirty="0" smtClean="0">
                <a:solidFill>
                  <a:srgbClr val="00B050"/>
                </a:solidFill>
                <a:latin typeface="Times New Roman" pitchFamily="18" charset="0"/>
                <a:cs typeface="Times New Roman" pitchFamily="18" charset="0"/>
              </a:rPr>
              <a:t>2</a:t>
            </a:r>
            <a:r>
              <a:rPr lang="en-US" dirty="0" smtClean="0">
                <a:solidFill>
                  <a:srgbClr val="00B050"/>
                </a:solidFill>
              </a:rPr>
              <a:t>) </a:t>
            </a:r>
            <a:r>
              <a:rPr lang="en-US" dirty="0" smtClean="0"/>
              <a:t>in R = </a:t>
            </a:r>
            <a:r>
              <a:rPr lang="en-US" dirty="0" err="1" smtClean="0"/>
              <a:t>Enc</a:t>
            </a:r>
            <a:r>
              <a:rPr lang="en-US" dirty="0" smtClean="0"/>
              <a:t>(</a:t>
            </a:r>
            <a:r>
              <a:rPr lang="en-US"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1</a:t>
            </a:r>
            <a:r>
              <a:rPr lang="en-US" dirty="0" smtClean="0">
                <a:solidFill>
                  <a:srgbClr val="0070C0"/>
                </a:solidFill>
              </a:rPr>
              <a:t> </a:t>
            </a:r>
            <a:r>
              <a:rPr lang="en-US" dirty="0" smtClean="0">
                <a:solidFill>
                  <a:srgbClr val="0070C0"/>
                </a:solidFill>
                <a:sym typeface="Math B" pitchFamily="2" charset="2"/>
              </a:rPr>
              <a:t>x </a:t>
            </a:r>
            <a:r>
              <a:rPr lang="en-US"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2</a:t>
            </a:r>
            <a:r>
              <a:rPr lang="en-US" dirty="0" smtClean="0">
                <a:solidFill>
                  <a:srgbClr val="0070C0"/>
                </a:solidFill>
              </a:rPr>
              <a:t> mod 2</a:t>
            </a:r>
            <a:r>
              <a:rPr lang="en-US" dirty="0" smtClean="0"/>
              <a:t>)</a:t>
            </a:r>
          </a:p>
          <a:p>
            <a:pPr marL="0" indent="0">
              <a:buNone/>
            </a:pPr>
            <a:r>
              <a:rPr lang="en-US" dirty="0" smtClean="0">
                <a:solidFill>
                  <a:srgbClr val="FF0000"/>
                </a:solidFill>
                <a:sym typeface="Wingdings" pitchFamily="2" charset="2"/>
              </a:rPr>
              <a:t>C</a:t>
            </a:r>
            <a:r>
              <a:rPr lang="en-US" dirty="0" smtClean="0">
                <a:solidFill>
                  <a:srgbClr val="FF0000"/>
                </a:solidFill>
              </a:rPr>
              <a:t>an compute any function on the encryptions</a:t>
            </a:r>
          </a:p>
          <a:p>
            <a:pPr lvl="1"/>
            <a:r>
              <a:rPr lang="en-US" dirty="0" smtClean="0"/>
              <a:t>Since every binary function is a polynomial</a:t>
            </a:r>
          </a:p>
          <a:p>
            <a:r>
              <a:rPr lang="en-US" dirty="0"/>
              <a:t>W</a:t>
            </a:r>
            <a:r>
              <a:rPr lang="en-US" dirty="0" smtClean="0"/>
              <a:t>on’t get exactly this, but it’s a good motivation</a:t>
            </a:r>
          </a:p>
        </p:txBody>
      </p:sp>
      <p:sp>
        <p:nvSpPr>
          <p:cNvPr id="12292" name="Rectangle 2"/>
          <p:cNvSpPr>
            <a:spLocks noGrp="1" noChangeArrowheads="1"/>
          </p:cNvSpPr>
          <p:nvPr>
            <p:ph type="title"/>
          </p:nvPr>
        </p:nvSpPr>
        <p:spPr/>
        <p:txBody>
          <a:bodyPr/>
          <a:lstStyle/>
          <a:p>
            <a:r>
              <a:rPr lang="en-US" dirty="0" smtClean="0"/>
              <a:t>(x,+)-</a:t>
            </a:r>
            <a:r>
              <a:rPr lang="en-US" dirty="0" err="1" smtClean="0"/>
              <a:t>Homomorphic</a:t>
            </a:r>
            <a:r>
              <a:rPr lang="en-US" dirty="0" smtClean="0"/>
              <a:t> Encryption</a:t>
            </a:r>
          </a:p>
        </p:txBody>
      </p:sp>
      <p:sp>
        <p:nvSpPr>
          <p:cNvPr id="12290" name="Date Placeholder 3"/>
          <p:cNvSpPr>
            <a:spLocks noGrp="1"/>
          </p:cNvSpPr>
          <p:nvPr>
            <p:ph type="dt" sz="half" idx="11"/>
          </p:nvPr>
        </p:nvSpPr>
        <p:spPr/>
        <p:txBody>
          <a:bodyPr/>
          <a:lstStyle/>
          <a:p>
            <a:r>
              <a:rPr lang="en-US" smtClean="0"/>
              <a:t>June 16, 2011</a:t>
            </a:r>
            <a:endParaRPr lang="en-US" dirty="0"/>
          </a:p>
        </p:txBody>
      </p:sp>
      <p:sp>
        <p:nvSpPr>
          <p:cNvPr id="12291" name="Slide Number Placeholder 5"/>
          <p:cNvSpPr>
            <a:spLocks noGrp="1"/>
          </p:cNvSpPr>
          <p:nvPr>
            <p:ph type="sldNum" sz="quarter" idx="12"/>
          </p:nvPr>
        </p:nvSpPr>
        <p:spPr/>
        <p:txBody>
          <a:bodyPr/>
          <a:lstStyle/>
          <a:p>
            <a:fld id="{2CB236FB-11CD-4C4A-B7D2-0335D47233AF}" type="slidenum">
              <a:rPr lang="en-US" smtClean="0"/>
              <a:pPr/>
              <a:t>11</a:t>
            </a:fld>
            <a:endParaRPr lang="en-US"/>
          </a:p>
        </p:txBody>
      </p:sp>
    </p:spTree>
    <p:extLst>
      <p:ext uri="{BB962C8B-B14F-4D97-AF65-F5344CB8AC3E}">
        <p14:creationId xmlns:p14="http://schemas.microsoft.com/office/powerpoint/2010/main" val="3488363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[Gentry 2009] Blueprint</a:t>
            </a:r>
            <a:endParaRPr lang="en-US" dirty="0"/>
          </a:p>
        </p:txBody>
      </p:sp>
      <p:pic>
        <p:nvPicPr>
          <p:cNvPr id="2053" name="Picture 5" descr="C:\Documents and Settings\Administrator\Local Settings\Temporary Internet Files\Content.IE5\J85BIBIC\MP90039879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990600"/>
            <a:ext cx="6438900" cy="5519057"/>
          </a:xfrm>
          <a:prstGeom prst="rect">
            <a:avLst/>
          </a:prstGeom>
          <a:noFill/>
          <a:ln w="3175">
            <a:solidFill>
              <a:schemeClr val="tx1"/>
            </a:solidFill>
          </a:ln>
          <a:effectLst>
            <a:outerShdw blurRad="44450" dist="27940" dir="5400000" algn="ctr">
              <a:srgbClr val="000000">
                <a:alpha val="32000"/>
              </a:srgbClr>
            </a:outerShdw>
          </a:effectLst>
        </p:spPr>
      </p:pic>
    </p:spTree>
    <p:extLst>
      <p:ext uri="{BB962C8B-B14F-4D97-AF65-F5344CB8AC3E}">
        <p14:creationId xmlns:p14="http://schemas.microsoft.com/office/powerpoint/2010/main" val="273084080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body" sz="quarter" idx="10"/>
          </p:nvPr>
        </p:nvSpPr>
        <p:spPr>
          <a:xfrm>
            <a:off x="381000" y="1411552"/>
            <a:ext cx="8382000" cy="5047536"/>
          </a:xfrm>
        </p:spPr>
        <p:txBody>
          <a:bodyPr/>
          <a:lstStyle/>
          <a:p>
            <a:pPr marL="0" indent="0">
              <a:buNone/>
            </a:pPr>
            <a:r>
              <a:rPr lang="en-US" dirty="0" smtClean="0"/>
              <a:t>Evaluate any function in four “easy” steps</a:t>
            </a:r>
          </a:p>
          <a:p>
            <a:r>
              <a:rPr lang="en-US" dirty="0" smtClean="0"/>
              <a:t>Step 1: Encryption from linear ECCs</a:t>
            </a:r>
          </a:p>
          <a:p>
            <a:pPr lvl="1"/>
            <a:r>
              <a:rPr lang="en-US" dirty="0" smtClean="0"/>
              <a:t>Additive homomorphism</a:t>
            </a:r>
          </a:p>
          <a:p>
            <a:r>
              <a:rPr lang="en-US" dirty="0" smtClean="0"/>
              <a:t>Step 2: ECC lives inside a ring</a:t>
            </a:r>
          </a:p>
          <a:p>
            <a:pPr lvl="1"/>
            <a:r>
              <a:rPr lang="en-US" dirty="0" smtClean="0"/>
              <a:t>Also multiplicative homomorphism</a:t>
            </a:r>
          </a:p>
          <a:p>
            <a:pPr lvl="1"/>
            <a:r>
              <a:rPr lang="en-US" dirty="0" smtClean="0"/>
              <a:t>But only for a few operations (low-degree poly’s)</a:t>
            </a:r>
          </a:p>
          <a:p>
            <a:r>
              <a:rPr lang="en-US" dirty="0" smtClean="0"/>
              <a:t>Step 3: Bootstrapping</a:t>
            </a:r>
          </a:p>
          <a:p>
            <a:pPr lvl="1"/>
            <a:r>
              <a:rPr lang="en-US" dirty="0" smtClean="0"/>
              <a:t>Few ops (but not too few) </a:t>
            </a:r>
            <a:r>
              <a:rPr lang="en-US" dirty="0" smtClean="0">
                <a:sym typeface="Wingdings" pitchFamily="2" charset="2"/>
              </a:rPr>
              <a:t> any number of ops</a:t>
            </a:r>
          </a:p>
          <a:p>
            <a:r>
              <a:rPr lang="en-US" dirty="0" smtClean="0"/>
              <a:t>Step 4: Everything else</a:t>
            </a:r>
          </a:p>
          <a:p>
            <a:pPr lvl="1"/>
            <a:r>
              <a:rPr lang="en-US" dirty="0" smtClean="0"/>
              <a:t>“Squashing” and other fun activities</a:t>
            </a:r>
          </a:p>
        </p:txBody>
      </p:sp>
      <p:sp>
        <p:nvSpPr>
          <p:cNvPr id="15364" name="Rectangle 2"/>
          <p:cNvSpPr>
            <a:spLocks noGrp="1" noChangeArrowheads="1"/>
          </p:cNvSpPr>
          <p:nvPr>
            <p:ph type="title"/>
          </p:nvPr>
        </p:nvSpPr>
        <p:spPr/>
        <p:txBody>
          <a:bodyPr/>
          <a:lstStyle/>
          <a:p>
            <a:r>
              <a:rPr lang="en-US" smtClean="0"/>
              <a:t>The [Gentry 2009] blueprint</a:t>
            </a:r>
            <a:endParaRPr lang="en-US" dirty="0" smtClean="0"/>
          </a:p>
        </p:txBody>
      </p:sp>
      <p:sp>
        <p:nvSpPr>
          <p:cNvPr id="15362" name="Date Placeholder 3"/>
          <p:cNvSpPr>
            <a:spLocks noGrp="1"/>
          </p:cNvSpPr>
          <p:nvPr>
            <p:ph type="dt" sz="half" idx="11"/>
          </p:nvPr>
        </p:nvSpPr>
        <p:spPr/>
        <p:txBody>
          <a:bodyPr/>
          <a:lstStyle/>
          <a:p>
            <a:r>
              <a:rPr lang="en-US" smtClean="0"/>
              <a:t>June 16, 2011</a:t>
            </a:r>
            <a:endParaRPr lang="en-US"/>
          </a:p>
        </p:txBody>
      </p:sp>
      <p:sp>
        <p:nvSpPr>
          <p:cNvPr id="15363" name="Slide Number Placeholder 5"/>
          <p:cNvSpPr>
            <a:spLocks noGrp="1"/>
          </p:cNvSpPr>
          <p:nvPr>
            <p:ph type="sldNum" sz="quarter" idx="12"/>
          </p:nvPr>
        </p:nvSpPr>
        <p:spPr/>
        <p:txBody>
          <a:bodyPr/>
          <a:lstStyle/>
          <a:p>
            <a:fld id="{FBD87D61-E2B3-4B8F-B5C5-CC6BAB6428EF}" type="slidenum">
              <a:rPr lang="en-US" smtClean="0"/>
              <a:pPr/>
              <a:t>13</a:t>
            </a:fld>
            <a:endParaRPr lang="en-US"/>
          </a:p>
        </p:txBody>
      </p:sp>
      <p:sp>
        <p:nvSpPr>
          <p:cNvPr id="2" name="Oval Callout 1"/>
          <p:cNvSpPr/>
          <p:nvPr/>
        </p:nvSpPr>
        <p:spPr bwMode="auto">
          <a:xfrm>
            <a:off x="5638800" y="2438400"/>
            <a:ext cx="3429000" cy="914400"/>
          </a:xfrm>
          <a:prstGeom prst="wedgeEllipseCallout">
            <a:avLst>
              <a:gd name="adj1" fmla="val -42343"/>
              <a:gd name="adj2" fmla="val -63277"/>
            </a:avLst>
          </a:prstGeom>
          <a:gradFill>
            <a:gsLst>
              <a:gs pos="0">
                <a:schemeClr val="accent2">
                  <a:shade val="51000"/>
                  <a:satMod val="130000"/>
                </a:schemeClr>
              </a:gs>
              <a:gs pos="0">
                <a:schemeClr val="accent2">
                  <a:shade val="93000"/>
                  <a:satMod val="130000"/>
                  <a:alpha val="59000"/>
                  <a:lumMod val="25000"/>
                  <a:lumOff val="75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45718" rIns="0"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Segoe" pitchFamily="34" charset="0"/>
              </a:rPr>
              <a:t>Error-Correcting Codes </a:t>
            </a:r>
            <a:br>
              <a:rPr lang="en-US" dirty="0" smtClean="0">
                <a:solidFill>
                  <a:schemeClr val="tx1"/>
                </a:solidFill>
                <a:latin typeface="Segoe" pitchFamily="34" charset="0"/>
              </a:rPr>
            </a:br>
            <a:r>
              <a:rPr lang="en-US" sz="1600" dirty="0" smtClean="0">
                <a:solidFill>
                  <a:schemeClr val="tx1"/>
                </a:solidFill>
                <a:latin typeface="Segoe" pitchFamily="34" charset="0"/>
              </a:rPr>
              <a:t>(not Elliptic-Curve Cryptography)</a:t>
            </a:r>
          </a:p>
        </p:txBody>
      </p:sp>
    </p:spTree>
    <p:extLst>
      <p:ext uri="{BB962C8B-B14F-4D97-AF65-F5344CB8AC3E}">
        <p14:creationId xmlns:p14="http://schemas.microsoft.com/office/powerpoint/2010/main" val="745608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275">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2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sz="quarter" idx="10"/>
          </p:nvPr>
        </p:nvSpPr>
        <p:spPr>
          <a:xfrm>
            <a:off x="381000" y="1411552"/>
            <a:ext cx="8382000" cy="4368375"/>
          </a:xfrm>
        </p:spPr>
        <p:txBody>
          <a:bodyPr/>
          <a:lstStyle/>
          <a:p>
            <a:r>
              <a:rPr lang="en-US" dirty="0" smtClean="0"/>
              <a:t>For “random looking” codes, hard to distinguish close/far from code</a:t>
            </a:r>
          </a:p>
          <a:p>
            <a:pPr>
              <a:spcBef>
                <a:spcPts val="20000"/>
              </a:spcBef>
            </a:pPr>
            <a:r>
              <a:rPr lang="en-US" dirty="0" smtClean="0"/>
              <a:t>Many cryptosystems built on this hardness</a:t>
            </a:r>
          </a:p>
          <a:p>
            <a:pPr lvl="1"/>
            <a:r>
              <a:rPr lang="en-US" dirty="0" smtClean="0"/>
              <a:t>E.g., [McEliece’78, AD’97, GGH’97, R’03,…]  </a:t>
            </a:r>
          </a:p>
        </p:txBody>
      </p:sp>
      <p:sp>
        <p:nvSpPr>
          <p:cNvPr id="16388" name="Rectangle 2"/>
          <p:cNvSpPr>
            <a:spLocks noGrp="1" noChangeArrowheads="1"/>
          </p:cNvSpPr>
          <p:nvPr>
            <p:ph type="title"/>
          </p:nvPr>
        </p:nvSpPr>
        <p:spPr/>
        <p:txBody>
          <a:bodyPr/>
          <a:lstStyle/>
          <a:p>
            <a:r>
              <a:rPr lang="en-US" dirty="0" smtClean="0"/>
              <a:t>Step 1: Encryption from Linear ECCs</a:t>
            </a:r>
          </a:p>
        </p:txBody>
      </p:sp>
      <p:sp>
        <p:nvSpPr>
          <p:cNvPr id="16386" name="Date Placeholder 3"/>
          <p:cNvSpPr>
            <a:spLocks noGrp="1"/>
          </p:cNvSpPr>
          <p:nvPr>
            <p:ph type="dt" sz="half" idx="11"/>
          </p:nvPr>
        </p:nvSpPr>
        <p:spPr/>
        <p:txBody>
          <a:bodyPr/>
          <a:lstStyle/>
          <a:p>
            <a:r>
              <a:rPr lang="en-US" smtClean="0"/>
              <a:t>June 16, 2011</a:t>
            </a:r>
            <a:endParaRPr lang="en-US"/>
          </a:p>
        </p:txBody>
      </p:sp>
      <p:sp>
        <p:nvSpPr>
          <p:cNvPr id="16387" name="Slide Number Placeholder 5"/>
          <p:cNvSpPr>
            <a:spLocks noGrp="1"/>
          </p:cNvSpPr>
          <p:nvPr>
            <p:ph type="sldNum" sz="quarter" idx="12"/>
          </p:nvPr>
        </p:nvSpPr>
        <p:spPr/>
        <p:txBody>
          <a:bodyPr/>
          <a:lstStyle/>
          <a:p>
            <a:fld id="{8AD831F0-2EF4-4E75-BEE5-1C9B847661C6}" type="slidenum">
              <a:rPr lang="en-US" smtClean="0"/>
              <a:pPr/>
              <a:t>14</a:t>
            </a:fld>
            <a:endParaRPr lang="en-US"/>
          </a:p>
        </p:txBody>
      </p:sp>
      <p:grpSp>
        <p:nvGrpSpPr>
          <p:cNvPr id="7" name="Group 6"/>
          <p:cNvGrpSpPr/>
          <p:nvPr/>
        </p:nvGrpSpPr>
        <p:grpSpPr>
          <a:xfrm>
            <a:off x="2057400" y="2438400"/>
            <a:ext cx="5334000" cy="2209800"/>
            <a:chOff x="2057400" y="2438400"/>
            <a:chExt cx="5334000" cy="2209800"/>
          </a:xfrm>
        </p:grpSpPr>
        <p:sp>
          <p:nvSpPr>
            <p:cNvPr id="16390" name="Oval 19"/>
            <p:cNvSpPr>
              <a:spLocks noChangeArrowheads="1"/>
            </p:cNvSpPr>
            <p:nvPr/>
          </p:nvSpPr>
          <p:spPr bwMode="auto">
            <a:xfrm>
              <a:off x="3073400" y="3665538"/>
              <a:ext cx="508000" cy="492125"/>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1" name="Oval 20"/>
            <p:cNvSpPr>
              <a:spLocks noChangeArrowheads="1"/>
            </p:cNvSpPr>
            <p:nvPr/>
          </p:nvSpPr>
          <p:spPr bwMode="auto">
            <a:xfrm>
              <a:off x="3898900" y="360521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2" name="Oval 21"/>
            <p:cNvSpPr>
              <a:spLocks noChangeArrowheads="1"/>
            </p:cNvSpPr>
            <p:nvPr/>
          </p:nvSpPr>
          <p:spPr bwMode="auto">
            <a:xfrm>
              <a:off x="4724400" y="354330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3" name="Oval 22"/>
            <p:cNvSpPr>
              <a:spLocks noChangeArrowheads="1"/>
            </p:cNvSpPr>
            <p:nvPr/>
          </p:nvSpPr>
          <p:spPr bwMode="auto">
            <a:xfrm>
              <a:off x="5549900" y="3481388"/>
              <a:ext cx="508000" cy="492125"/>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4" name="Oval 23"/>
            <p:cNvSpPr>
              <a:spLocks noChangeArrowheads="1"/>
            </p:cNvSpPr>
            <p:nvPr/>
          </p:nvSpPr>
          <p:spPr bwMode="auto">
            <a:xfrm>
              <a:off x="6375400" y="342106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5" name="Oval 25"/>
            <p:cNvSpPr>
              <a:spLocks noChangeArrowheads="1"/>
            </p:cNvSpPr>
            <p:nvPr/>
          </p:nvSpPr>
          <p:spPr bwMode="auto">
            <a:xfrm>
              <a:off x="3581400" y="415766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6" name="Oval 26"/>
            <p:cNvSpPr>
              <a:spLocks noChangeArrowheads="1"/>
            </p:cNvSpPr>
            <p:nvPr/>
          </p:nvSpPr>
          <p:spPr bwMode="auto">
            <a:xfrm>
              <a:off x="4406900" y="409575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7" name="Oval 27"/>
            <p:cNvSpPr>
              <a:spLocks noChangeArrowheads="1"/>
            </p:cNvSpPr>
            <p:nvPr/>
          </p:nvSpPr>
          <p:spPr bwMode="auto">
            <a:xfrm>
              <a:off x="5232400" y="4033838"/>
              <a:ext cx="508000" cy="492125"/>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8" name="Oval 28"/>
            <p:cNvSpPr>
              <a:spLocks noChangeArrowheads="1"/>
            </p:cNvSpPr>
            <p:nvPr/>
          </p:nvSpPr>
          <p:spPr bwMode="auto">
            <a:xfrm>
              <a:off x="6057900" y="397351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399" name="Oval 29"/>
            <p:cNvSpPr>
              <a:spLocks noChangeArrowheads="1"/>
            </p:cNvSpPr>
            <p:nvPr/>
          </p:nvSpPr>
          <p:spPr bwMode="auto">
            <a:xfrm>
              <a:off x="6883400" y="391160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0" name="Oval 30"/>
            <p:cNvSpPr>
              <a:spLocks noChangeArrowheads="1"/>
            </p:cNvSpPr>
            <p:nvPr/>
          </p:nvSpPr>
          <p:spPr bwMode="auto">
            <a:xfrm>
              <a:off x="2565400" y="317500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1" name="Oval 31"/>
            <p:cNvSpPr>
              <a:spLocks noChangeArrowheads="1"/>
            </p:cNvSpPr>
            <p:nvPr/>
          </p:nvSpPr>
          <p:spPr bwMode="auto">
            <a:xfrm>
              <a:off x="3390900" y="3113088"/>
              <a:ext cx="508000" cy="492125"/>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2" name="Oval 32"/>
            <p:cNvSpPr>
              <a:spLocks noChangeArrowheads="1"/>
            </p:cNvSpPr>
            <p:nvPr/>
          </p:nvSpPr>
          <p:spPr bwMode="auto">
            <a:xfrm>
              <a:off x="4216400" y="305276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3" name="Oval 33"/>
            <p:cNvSpPr>
              <a:spLocks noChangeArrowheads="1"/>
            </p:cNvSpPr>
            <p:nvPr/>
          </p:nvSpPr>
          <p:spPr bwMode="auto">
            <a:xfrm>
              <a:off x="5041900" y="299085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4" name="Oval 34"/>
            <p:cNvSpPr>
              <a:spLocks noChangeArrowheads="1"/>
            </p:cNvSpPr>
            <p:nvPr/>
          </p:nvSpPr>
          <p:spPr bwMode="auto">
            <a:xfrm>
              <a:off x="5867400" y="2928938"/>
              <a:ext cx="508000" cy="492125"/>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5" name="Oval 35"/>
            <p:cNvSpPr>
              <a:spLocks noChangeArrowheads="1"/>
            </p:cNvSpPr>
            <p:nvPr/>
          </p:nvSpPr>
          <p:spPr bwMode="auto">
            <a:xfrm>
              <a:off x="2057400" y="268446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6" name="Oval 36"/>
            <p:cNvSpPr>
              <a:spLocks noChangeArrowheads="1"/>
            </p:cNvSpPr>
            <p:nvPr/>
          </p:nvSpPr>
          <p:spPr bwMode="auto">
            <a:xfrm>
              <a:off x="2882900" y="262255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7" name="Oval 37"/>
            <p:cNvSpPr>
              <a:spLocks noChangeArrowheads="1"/>
            </p:cNvSpPr>
            <p:nvPr/>
          </p:nvSpPr>
          <p:spPr bwMode="auto">
            <a:xfrm>
              <a:off x="3708400" y="2560638"/>
              <a:ext cx="508000" cy="492125"/>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8" name="Oval 38"/>
            <p:cNvSpPr>
              <a:spLocks noChangeArrowheads="1"/>
            </p:cNvSpPr>
            <p:nvPr/>
          </p:nvSpPr>
          <p:spPr bwMode="auto">
            <a:xfrm>
              <a:off x="4533900" y="2500313"/>
              <a:ext cx="508000" cy="490537"/>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sp>
          <p:nvSpPr>
            <p:cNvPr id="16409" name="Oval 39"/>
            <p:cNvSpPr>
              <a:spLocks noChangeArrowheads="1"/>
            </p:cNvSpPr>
            <p:nvPr/>
          </p:nvSpPr>
          <p:spPr bwMode="auto">
            <a:xfrm>
              <a:off x="5359400" y="2438400"/>
              <a:ext cx="508000" cy="490538"/>
            </a:xfrm>
            <a:prstGeom prst="ellipse">
              <a:avLst/>
            </a:prstGeom>
            <a:gradFill flip="none" rotWithShape="1">
              <a:gsLst>
                <a:gs pos="0">
                  <a:srgbClr val="FF0000">
                    <a:tint val="66000"/>
                    <a:satMod val="160000"/>
                  </a:srgbClr>
                </a:gs>
                <a:gs pos="40000">
                  <a:srgbClr val="FF0000">
                    <a:tint val="44500"/>
                    <a:satMod val="160000"/>
                    <a:lumMod val="80000"/>
                    <a:lumOff val="20000"/>
                  </a:srgbClr>
                </a:gs>
                <a:gs pos="100000">
                  <a:srgbClr val="FF0000">
                    <a:tint val="23500"/>
                    <a:satMod val="160000"/>
                  </a:srgbClr>
                </a:gs>
              </a:gsLst>
              <a:path path="circle">
                <a:fillToRect l="50000" t="50000" r="50000" b="50000"/>
              </a:path>
              <a:tileRect/>
            </a:gradFill>
            <a:ln w="9525">
              <a:noFill/>
              <a:round/>
              <a:headEnd/>
              <a:tailEnd/>
            </a:ln>
          </p:spPr>
          <p:txBody>
            <a:bodyPr wrap="none" anchor="ctr"/>
            <a:lstStyle/>
            <a:p>
              <a:endParaRPr lang="en-US"/>
            </a:p>
          </p:txBody>
        </p:sp>
      </p:grpSp>
    </p:spTree>
    <p:extLst>
      <p:ext uri="{BB962C8B-B14F-4D97-AF65-F5344CB8AC3E}">
        <p14:creationId xmlns:p14="http://schemas.microsoft.com/office/powerpoint/2010/main" val="13259631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type="body" sz="quarter" idx="10"/>
          </p:nvPr>
        </p:nvSpPr>
        <p:spPr>
          <a:xfrm>
            <a:off x="381000" y="1411552"/>
            <a:ext cx="8382000" cy="4167295"/>
          </a:xfrm>
        </p:spPr>
        <p:txBody>
          <a:bodyPr/>
          <a:lstStyle/>
          <a:p>
            <a:pPr eaLnBrk="1" hangingPunct="1"/>
            <a:r>
              <a:rPr lang="en-US" dirty="0" err="1" smtClean="0"/>
              <a:t>KeyGen</a:t>
            </a:r>
            <a:r>
              <a:rPr lang="en-US" dirty="0" smtClean="0"/>
              <a:t>: choose a “random” </a:t>
            </a:r>
            <a:r>
              <a:rPr lang="en-US" dirty="0" smtClean="0">
                <a:latin typeface="Brush Script" pitchFamily="66" charset="0"/>
              </a:rPr>
              <a:t>Code</a:t>
            </a:r>
          </a:p>
          <a:p>
            <a:pPr lvl="1" eaLnBrk="1" hangingPunct="1"/>
            <a:r>
              <a:rPr lang="en-US" dirty="0" smtClean="0"/>
              <a:t>Secret key: “good representation” of </a:t>
            </a:r>
            <a:r>
              <a:rPr lang="en-US" dirty="0" smtClean="0">
                <a:latin typeface="Brush Script" pitchFamily="66" charset="0"/>
              </a:rPr>
              <a:t>Code</a:t>
            </a:r>
            <a:endParaRPr lang="en-US" dirty="0" smtClean="0"/>
          </a:p>
          <a:p>
            <a:pPr lvl="2" eaLnBrk="1" hangingPunct="1"/>
            <a:r>
              <a:rPr lang="en-US" dirty="0" smtClean="0"/>
              <a:t>Allows correction of “large” errors</a:t>
            </a:r>
          </a:p>
          <a:p>
            <a:pPr lvl="1" eaLnBrk="1" hangingPunct="1"/>
            <a:r>
              <a:rPr lang="en-US" dirty="0" smtClean="0"/>
              <a:t>Public key: “bad representation” of </a:t>
            </a:r>
            <a:r>
              <a:rPr lang="en-US" dirty="0" smtClean="0">
                <a:latin typeface="Brush Script" pitchFamily="66" charset="0"/>
              </a:rPr>
              <a:t>Code</a:t>
            </a:r>
          </a:p>
          <a:p>
            <a:pPr lvl="2"/>
            <a:r>
              <a:rPr lang="en-US" dirty="0" smtClean="0"/>
              <a:t>Can generate “random code-words”</a:t>
            </a:r>
          </a:p>
          <a:p>
            <a:pPr lvl="2"/>
            <a:r>
              <a:rPr lang="en-US" dirty="0" smtClean="0"/>
              <a:t>Hard to distinguish close/far from the code</a:t>
            </a:r>
          </a:p>
          <a:p>
            <a:pPr eaLnBrk="1" hangingPunct="1"/>
            <a:r>
              <a:rPr lang="en-US" dirty="0" err="1" smtClean="0"/>
              <a:t>Enc</a:t>
            </a:r>
            <a:r>
              <a:rPr lang="en-US" dirty="0" smtClean="0"/>
              <a:t>(0): a word close to </a:t>
            </a:r>
            <a:r>
              <a:rPr lang="en-US" dirty="0" smtClean="0">
                <a:latin typeface="Brush Script" pitchFamily="66" charset="0"/>
              </a:rPr>
              <a:t>Code</a:t>
            </a:r>
            <a:endParaRPr lang="en-US" dirty="0" smtClean="0"/>
          </a:p>
          <a:p>
            <a:pPr eaLnBrk="1" hangingPunct="1"/>
            <a:r>
              <a:rPr lang="en-US" dirty="0" err="1" smtClean="0"/>
              <a:t>Enc</a:t>
            </a:r>
            <a:r>
              <a:rPr lang="en-US" dirty="0" smtClean="0"/>
              <a:t>(1): a random word</a:t>
            </a:r>
          </a:p>
          <a:p>
            <a:pPr lvl="1" eaLnBrk="1" hangingPunct="1"/>
            <a:r>
              <a:rPr lang="en-US" dirty="0" smtClean="0"/>
              <a:t>Far from </a:t>
            </a:r>
            <a:r>
              <a:rPr lang="en-US" dirty="0" smtClean="0">
                <a:latin typeface="Brush Script" pitchFamily="66" charset="0"/>
              </a:rPr>
              <a:t>Code  </a:t>
            </a:r>
            <a:r>
              <a:rPr lang="en-US" dirty="0" smtClean="0"/>
              <a:t>(with high probability)</a:t>
            </a:r>
          </a:p>
        </p:txBody>
      </p:sp>
      <p:sp>
        <p:nvSpPr>
          <p:cNvPr id="17412" name="Rectangle 2"/>
          <p:cNvSpPr>
            <a:spLocks noGrp="1" noChangeArrowheads="1"/>
          </p:cNvSpPr>
          <p:nvPr>
            <p:ph type="title"/>
          </p:nvPr>
        </p:nvSpPr>
        <p:spPr/>
        <p:txBody>
          <a:bodyPr/>
          <a:lstStyle/>
          <a:p>
            <a:r>
              <a:rPr lang="en-US" dirty="0"/>
              <a:t>Step 1</a:t>
            </a:r>
            <a:r>
              <a:rPr lang="en-US" dirty="0" smtClean="0"/>
              <a:t>: Encryption from Linear ECCs</a:t>
            </a:r>
          </a:p>
        </p:txBody>
      </p:sp>
      <p:sp>
        <p:nvSpPr>
          <p:cNvPr id="17410" name="Date Placeholder 3"/>
          <p:cNvSpPr>
            <a:spLocks noGrp="1"/>
          </p:cNvSpPr>
          <p:nvPr>
            <p:ph type="dt" sz="half" idx="11"/>
          </p:nvPr>
        </p:nvSpPr>
        <p:spPr>
          <a:noFill/>
        </p:spPr>
        <p:txBody>
          <a:bodyPr/>
          <a:lstStyle/>
          <a:p>
            <a:r>
              <a:rPr lang="en-US" smtClean="0"/>
              <a:t>June 16, 2011</a:t>
            </a:r>
            <a:endParaRPr lang="en-US"/>
          </a:p>
        </p:txBody>
      </p:sp>
      <p:sp>
        <p:nvSpPr>
          <p:cNvPr id="17411" name="Slide Number Placeholder 5"/>
          <p:cNvSpPr>
            <a:spLocks noGrp="1"/>
          </p:cNvSpPr>
          <p:nvPr>
            <p:ph type="sldNum" sz="quarter" idx="12"/>
          </p:nvPr>
        </p:nvSpPr>
        <p:spPr>
          <a:noFill/>
        </p:spPr>
        <p:txBody>
          <a:bodyPr/>
          <a:lstStyle/>
          <a:p>
            <a:fld id="{DAF4801D-015A-4656-9A96-67C541F482B6}" type="slidenum">
              <a:rPr lang="en-US" smtClean="0"/>
              <a:pPr/>
              <a:t>15</a:t>
            </a:fld>
            <a:endParaRPr lang="en-US"/>
          </a:p>
        </p:txBody>
      </p:sp>
    </p:spTree>
    <p:extLst>
      <p:ext uri="{BB962C8B-B14F-4D97-AF65-F5344CB8AC3E}">
        <p14:creationId xmlns:p14="http://schemas.microsoft.com/office/powerpoint/2010/main" val="39678741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body" sz="quarter" idx="10"/>
          </p:nvPr>
        </p:nvSpPr>
        <p:spPr>
          <a:xfrm>
            <a:off x="381000" y="1411552"/>
            <a:ext cx="8382000" cy="4099584"/>
          </a:xfrm>
        </p:spPr>
        <p:txBody>
          <a:bodyPr/>
          <a:lstStyle/>
          <a:p>
            <a:r>
              <a:rPr lang="en-US" dirty="0" smtClean="0"/>
              <a:t>Code determined by a secret integer </a:t>
            </a:r>
            <a:r>
              <a:rPr lang="en-US" i="1" dirty="0" smtClean="0">
                <a:latin typeface="Times New Roman" pitchFamily="18" charset="0"/>
                <a:cs typeface="Times New Roman" pitchFamily="18" charset="0"/>
              </a:rPr>
              <a:t>p</a:t>
            </a:r>
          </a:p>
          <a:p>
            <a:pPr lvl="1"/>
            <a:r>
              <a:rPr lang="en-US" dirty="0" err="1" smtClean="0"/>
              <a:t>Codewords</a:t>
            </a:r>
            <a:r>
              <a:rPr lang="en-US" dirty="0" smtClean="0"/>
              <a:t>: multiples of </a:t>
            </a:r>
            <a:r>
              <a:rPr lang="en-US" i="1" dirty="0" smtClean="0">
                <a:latin typeface="Times New Roman" pitchFamily="18" charset="0"/>
                <a:cs typeface="Times New Roman" pitchFamily="18" charset="0"/>
              </a:rPr>
              <a:t>p</a:t>
            </a:r>
          </a:p>
          <a:p>
            <a:r>
              <a:rPr lang="en-US" dirty="0" smtClean="0"/>
              <a:t>Good representation: </a:t>
            </a:r>
            <a:r>
              <a:rPr lang="en-US" i="1" dirty="0" smtClean="0">
                <a:latin typeface="Times New Roman" pitchFamily="18" charset="0"/>
                <a:cs typeface="Times New Roman" pitchFamily="18" charset="0"/>
              </a:rPr>
              <a:t>p</a:t>
            </a:r>
            <a:r>
              <a:rPr lang="en-US" dirty="0" smtClean="0"/>
              <a:t> itself</a:t>
            </a:r>
          </a:p>
          <a:p>
            <a:r>
              <a:rPr lang="en-US" dirty="0" smtClean="0"/>
              <a:t>Bad representation:</a:t>
            </a:r>
          </a:p>
          <a:p>
            <a:pPr lvl="1"/>
            <a:r>
              <a:rPr lang="en-US" i="1" dirty="0" smtClean="0">
                <a:latin typeface="Times New Roman" pitchFamily="18" charset="0"/>
                <a:cs typeface="Times New Roman" pitchFamily="18" charset="0"/>
              </a:rPr>
              <a:t>N</a:t>
            </a:r>
            <a:r>
              <a:rPr lang="en-US" dirty="0" smtClean="0"/>
              <a:t> = </a:t>
            </a:r>
            <a:r>
              <a:rPr lang="en-US" i="1" dirty="0" err="1" smtClean="0">
                <a:latin typeface="Times New Roman" pitchFamily="18" charset="0"/>
                <a:cs typeface="Times New Roman" pitchFamily="18" charset="0"/>
              </a:rPr>
              <a:t>pq</a:t>
            </a:r>
            <a:r>
              <a:rPr lang="en-US" dirty="0" smtClean="0"/>
              <a:t>, and also many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dirty="0" smtClean="0"/>
              <a:t> = </a:t>
            </a:r>
            <a:r>
              <a:rPr lang="en-US" i="1" dirty="0" err="1" smtClean="0">
                <a:latin typeface="Times New Roman" pitchFamily="18" charset="0"/>
                <a:cs typeface="Times New Roman" pitchFamily="18" charset="0"/>
              </a:rPr>
              <a:t>pq</a:t>
            </a:r>
            <a:r>
              <a:rPr lang="en-US" i="1" baseline="-25000" dirty="0" err="1" smtClean="0">
                <a:latin typeface="Times New Roman" pitchFamily="18" charset="0"/>
                <a:cs typeface="Times New Roman" pitchFamily="18" charset="0"/>
              </a:rPr>
              <a:t>i</a:t>
            </a:r>
            <a:r>
              <a:rPr lang="en-US" dirty="0" smtClean="0"/>
              <a:t> + </a:t>
            </a:r>
            <a:r>
              <a:rPr lang="en-US" i="1" dirty="0" err="1" smtClean="0">
                <a:latin typeface="Times New Roman" pitchFamily="18" charset="0"/>
                <a:cs typeface="Times New Roman" pitchFamily="18" charset="0"/>
              </a:rPr>
              <a:t>r</a:t>
            </a:r>
            <a:r>
              <a:rPr lang="en-US" i="1" baseline="-25000" dirty="0" err="1" smtClean="0">
                <a:latin typeface="Times New Roman" pitchFamily="18" charset="0"/>
                <a:cs typeface="Times New Roman" pitchFamily="18" charset="0"/>
              </a:rPr>
              <a:t>i</a:t>
            </a:r>
            <a:endParaRPr lang="en-US" i="1" baseline="-25000" dirty="0" smtClean="0">
              <a:latin typeface="Times New Roman" pitchFamily="18" charset="0"/>
              <a:cs typeface="Times New Roman" pitchFamily="18" charset="0"/>
            </a:endParaRPr>
          </a:p>
          <a:p>
            <a:r>
              <a:rPr lang="en-US" dirty="0" err="1" smtClean="0"/>
              <a:t>Enc</a:t>
            </a:r>
            <a:r>
              <a:rPr lang="en-US" dirty="0" smtClean="0"/>
              <a:t>(0): subset-sum(</a:t>
            </a:r>
            <a:r>
              <a:rPr lang="en-US" i="1" dirty="0">
                <a:latin typeface="Times New Roman" pitchFamily="18" charset="0"/>
                <a:cs typeface="Times New Roman" pitchFamily="18" charset="0"/>
              </a:rPr>
              <a:t>x</a:t>
            </a:r>
            <a:r>
              <a:rPr lang="en-US" i="1" baseline="-25000" dirty="0">
                <a:latin typeface="Times New Roman" pitchFamily="18" charset="0"/>
                <a:cs typeface="Times New Roman" pitchFamily="18" charset="0"/>
              </a:rPr>
              <a:t>i</a:t>
            </a:r>
            <a:r>
              <a:rPr lang="en-US" dirty="0" smtClean="0"/>
              <a:t>’s)+</a:t>
            </a:r>
            <a:r>
              <a:rPr lang="en-US" i="1" dirty="0">
                <a:latin typeface="Times New Roman" pitchFamily="18" charset="0"/>
                <a:cs typeface="Times New Roman" pitchFamily="18" charset="0"/>
              </a:rPr>
              <a:t>r</a:t>
            </a:r>
            <a:r>
              <a:rPr lang="en-US" dirty="0" smtClean="0"/>
              <a:t> mod </a:t>
            </a:r>
            <a:r>
              <a:rPr lang="en-US" i="1" dirty="0" smtClean="0">
                <a:latin typeface="Times New Roman" pitchFamily="18" charset="0"/>
                <a:cs typeface="Times New Roman" pitchFamily="18" charset="0"/>
              </a:rPr>
              <a:t>N</a:t>
            </a:r>
          </a:p>
          <a:p>
            <a:pPr lvl="1"/>
            <a:r>
              <a:rPr lang="en-US" i="1" dirty="0" smtClean="0">
                <a:latin typeface="Times New Roman" pitchFamily="18" charset="0"/>
                <a:cs typeface="Times New Roman" pitchFamily="18" charset="0"/>
              </a:rPr>
              <a:t>r </a:t>
            </a:r>
            <a:r>
              <a:rPr lang="en-US" dirty="0" smtClean="0">
                <a:cs typeface="Times New Roman" pitchFamily="18" charset="0"/>
              </a:rPr>
              <a:t>is new noise, chosen by </a:t>
            </a:r>
            <a:r>
              <a:rPr lang="en-US" dirty="0" err="1" smtClean="0">
                <a:cs typeface="Times New Roman" pitchFamily="18" charset="0"/>
              </a:rPr>
              <a:t>encryptor</a:t>
            </a:r>
            <a:endParaRPr lang="en-US" dirty="0" smtClean="0"/>
          </a:p>
          <a:p>
            <a:r>
              <a:rPr lang="en-US" dirty="0" err="1" smtClean="0"/>
              <a:t>Enc</a:t>
            </a:r>
            <a:r>
              <a:rPr lang="en-US" dirty="0" smtClean="0"/>
              <a:t>(1): random integer mod </a:t>
            </a:r>
            <a:r>
              <a:rPr lang="en-US" i="1" dirty="0">
                <a:latin typeface="Times New Roman" pitchFamily="18" charset="0"/>
                <a:cs typeface="Times New Roman" pitchFamily="18" charset="0"/>
              </a:rPr>
              <a:t>N</a:t>
            </a:r>
            <a:endParaRPr lang="en-US" dirty="0" smtClean="0"/>
          </a:p>
        </p:txBody>
      </p:sp>
      <p:sp>
        <p:nvSpPr>
          <p:cNvPr id="18438" name="Rectangle 2"/>
          <p:cNvSpPr>
            <a:spLocks noGrp="1" noChangeArrowheads="1"/>
          </p:cNvSpPr>
          <p:nvPr>
            <p:ph type="title"/>
          </p:nvPr>
        </p:nvSpPr>
        <p:spPr>
          <a:xfrm>
            <a:off x="381000" y="230188"/>
            <a:ext cx="8382000" cy="609398"/>
          </a:xfrm>
        </p:spPr>
        <p:txBody>
          <a:bodyPr/>
          <a:lstStyle/>
          <a:p>
            <a:r>
              <a:rPr lang="en-US" sz="4400" dirty="0" smtClean="0"/>
              <a:t>Example: Integers mod</a:t>
            </a:r>
            <a:r>
              <a:rPr lang="en-US" sz="4400" baseline="30000" dirty="0" smtClean="0"/>
              <a:t> </a:t>
            </a:r>
            <a:r>
              <a:rPr lang="en-US" sz="4400" dirty="0" smtClean="0"/>
              <a:t> </a:t>
            </a:r>
            <a:r>
              <a:rPr lang="en-US" sz="4400" i="1" dirty="0" smtClean="0">
                <a:latin typeface="Times New Roman" pitchFamily="18" charset="0"/>
                <a:cs typeface="Times New Roman" pitchFamily="18" charset="0"/>
              </a:rPr>
              <a:t>p</a:t>
            </a:r>
            <a:r>
              <a:rPr lang="en-US" sz="4400" dirty="0" smtClean="0"/>
              <a:t> [</a:t>
            </a:r>
            <a:r>
              <a:rPr lang="en-US" sz="4400" dirty="0" err="1" smtClean="0"/>
              <a:t>vDGHV</a:t>
            </a:r>
            <a:r>
              <a:rPr lang="en-US" sz="4400" dirty="0" smtClean="0"/>
              <a:t> 2010]</a:t>
            </a:r>
          </a:p>
        </p:txBody>
      </p:sp>
      <p:sp>
        <p:nvSpPr>
          <p:cNvPr id="18434" name="Date Placeholder 3"/>
          <p:cNvSpPr>
            <a:spLocks noGrp="1"/>
          </p:cNvSpPr>
          <p:nvPr>
            <p:ph type="dt" sz="half" idx="11"/>
          </p:nvPr>
        </p:nvSpPr>
        <p:spPr/>
        <p:txBody>
          <a:bodyPr/>
          <a:lstStyle/>
          <a:p>
            <a:r>
              <a:rPr lang="en-US" smtClean="0"/>
              <a:t>June 16, 2011</a:t>
            </a:r>
            <a:endParaRPr lang="en-US"/>
          </a:p>
        </p:txBody>
      </p:sp>
      <p:sp>
        <p:nvSpPr>
          <p:cNvPr id="18435" name="Slide Number Placeholder 5"/>
          <p:cNvSpPr>
            <a:spLocks noGrp="1"/>
          </p:cNvSpPr>
          <p:nvPr>
            <p:ph type="sldNum" sz="quarter" idx="12"/>
          </p:nvPr>
        </p:nvSpPr>
        <p:spPr/>
        <p:txBody>
          <a:bodyPr/>
          <a:lstStyle/>
          <a:p>
            <a:fld id="{BED27A7D-DE85-4551-96A7-B777165DCE75}" type="slidenum">
              <a:rPr lang="en-US" smtClean="0"/>
              <a:pPr/>
              <a:t>16</a:t>
            </a:fld>
            <a:endParaRPr lang="en-US"/>
          </a:p>
        </p:txBody>
      </p:sp>
      <p:sp>
        <p:nvSpPr>
          <p:cNvPr id="18436" name="Line 11"/>
          <p:cNvSpPr>
            <a:spLocks noChangeShapeType="1"/>
          </p:cNvSpPr>
          <p:nvPr/>
        </p:nvSpPr>
        <p:spPr bwMode="auto">
          <a:xfrm>
            <a:off x="838200" y="1181100"/>
            <a:ext cx="6781800" cy="0"/>
          </a:xfrm>
          <a:prstGeom prst="line">
            <a:avLst/>
          </a:prstGeom>
          <a:noFill/>
          <a:ln w="9525">
            <a:solidFill>
              <a:schemeClr val="tx1"/>
            </a:solidFill>
            <a:round/>
            <a:headEnd/>
            <a:tailEnd/>
          </a:ln>
        </p:spPr>
        <p:txBody>
          <a:bodyPr/>
          <a:lstStyle/>
          <a:p>
            <a:endParaRPr lang="en-US"/>
          </a:p>
        </p:txBody>
      </p:sp>
      <p:grpSp>
        <p:nvGrpSpPr>
          <p:cNvPr id="2" name="Group 38"/>
          <p:cNvGrpSpPr>
            <a:grpSpLocks/>
          </p:cNvGrpSpPr>
          <p:nvPr/>
        </p:nvGrpSpPr>
        <p:grpSpPr bwMode="auto">
          <a:xfrm>
            <a:off x="762000" y="1143000"/>
            <a:ext cx="6934200" cy="76200"/>
            <a:chOff x="480" y="1152"/>
            <a:chExt cx="4368" cy="48"/>
          </a:xfrm>
        </p:grpSpPr>
        <p:sp>
          <p:nvSpPr>
            <p:cNvPr id="18454" name="Rectangle 24"/>
            <p:cNvSpPr>
              <a:spLocks noChangeArrowheads="1"/>
            </p:cNvSpPr>
            <p:nvPr/>
          </p:nvSpPr>
          <p:spPr bwMode="auto">
            <a:xfrm>
              <a:off x="1296"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55" name="Rectangle 25"/>
            <p:cNvSpPr>
              <a:spLocks noChangeArrowheads="1"/>
            </p:cNvSpPr>
            <p:nvPr/>
          </p:nvSpPr>
          <p:spPr bwMode="auto">
            <a:xfrm>
              <a:off x="1728"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56" name="Rectangle 26"/>
            <p:cNvSpPr>
              <a:spLocks noChangeArrowheads="1"/>
            </p:cNvSpPr>
            <p:nvPr/>
          </p:nvSpPr>
          <p:spPr bwMode="auto">
            <a:xfrm>
              <a:off x="2160"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57" name="Rectangle 27"/>
            <p:cNvSpPr>
              <a:spLocks noChangeArrowheads="1"/>
            </p:cNvSpPr>
            <p:nvPr/>
          </p:nvSpPr>
          <p:spPr bwMode="auto">
            <a:xfrm>
              <a:off x="2592"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58" name="Rectangle 28"/>
            <p:cNvSpPr>
              <a:spLocks noChangeArrowheads="1"/>
            </p:cNvSpPr>
            <p:nvPr/>
          </p:nvSpPr>
          <p:spPr bwMode="auto">
            <a:xfrm>
              <a:off x="3024"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59" name="Rectangle 29"/>
            <p:cNvSpPr>
              <a:spLocks noChangeArrowheads="1"/>
            </p:cNvSpPr>
            <p:nvPr/>
          </p:nvSpPr>
          <p:spPr bwMode="auto">
            <a:xfrm>
              <a:off x="3456"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60" name="Rectangle 30"/>
            <p:cNvSpPr>
              <a:spLocks noChangeArrowheads="1"/>
            </p:cNvSpPr>
            <p:nvPr/>
          </p:nvSpPr>
          <p:spPr bwMode="auto">
            <a:xfrm>
              <a:off x="3888"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61" name="Rectangle 31"/>
            <p:cNvSpPr>
              <a:spLocks noChangeArrowheads="1"/>
            </p:cNvSpPr>
            <p:nvPr/>
          </p:nvSpPr>
          <p:spPr bwMode="auto">
            <a:xfrm>
              <a:off x="4320"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62" name="Rectangle 32"/>
            <p:cNvSpPr>
              <a:spLocks noChangeArrowheads="1"/>
            </p:cNvSpPr>
            <p:nvPr/>
          </p:nvSpPr>
          <p:spPr bwMode="auto">
            <a:xfrm>
              <a:off x="4752" y="1152"/>
              <a:ext cx="96"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63" name="Rectangle 33"/>
            <p:cNvSpPr>
              <a:spLocks noChangeArrowheads="1"/>
            </p:cNvSpPr>
            <p:nvPr/>
          </p:nvSpPr>
          <p:spPr bwMode="auto">
            <a:xfrm>
              <a:off x="480" y="1152"/>
              <a:ext cx="96"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464" name="Rectangle 23"/>
            <p:cNvSpPr>
              <a:spLocks noChangeArrowheads="1"/>
            </p:cNvSpPr>
            <p:nvPr/>
          </p:nvSpPr>
          <p:spPr bwMode="auto">
            <a:xfrm>
              <a:off x="864"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grpSp>
      <p:sp>
        <p:nvSpPr>
          <p:cNvPr id="58378" name="AutoShape 10"/>
          <p:cNvSpPr>
            <a:spLocks noChangeArrowheads="1"/>
          </p:cNvSpPr>
          <p:nvPr/>
        </p:nvSpPr>
        <p:spPr bwMode="auto">
          <a:xfrm>
            <a:off x="6103257" y="2895600"/>
            <a:ext cx="1219200" cy="533400"/>
          </a:xfrm>
          <a:prstGeom prst="wedgeRoundRectCallout">
            <a:avLst>
              <a:gd name="adj1" fmla="val -43750"/>
              <a:gd name="adj2" fmla="val 84227"/>
              <a:gd name="adj3" fmla="val 16667"/>
            </a:avLst>
          </a:prstGeom>
          <a:noFill/>
          <a:ln w="9525">
            <a:solidFill>
              <a:schemeClr val="tx1"/>
            </a:solidFill>
            <a:miter lim="800000"/>
            <a:headEnd/>
            <a:tailEnd/>
          </a:ln>
        </p:spPr>
        <p:txBody>
          <a:bodyPr/>
          <a:lstStyle/>
          <a:p>
            <a:pPr algn="ctr"/>
            <a:r>
              <a:rPr lang="en-US" sz="2400" i="1" dirty="0" err="1">
                <a:latin typeface="Times New Roman" pitchFamily="18" charset="0"/>
                <a:cs typeface="Times New Roman" pitchFamily="18" charset="0"/>
              </a:rPr>
              <a:t>r</a:t>
            </a:r>
            <a:r>
              <a:rPr lang="en-US" sz="2400" i="1" baseline="-25000" dirty="0" err="1">
                <a:latin typeface="Times New Roman" pitchFamily="18" charset="0"/>
                <a:cs typeface="Times New Roman" pitchFamily="18" charset="0"/>
              </a:rPr>
              <a:t>i</a:t>
            </a:r>
            <a:r>
              <a:rPr lang="en-US" sz="2400" dirty="0"/>
              <a:t> </a:t>
            </a:r>
            <a:r>
              <a:rPr lang="en-US" sz="2400" dirty="0">
                <a:sym typeface="Math B" pitchFamily="2" charset="2"/>
              </a:rPr>
              <a:t>&lt;&lt;</a:t>
            </a:r>
            <a:r>
              <a:rPr lang="en-US" sz="2400" dirty="0"/>
              <a:t> </a:t>
            </a:r>
            <a:r>
              <a:rPr lang="en-US" sz="2400" i="1" dirty="0">
                <a:latin typeface="Times New Roman" pitchFamily="18" charset="0"/>
                <a:cs typeface="Times New Roman" pitchFamily="18" charset="0"/>
              </a:rPr>
              <a:t>p</a:t>
            </a:r>
          </a:p>
        </p:txBody>
      </p:sp>
      <p:sp>
        <p:nvSpPr>
          <p:cNvPr id="18441" name="Oval 12"/>
          <p:cNvSpPr>
            <a:spLocks noChangeArrowheads="1"/>
          </p:cNvSpPr>
          <p:nvPr/>
        </p:nvSpPr>
        <p:spPr bwMode="auto">
          <a:xfrm>
            <a:off x="762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2" name="Oval 13"/>
          <p:cNvSpPr>
            <a:spLocks noChangeArrowheads="1"/>
          </p:cNvSpPr>
          <p:nvPr/>
        </p:nvSpPr>
        <p:spPr bwMode="auto">
          <a:xfrm>
            <a:off x="14478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3" name="Oval 14"/>
          <p:cNvSpPr>
            <a:spLocks noChangeArrowheads="1"/>
          </p:cNvSpPr>
          <p:nvPr/>
        </p:nvSpPr>
        <p:spPr bwMode="auto">
          <a:xfrm>
            <a:off x="21336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4" name="Oval 15"/>
          <p:cNvSpPr>
            <a:spLocks noChangeArrowheads="1"/>
          </p:cNvSpPr>
          <p:nvPr/>
        </p:nvSpPr>
        <p:spPr bwMode="auto">
          <a:xfrm>
            <a:off x="28194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5" name="Oval 16"/>
          <p:cNvSpPr>
            <a:spLocks noChangeArrowheads="1"/>
          </p:cNvSpPr>
          <p:nvPr/>
        </p:nvSpPr>
        <p:spPr bwMode="auto">
          <a:xfrm>
            <a:off x="35052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6" name="Oval 17"/>
          <p:cNvSpPr>
            <a:spLocks noChangeArrowheads="1"/>
          </p:cNvSpPr>
          <p:nvPr/>
        </p:nvSpPr>
        <p:spPr bwMode="auto">
          <a:xfrm>
            <a:off x="4191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7" name="Oval 18"/>
          <p:cNvSpPr>
            <a:spLocks noChangeArrowheads="1"/>
          </p:cNvSpPr>
          <p:nvPr/>
        </p:nvSpPr>
        <p:spPr bwMode="auto">
          <a:xfrm>
            <a:off x="48768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8" name="Oval 19"/>
          <p:cNvSpPr>
            <a:spLocks noChangeArrowheads="1"/>
          </p:cNvSpPr>
          <p:nvPr/>
        </p:nvSpPr>
        <p:spPr bwMode="auto">
          <a:xfrm>
            <a:off x="55626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49" name="Oval 20"/>
          <p:cNvSpPr>
            <a:spLocks noChangeArrowheads="1"/>
          </p:cNvSpPr>
          <p:nvPr/>
        </p:nvSpPr>
        <p:spPr bwMode="auto">
          <a:xfrm>
            <a:off x="62484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0" name="Oval 21"/>
          <p:cNvSpPr>
            <a:spLocks noChangeArrowheads="1"/>
          </p:cNvSpPr>
          <p:nvPr/>
        </p:nvSpPr>
        <p:spPr bwMode="auto">
          <a:xfrm>
            <a:off x="69342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1" name="Oval 22"/>
          <p:cNvSpPr>
            <a:spLocks noChangeArrowheads="1"/>
          </p:cNvSpPr>
          <p:nvPr/>
        </p:nvSpPr>
        <p:spPr bwMode="auto">
          <a:xfrm>
            <a:off x="7620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8452" name="Text Box 35"/>
          <p:cNvSpPr txBox="1">
            <a:spLocks noChangeArrowheads="1"/>
          </p:cNvSpPr>
          <p:nvPr/>
        </p:nvSpPr>
        <p:spPr bwMode="auto">
          <a:xfrm>
            <a:off x="1371600" y="776288"/>
            <a:ext cx="298450" cy="366712"/>
          </a:xfrm>
          <a:prstGeom prst="rect">
            <a:avLst/>
          </a:prstGeom>
          <a:noFill/>
          <a:ln w="9525">
            <a:noFill/>
            <a:miter lim="800000"/>
            <a:headEnd/>
            <a:tailEnd/>
          </a:ln>
        </p:spPr>
        <p:txBody>
          <a:bodyPr wrap="none">
            <a:spAutoFit/>
          </a:bodyPr>
          <a:lstStyle/>
          <a:p>
            <a:r>
              <a:rPr lang="en-US" i="1" dirty="0">
                <a:latin typeface="Times New Roman" pitchFamily="18" charset="0"/>
                <a:cs typeface="Times New Roman" pitchFamily="18" charset="0"/>
              </a:rPr>
              <a:t>p</a:t>
            </a:r>
          </a:p>
        </p:txBody>
      </p:sp>
      <p:sp>
        <p:nvSpPr>
          <p:cNvPr id="58404" name="Text Box 36"/>
          <p:cNvSpPr txBox="1">
            <a:spLocks noChangeArrowheads="1"/>
          </p:cNvSpPr>
          <p:nvPr/>
        </p:nvSpPr>
        <p:spPr bwMode="auto">
          <a:xfrm>
            <a:off x="7512050" y="838200"/>
            <a:ext cx="336550" cy="366712"/>
          </a:xfrm>
          <a:prstGeom prst="rect">
            <a:avLst/>
          </a:prstGeom>
          <a:noFill/>
          <a:ln w="9525">
            <a:noFill/>
            <a:miter lim="800000"/>
            <a:headEnd/>
            <a:tailEnd/>
          </a:ln>
        </p:spPr>
        <p:txBody>
          <a:bodyPr wrap="none">
            <a:spAutoFit/>
          </a:bodyPr>
          <a:lstStyle/>
          <a:p>
            <a:r>
              <a:rPr lang="en-US" i="1" dirty="0">
                <a:latin typeface="Times New Roman" pitchFamily="18" charset="0"/>
                <a:cs typeface="Times New Roman" pitchFamily="18" charset="0"/>
              </a:rPr>
              <a:t>N</a:t>
            </a:r>
          </a:p>
        </p:txBody>
      </p:sp>
    </p:spTree>
    <p:extLst>
      <p:ext uri="{BB962C8B-B14F-4D97-AF65-F5344CB8AC3E}">
        <p14:creationId xmlns:p14="http://schemas.microsoft.com/office/powerpoint/2010/main" val="77879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40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37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8" grpId="0" animBg="1"/>
      <p:bldP spid="584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200400" y="4648200"/>
            <a:ext cx="3581400" cy="381000"/>
          </a:xfrm>
          <a:prstGeom prst="round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9395" name="Rectangle 3"/>
          <p:cNvSpPr>
            <a:spLocks noGrp="1" noChangeArrowheads="1"/>
          </p:cNvSpPr>
          <p:nvPr>
            <p:ph type="body" sz="quarter" idx="10"/>
          </p:nvPr>
        </p:nvSpPr>
        <p:spPr>
          <a:xfrm>
            <a:off x="381000" y="1411552"/>
            <a:ext cx="8382000" cy="4585871"/>
          </a:xfrm>
        </p:spPr>
        <p:txBody>
          <a:bodyPr/>
          <a:lstStyle/>
          <a:p>
            <a:pPr eaLnBrk="1" hangingPunct="1"/>
            <a:r>
              <a:rPr lang="en-US" dirty="0" smtClean="0"/>
              <a:t>Both Enc(0), Enc(1) close to the code</a:t>
            </a:r>
          </a:p>
          <a:p>
            <a:pPr lvl="1" eaLnBrk="1" hangingPunct="1"/>
            <a:r>
              <a:rPr lang="en-US" dirty="0" smtClean="0"/>
              <a:t>Enc(0): distance to code is even</a:t>
            </a:r>
          </a:p>
          <a:p>
            <a:pPr lvl="1" eaLnBrk="1" hangingPunct="1"/>
            <a:r>
              <a:rPr lang="en-US" dirty="0" smtClean="0"/>
              <a:t>Enc(1): distance to code is odd</a:t>
            </a:r>
          </a:p>
          <a:p>
            <a:pPr lvl="1"/>
            <a:r>
              <a:rPr lang="en-US" dirty="0" smtClean="0"/>
              <a:t>Security unaffected when p is odd</a:t>
            </a:r>
          </a:p>
          <a:p>
            <a:pPr lvl="8"/>
            <a:endParaRPr lang="en-US" dirty="0" smtClean="0"/>
          </a:p>
          <a:p>
            <a:pPr eaLnBrk="1" hangingPunct="1"/>
            <a:r>
              <a:rPr lang="en-US" dirty="0" smtClean="0"/>
              <a:t>In our example of integers mod </a:t>
            </a:r>
            <a:r>
              <a:rPr lang="en-US" i="1" dirty="0" smtClean="0">
                <a:latin typeface="Times New Roman" pitchFamily="18" charset="0"/>
                <a:cs typeface="Times New Roman" pitchFamily="18" charset="0"/>
              </a:rPr>
              <a:t>p</a:t>
            </a:r>
            <a:r>
              <a:rPr lang="en-US" dirty="0" smtClean="0"/>
              <a:t>:</a:t>
            </a:r>
          </a:p>
          <a:p>
            <a:pPr lvl="1"/>
            <a:r>
              <a:rPr lang="en-US" dirty="0" smtClean="0"/>
              <a:t>Enc(</a:t>
            </a:r>
            <a:r>
              <a:rPr lang="en-US" i="1" dirty="0" smtClean="0">
                <a:latin typeface="Times New Roman" pitchFamily="18" charset="0"/>
                <a:cs typeface="Times New Roman" pitchFamily="18" charset="0"/>
              </a:rPr>
              <a:t>b</a:t>
            </a:r>
            <a:r>
              <a:rPr lang="en-US" dirty="0" smtClean="0"/>
              <a:t>) = 2(</a:t>
            </a:r>
            <a:r>
              <a:rPr lang="en-US" i="1" dirty="0" err="1" smtClean="0">
                <a:latin typeface="Times New Roman" pitchFamily="18" charset="0"/>
                <a:cs typeface="Times New Roman" pitchFamily="18" charset="0"/>
              </a:rPr>
              <a:t>r</a:t>
            </a:r>
            <a:r>
              <a:rPr lang="en-US" dirty="0" err="1"/>
              <a:t>+subset-sum</a:t>
            </a:r>
            <a:r>
              <a:rPr lang="en-US" sz="2400" dirty="0" smtClean="0"/>
              <a:t>(</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’s</a:t>
            </a:r>
            <a:r>
              <a:rPr lang="en-US" sz="2400" dirty="0" smtClean="0"/>
              <a:t>)</a:t>
            </a:r>
            <a:r>
              <a:rPr lang="en-US" dirty="0" smtClean="0"/>
              <a:t>)</a:t>
            </a:r>
            <a:r>
              <a:rPr lang="en-US" i="1" dirty="0" smtClean="0">
                <a:latin typeface="Times New Roman" pitchFamily="18" charset="0"/>
                <a:cs typeface="Times New Roman" pitchFamily="18" charset="0"/>
              </a:rPr>
              <a:t> </a:t>
            </a:r>
            <a:r>
              <a:rPr lang="en-US" dirty="0" smtClean="0"/>
              <a:t>+ </a:t>
            </a:r>
            <a:r>
              <a:rPr lang="en-US" i="1" dirty="0" smtClean="0">
                <a:latin typeface="Times New Roman" pitchFamily="18" charset="0"/>
                <a:cs typeface="Times New Roman" pitchFamily="18" charset="0"/>
              </a:rPr>
              <a:t>b</a:t>
            </a:r>
            <a:r>
              <a:rPr lang="en-US" dirty="0" smtClean="0"/>
              <a:t> mod </a:t>
            </a:r>
            <a:r>
              <a:rPr lang="en-US" i="1" dirty="0" smtClean="0">
                <a:latin typeface="Times New Roman" pitchFamily="18" charset="0"/>
                <a:cs typeface="Times New Roman" pitchFamily="18" charset="0"/>
              </a:rPr>
              <a:t>N</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t>
            </a:r>
            <a:r>
              <a:rPr lang="en-US" dirty="0" smtClean="0"/>
              <a:t> </a:t>
            </a:r>
            <a:r>
              <a:rPr lang="en-US" dirty="0"/>
              <a:t>= </a:t>
            </a:r>
            <a:r>
              <a:rPr lang="en-US" dirty="0" err="1" smtClean="0">
                <a:latin typeface="Symbol" pitchFamily="18" charset="2"/>
              </a:rPr>
              <a:t>k</a:t>
            </a:r>
            <a:r>
              <a:rPr lang="en-US" i="1" dirty="0" err="1" smtClean="0">
                <a:latin typeface="Times New Roman" pitchFamily="18" charset="0"/>
                <a:cs typeface="Times New Roman" pitchFamily="18" charset="0"/>
              </a:rPr>
              <a:t>p</a:t>
            </a:r>
            <a:r>
              <a:rPr lang="en-US" dirty="0" smtClean="0"/>
              <a:t> + 2(</a:t>
            </a:r>
            <a:r>
              <a:rPr lang="en-US" i="1" dirty="0" err="1">
                <a:latin typeface="Times New Roman" pitchFamily="18" charset="0"/>
                <a:cs typeface="Times New Roman" pitchFamily="18" charset="0"/>
              </a:rPr>
              <a:t>r</a:t>
            </a:r>
            <a:r>
              <a:rPr lang="en-US" dirty="0" err="1" smtClean="0"/>
              <a:t>+subset-sum</a:t>
            </a:r>
            <a:r>
              <a:rPr lang="en-US" sz="2000" dirty="0" smtClean="0"/>
              <a:t>(</a:t>
            </a:r>
            <a:r>
              <a:rPr lang="en-US" i="1" dirty="0" err="1" smtClean="0">
                <a:latin typeface="Times New Roman" pitchFamily="18" charset="0"/>
                <a:cs typeface="Times New Roman" pitchFamily="18" charset="0"/>
              </a:rPr>
              <a:t>r</a:t>
            </a:r>
            <a:r>
              <a:rPr lang="en-US" i="1" baseline="-25000" dirty="0" err="1" smtClean="0">
                <a:latin typeface="Times New Roman" pitchFamily="18" charset="0"/>
                <a:cs typeface="Times New Roman" pitchFamily="18" charset="0"/>
              </a:rPr>
              <a:t>i</a:t>
            </a:r>
            <a:r>
              <a:rPr lang="en-US" dirty="0" err="1" smtClean="0">
                <a:latin typeface="Times New Roman" pitchFamily="18" charset="0"/>
                <a:cs typeface="Times New Roman" pitchFamily="18" charset="0"/>
              </a:rPr>
              <a:t>’s</a:t>
            </a:r>
            <a:r>
              <a:rPr lang="en-US" sz="2000" dirty="0" smtClean="0"/>
              <a:t>)</a:t>
            </a:r>
            <a:r>
              <a:rPr lang="en-US" dirty="0" smtClean="0"/>
              <a:t>)+</a:t>
            </a:r>
            <a:r>
              <a:rPr lang="en-US" i="1" dirty="0" smtClean="0">
                <a:latin typeface="Times New Roman" pitchFamily="18" charset="0"/>
                <a:cs typeface="Times New Roman" pitchFamily="18" charset="0"/>
              </a:rPr>
              <a:t>b</a:t>
            </a:r>
          </a:p>
          <a:p>
            <a:pPr lvl="8"/>
            <a:endParaRPr lang="en-US" dirty="0"/>
          </a:p>
          <a:p>
            <a:pPr lvl="1" eaLnBrk="1" hangingPunct="1"/>
            <a:r>
              <a:rPr lang="en-US" dirty="0" smtClean="0"/>
              <a:t>Dec(</a:t>
            </a:r>
            <a:r>
              <a:rPr lang="en-US" i="1" dirty="0" smtClean="0">
                <a:latin typeface="Times New Roman" pitchFamily="18" charset="0"/>
                <a:cs typeface="Times New Roman" pitchFamily="18" charset="0"/>
              </a:rPr>
              <a:t>c</a:t>
            </a:r>
            <a:r>
              <a:rPr lang="en-US" dirty="0" smtClean="0"/>
              <a:t>) = (</a:t>
            </a:r>
            <a:r>
              <a:rPr lang="en-US" i="1" dirty="0" smtClean="0">
                <a:latin typeface="Times New Roman" pitchFamily="18" charset="0"/>
                <a:cs typeface="Times New Roman" pitchFamily="18" charset="0"/>
              </a:rPr>
              <a:t>c</a:t>
            </a:r>
            <a:r>
              <a:rPr lang="en-US" dirty="0" smtClean="0"/>
              <a:t> mod </a:t>
            </a:r>
            <a:r>
              <a:rPr lang="en-US" i="1" dirty="0" smtClean="0">
                <a:latin typeface="Times New Roman" pitchFamily="18" charset="0"/>
                <a:cs typeface="Times New Roman" pitchFamily="18" charset="0"/>
              </a:rPr>
              <a:t>p</a:t>
            </a:r>
            <a:r>
              <a:rPr lang="en-US" dirty="0" smtClean="0"/>
              <a:t>) mod 2</a:t>
            </a:r>
          </a:p>
        </p:txBody>
      </p:sp>
      <p:sp>
        <p:nvSpPr>
          <p:cNvPr id="19461" name="Rectangle 2"/>
          <p:cNvSpPr>
            <a:spLocks noGrp="1" noChangeArrowheads="1"/>
          </p:cNvSpPr>
          <p:nvPr>
            <p:ph type="title"/>
          </p:nvPr>
        </p:nvSpPr>
        <p:spPr/>
        <p:txBody>
          <a:bodyPr/>
          <a:lstStyle/>
          <a:p>
            <a:pPr eaLnBrk="1" hangingPunct="1"/>
            <a:r>
              <a:rPr lang="en-US" dirty="0" smtClean="0"/>
              <a:t>A Different Input Encoding</a:t>
            </a:r>
          </a:p>
        </p:txBody>
      </p:sp>
      <p:sp>
        <p:nvSpPr>
          <p:cNvPr id="19458" name="Date Placeholder 3"/>
          <p:cNvSpPr>
            <a:spLocks noGrp="1"/>
          </p:cNvSpPr>
          <p:nvPr>
            <p:ph type="dt" sz="half" idx="11"/>
          </p:nvPr>
        </p:nvSpPr>
        <p:spPr>
          <a:noFill/>
        </p:spPr>
        <p:txBody>
          <a:bodyPr/>
          <a:lstStyle/>
          <a:p>
            <a:r>
              <a:rPr lang="en-US" smtClean="0"/>
              <a:t>June 16, 2011</a:t>
            </a:r>
            <a:endParaRPr lang="en-US"/>
          </a:p>
        </p:txBody>
      </p:sp>
      <p:sp>
        <p:nvSpPr>
          <p:cNvPr id="19459" name="Slide Number Placeholder 5"/>
          <p:cNvSpPr>
            <a:spLocks noGrp="1"/>
          </p:cNvSpPr>
          <p:nvPr>
            <p:ph type="sldNum" sz="quarter" idx="12"/>
          </p:nvPr>
        </p:nvSpPr>
        <p:spPr>
          <a:xfrm>
            <a:off x="8305800" y="6705600"/>
            <a:ext cx="609600" cy="365125"/>
          </a:xfrm>
          <a:noFill/>
        </p:spPr>
        <p:txBody>
          <a:bodyPr/>
          <a:lstStyle/>
          <a:p>
            <a:fld id="{78AE0C4F-7062-40F6-B1B9-9E2D9A59E48D}" type="slidenum">
              <a:rPr lang="en-US"/>
              <a:pPr/>
              <a:t>17</a:t>
            </a:fld>
            <a:endParaRPr lang="en-US" dirty="0"/>
          </a:p>
        </p:txBody>
      </p:sp>
      <p:sp>
        <p:nvSpPr>
          <p:cNvPr id="6" name="Line 11"/>
          <p:cNvSpPr>
            <a:spLocks noChangeShapeType="1"/>
          </p:cNvSpPr>
          <p:nvPr/>
        </p:nvSpPr>
        <p:spPr bwMode="auto">
          <a:xfrm>
            <a:off x="838200" y="1181100"/>
            <a:ext cx="6781800" cy="0"/>
          </a:xfrm>
          <a:prstGeom prst="line">
            <a:avLst/>
          </a:prstGeom>
          <a:noFill/>
          <a:ln w="9525">
            <a:solidFill>
              <a:schemeClr val="tx1"/>
            </a:solidFill>
            <a:round/>
            <a:headEnd/>
            <a:tailEnd/>
          </a:ln>
        </p:spPr>
        <p:txBody>
          <a:bodyPr/>
          <a:lstStyle/>
          <a:p>
            <a:endParaRPr lang="en-US"/>
          </a:p>
        </p:txBody>
      </p:sp>
      <p:grpSp>
        <p:nvGrpSpPr>
          <p:cNvPr id="7" name="Group 38"/>
          <p:cNvGrpSpPr>
            <a:grpSpLocks/>
          </p:cNvGrpSpPr>
          <p:nvPr/>
        </p:nvGrpSpPr>
        <p:grpSpPr bwMode="auto">
          <a:xfrm>
            <a:off x="762000" y="1143000"/>
            <a:ext cx="6934200" cy="76200"/>
            <a:chOff x="480" y="1152"/>
            <a:chExt cx="4368" cy="48"/>
          </a:xfrm>
        </p:grpSpPr>
        <p:sp>
          <p:nvSpPr>
            <p:cNvPr id="8" name="Rectangle 24"/>
            <p:cNvSpPr>
              <a:spLocks noChangeArrowheads="1"/>
            </p:cNvSpPr>
            <p:nvPr/>
          </p:nvSpPr>
          <p:spPr bwMode="auto">
            <a:xfrm>
              <a:off x="1296"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9" name="Rectangle 25"/>
            <p:cNvSpPr>
              <a:spLocks noChangeArrowheads="1"/>
            </p:cNvSpPr>
            <p:nvPr/>
          </p:nvSpPr>
          <p:spPr bwMode="auto">
            <a:xfrm>
              <a:off x="1728"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0" name="Rectangle 26"/>
            <p:cNvSpPr>
              <a:spLocks noChangeArrowheads="1"/>
            </p:cNvSpPr>
            <p:nvPr/>
          </p:nvSpPr>
          <p:spPr bwMode="auto">
            <a:xfrm>
              <a:off x="2160"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1" name="Rectangle 27"/>
            <p:cNvSpPr>
              <a:spLocks noChangeArrowheads="1"/>
            </p:cNvSpPr>
            <p:nvPr/>
          </p:nvSpPr>
          <p:spPr bwMode="auto">
            <a:xfrm>
              <a:off x="2592"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2" name="Rectangle 28"/>
            <p:cNvSpPr>
              <a:spLocks noChangeArrowheads="1"/>
            </p:cNvSpPr>
            <p:nvPr/>
          </p:nvSpPr>
          <p:spPr bwMode="auto">
            <a:xfrm>
              <a:off x="3024"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3" name="Rectangle 29"/>
            <p:cNvSpPr>
              <a:spLocks noChangeArrowheads="1"/>
            </p:cNvSpPr>
            <p:nvPr/>
          </p:nvSpPr>
          <p:spPr bwMode="auto">
            <a:xfrm>
              <a:off x="3456"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4" name="Rectangle 30"/>
            <p:cNvSpPr>
              <a:spLocks noChangeArrowheads="1"/>
            </p:cNvSpPr>
            <p:nvPr/>
          </p:nvSpPr>
          <p:spPr bwMode="auto">
            <a:xfrm>
              <a:off x="3888"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5" name="Rectangle 31"/>
            <p:cNvSpPr>
              <a:spLocks noChangeArrowheads="1"/>
            </p:cNvSpPr>
            <p:nvPr/>
          </p:nvSpPr>
          <p:spPr bwMode="auto">
            <a:xfrm>
              <a:off x="4320"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 name="Rectangle 32"/>
            <p:cNvSpPr>
              <a:spLocks noChangeArrowheads="1"/>
            </p:cNvSpPr>
            <p:nvPr/>
          </p:nvSpPr>
          <p:spPr bwMode="auto">
            <a:xfrm>
              <a:off x="4752" y="1152"/>
              <a:ext cx="96"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7" name="Rectangle 33"/>
            <p:cNvSpPr>
              <a:spLocks noChangeArrowheads="1"/>
            </p:cNvSpPr>
            <p:nvPr/>
          </p:nvSpPr>
          <p:spPr bwMode="auto">
            <a:xfrm>
              <a:off x="480" y="1152"/>
              <a:ext cx="96"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 name="Rectangle 23"/>
            <p:cNvSpPr>
              <a:spLocks noChangeArrowheads="1"/>
            </p:cNvSpPr>
            <p:nvPr/>
          </p:nvSpPr>
          <p:spPr bwMode="auto">
            <a:xfrm>
              <a:off x="864"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grpSp>
      <p:sp>
        <p:nvSpPr>
          <p:cNvPr id="19" name="Oval 12"/>
          <p:cNvSpPr>
            <a:spLocks noChangeArrowheads="1"/>
          </p:cNvSpPr>
          <p:nvPr/>
        </p:nvSpPr>
        <p:spPr bwMode="auto">
          <a:xfrm>
            <a:off x="762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Oval 13"/>
          <p:cNvSpPr>
            <a:spLocks noChangeArrowheads="1"/>
          </p:cNvSpPr>
          <p:nvPr/>
        </p:nvSpPr>
        <p:spPr bwMode="auto">
          <a:xfrm>
            <a:off x="14478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 name="Oval 14"/>
          <p:cNvSpPr>
            <a:spLocks noChangeArrowheads="1"/>
          </p:cNvSpPr>
          <p:nvPr/>
        </p:nvSpPr>
        <p:spPr bwMode="auto">
          <a:xfrm>
            <a:off x="21336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Oval 15"/>
          <p:cNvSpPr>
            <a:spLocks noChangeArrowheads="1"/>
          </p:cNvSpPr>
          <p:nvPr/>
        </p:nvSpPr>
        <p:spPr bwMode="auto">
          <a:xfrm>
            <a:off x="28194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 name="Oval 16"/>
          <p:cNvSpPr>
            <a:spLocks noChangeArrowheads="1"/>
          </p:cNvSpPr>
          <p:nvPr/>
        </p:nvSpPr>
        <p:spPr bwMode="auto">
          <a:xfrm>
            <a:off x="35052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 name="Oval 17"/>
          <p:cNvSpPr>
            <a:spLocks noChangeArrowheads="1"/>
          </p:cNvSpPr>
          <p:nvPr/>
        </p:nvSpPr>
        <p:spPr bwMode="auto">
          <a:xfrm>
            <a:off x="4191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 name="Oval 18"/>
          <p:cNvSpPr>
            <a:spLocks noChangeArrowheads="1"/>
          </p:cNvSpPr>
          <p:nvPr/>
        </p:nvSpPr>
        <p:spPr bwMode="auto">
          <a:xfrm>
            <a:off x="48768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Oval 19"/>
          <p:cNvSpPr>
            <a:spLocks noChangeArrowheads="1"/>
          </p:cNvSpPr>
          <p:nvPr/>
        </p:nvSpPr>
        <p:spPr bwMode="auto">
          <a:xfrm>
            <a:off x="55626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Oval 20"/>
          <p:cNvSpPr>
            <a:spLocks noChangeArrowheads="1"/>
          </p:cNvSpPr>
          <p:nvPr/>
        </p:nvSpPr>
        <p:spPr bwMode="auto">
          <a:xfrm>
            <a:off x="62484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 name="Oval 21"/>
          <p:cNvSpPr>
            <a:spLocks noChangeArrowheads="1"/>
          </p:cNvSpPr>
          <p:nvPr/>
        </p:nvSpPr>
        <p:spPr bwMode="auto">
          <a:xfrm>
            <a:off x="69342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 name="Oval 22"/>
          <p:cNvSpPr>
            <a:spLocks noChangeArrowheads="1"/>
          </p:cNvSpPr>
          <p:nvPr/>
        </p:nvSpPr>
        <p:spPr bwMode="auto">
          <a:xfrm>
            <a:off x="7620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 name="Text Box 36"/>
          <p:cNvSpPr txBox="1">
            <a:spLocks noChangeArrowheads="1"/>
          </p:cNvSpPr>
          <p:nvPr/>
        </p:nvSpPr>
        <p:spPr bwMode="auto">
          <a:xfrm>
            <a:off x="7512050" y="838200"/>
            <a:ext cx="336550" cy="366712"/>
          </a:xfrm>
          <a:prstGeom prst="rect">
            <a:avLst/>
          </a:prstGeom>
          <a:noFill/>
          <a:ln w="9525">
            <a:noFill/>
            <a:miter lim="800000"/>
            <a:headEnd/>
            <a:tailEnd/>
          </a:ln>
        </p:spPr>
        <p:txBody>
          <a:bodyPr wrap="none">
            <a:spAutoFit/>
          </a:bodyPr>
          <a:lstStyle/>
          <a:p>
            <a:r>
              <a:rPr lang="en-US" i="1" dirty="0">
                <a:latin typeface="Times New Roman" pitchFamily="18" charset="0"/>
                <a:cs typeface="Times New Roman" pitchFamily="18" charset="0"/>
              </a:rPr>
              <a:t>N</a:t>
            </a:r>
          </a:p>
        </p:txBody>
      </p:sp>
      <p:sp>
        <p:nvSpPr>
          <p:cNvPr id="31" name="Text Box 35"/>
          <p:cNvSpPr txBox="1">
            <a:spLocks noChangeArrowheads="1"/>
          </p:cNvSpPr>
          <p:nvPr/>
        </p:nvSpPr>
        <p:spPr bwMode="auto">
          <a:xfrm>
            <a:off x="1371600" y="776288"/>
            <a:ext cx="298450" cy="366712"/>
          </a:xfrm>
          <a:prstGeom prst="rect">
            <a:avLst/>
          </a:prstGeom>
          <a:noFill/>
          <a:ln w="9525">
            <a:noFill/>
            <a:miter lim="800000"/>
            <a:headEnd/>
            <a:tailEnd/>
          </a:ln>
        </p:spPr>
        <p:txBody>
          <a:bodyPr wrap="none">
            <a:spAutoFit/>
          </a:bodyPr>
          <a:lstStyle/>
          <a:p>
            <a:r>
              <a:rPr lang="en-US" i="1" dirty="0">
                <a:latin typeface="Times New Roman" pitchFamily="18" charset="0"/>
                <a:cs typeface="Times New Roman" pitchFamily="18" charset="0"/>
              </a:rPr>
              <a:t>p</a:t>
            </a:r>
          </a:p>
        </p:txBody>
      </p:sp>
      <p:sp>
        <p:nvSpPr>
          <p:cNvPr id="2" name="TextBox 1"/>
          <p:cNvSpPr txBox="1"/>
          <p:nvPr/>
        </p:nvSpPr>
        <p:spPr>
          <a:xfrm>
            <a:off x="7506669" y="1154668"/>
            <a:ext cx="1180131" cy="369332"/>
          </a:xfrm>
          <a:prstGeom prst="rect">
            <a:avLst/>
          </a:prstGeom>
          <a:noFill/>
        </p:spPr>
        <p:txBody>
          <a:bodyPr wrap="none" rtlCol="0">
            <a:spAutoFit/>
          </a:bodyPr>
          <a:lstStyle/>
          <a:p>
            <a:r>
              <a:rPr lang="en-US" i="1" dirty="0">
                <a:latin typeface="Times New Roman" pitchFamily="18" charset="0"/>
                <a:cs typeface="Times New Roman" pitchFamily="18" charset="0"/>
              </a:rPr>
              <a:t>x</a:t>
            </a:r>
            <a:r>
              <a:rPr lang="en-US" i="1" baseline="-25000" dirty="0">
                <a:latin typeface="Times New Roman" pitchFamily="18" charset="0"/>
                <a:cs typeface="Times New Roman" pitchFamily="18" charset="0"/>
              </a:rPr>
              <a:t>i</a:t>
            </a:r>
            <a:r>
              <a:rPr lang="en-US" dirty="0"/>
              <a:t> = </a:t>
            </a:r>
            <a:r>
              <a:rPr lang="en-US" i="1" dirty="0" err="1">
                <a:latin typeface="Times New Roman" pitchFamily="18" charset="0"/>
                <a:cs typeface="Times New Roman" pitchFamily="18" charset="0"/>
              </a:rPr>
              <a:t>pq</a:t>
            </a:r>
            <a:r>
              <a:rPr lang="en-US" i="1" baseline="-25000" dirty="0" err="1">
                <a:latin typeface="Times New Roman" pitchFamily="18" charset="0"/>
                <a:cs typeface="Times New Roman" pitchFamily="18" charset="0"/>
              </a:rPr>
              <a:t>i</a:t>
            </a:r>
            <a:r>
              <a:rPr lang="en-US" dirty="0"/>
              <a:t> + </a:t>
            </a:r>
            <a:r>
              <a:rPr lang="en-US" i="1" dirty="0" err="1">
                <a:latin typeface="Times New Roman" pitchFamily="18" charset="0"/>
                <a:cs typeface="Times New Roman" pitchFamily="18" charset="0"/>
              </a:rPr>
              <a:t>r</a:t>
            </a:r>
            <a:r>
              <a:rPr lang="en-US" i="1" baseline="-25000" dirty="0" err="1">
                <a:latin typeface="Times New Roman" pitchFamily="18" charset="0"/>
                <a:cs typeface="Times New Roman" pitchFamily="18" charset="0"/>
              </a:rPr>
              <a:t>i</a:t>
            </a:r>
            <a:endParaRPr lang="en-US" dirty="0"/>
          </a:p>
        </p:txBody>
      </p:sp>
      <p:sp>
        <p:nvSpPr>
          <p:cNvPr id="4" name="Oval Callout 3"/>
          <p:cNvSpPr/>
          <p:nvPr/>
        </p:nvSpPr>
        <p:spPr bwMode="auto">
          <a:xfrm>
            <a:off x="6629400" y="5029200"/>
            <a:ext cx="2209800" cy="762000"/>
          </a:xfrm>
          <a:prstGeom prst="wedgeEllipseCallout">
            <a:avLst>
              <a:gd name="adj1" fmla="val -56695"/>
              <a:gd name="adj2" fmla="val -5056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chemeClr val="tx1"/>
                </a:solidFill>
                <a:latin typeface="Segoe" pitchFamily="34" charset="0"/>
              </a:rPr>
              <a:t>much smaller than p/2</a:t>
            </a:r>
          </a:p>
        </p:txBody>
      </p:sp>
      <p:sp>
        <p:nvSpPr>
          <p:cNvPr id="5" name="Right Brace 4"/>
          <p:cNvSpPr/>
          <p:nvPr/>
        </p:nvSpPr>
        <p:spPr>
          <a:xfrm>
            <a:off x="5943600" y="2057400"/>
            <a:ext cx="304800" cy="68580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9392" name="TextBox 59391"/>
          <p:cNvSpPr txBox="1"/>
          <p:nvPr/>
        </p:nvSpPr>
        <p:spPr>
          <a:xfrm>
            <a:off x="6248400" y="2035314"/>
            <a:ext cx="2057807" cy="707886"/>
          </a:xfrm>
          <a:prstGeom prst="rect">
            <a:avLst/>
          </a:prstGeom>
          <a:noFill/>
        </p:spPr>
        <p:txBody>
          <a:bodyPr wrap="none" rtlCol="0">
            <a:spAutoFit/>
          </a:bodyPr>
          <a:lstStyle/>
          <a:p>
            <a:r>
              <a:rPr lang="en-US" sz="2000" dirty="0" smtClean="0"/>
              <a:t>Plaintext encoded</a:t>
            </a:r>
          </a:p>
          <a:p>
            <a:r>
              <a:rPr lang="en-US" sz="2000" dirty="0" smtClean="0"/>
              <a:t>in the “noise”</a:t>
            </a:r>
            <a:endParaRPr lang="en-US" sz="2000" dirty="0"/>
          </a:p>
        </p:txBody>
      </p:sp>
    </p:spTree>
    <p:extLst>
      <p:ext uri="{BB962C8B-B14F-4D97-AF65-F5344CB8AC3E}">
        <p14:creationId xmlns:p14="http://schemas.microsoft.com/office/powerpoint/2010/main" val="364569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5">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2438400" y="1905000"/>
            <a:ext cx="3200400" cy="457200"/>
          </a:xfrm>
          <a:prstGeom prst="round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 name="Rounded Rectangle 1"/>
          <p:cNvSpPr/>
          <p:nvPr/>
        </p:nvSpPr>
        <p:spPr bwMode="auto">
          <a:xfrm>
            <a:off x="2209800" y="1447800"/>
            <a:ext cx="4038600" cy="4572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0485" name="Rectangle 3"/>
          <p:cNvSpPr>
            <a:spLocks noGrp="1" noChangeArrowheads="1"/>
          </p:cNvSpPr>
          <p:nvPr>
            <p:ph type="body" sz="quarter" idx="10"/>
          </p:nvPr>
        </p:nvSpPr>
        <p:spPr>
          <a:xfrm>
            <a:off x="381000" y="1411552"/>
            <a:ext cx="8382000" cy="3834896"/>
          </a:xfrm>
        </p:spPr>
        <p:txBody>
          <a:bodyPr/>
          <a:lstStyle/>
          <a:p>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 = </a:t>
            </a:r>
            <a:r>
              <a:rPr lang="en-US" dirty="0" smtClean="0"/>
              <a:t>(codeword</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a:t>
            </a:r>
            <a:r>
              <a:rPr lang="en-US" dirty="0" smtClean="0"/>
              <a:t>codeword</a:t>
            </a:r>
            <a:r>
              <a:rPr lang="en-US" baseline="-25000" dirty="0" smtClean="0">
                <a:latin typeface="Times New Roman" pitchFamily="18" charset="0"/>
                <a:cs typeface="Times New Roman" pitchFamily="18" charset="0"/>
              </a:rPr>
              <a:t>2</a:t>
            </a:r>
            <a:r>
              <a:rPr lang="en-US" dirty="0" smtClean="0"/>
              <a:t>)</a:t>
            </a:r>
            <a:br>
              <a:rPr lang="en-US" dirty="0" smtClean="0"/>
            </a:br>
            <a:r>
              <a:rPr lang="en-US" dirty="0" smtClean="0"/>
              <a:t>              </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2</a:t>
            </a:r>
            <a:r>
              <a:rPr lang="en-US" i="1" dirty="0">
                <a:latin typeface="Times New Roman" pitchFamily="18" charset="0"/>
                <a:cs typeface="Times New Roman" pitchFamily="18" charset="0"/>
              </a:rPr>
              <a:t>r</a:t>
            </a:r>
            <a:r>
              <a:rPr lang="en-US"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a:t>
            </a:r>
            <a:r>
              <a:rPr lang="en-US" dirty="0">
                <a:latin typeface="Times New Roman" pitchFamily="18" charset="0"/>
                <a:cs typeface="Times New Roman" pitchFamily="18" charset="0"/>
              </a:rPr>
              <a:t>(2</a:t>
            </a:r>
            <a:r>
              <a:rPr lang="en-US" i="1" dirty="0">
                <a:latin typeface="Times New Roman" pitchFamily="18" charset="0"/>
                <a:cs typeface="Times New Roman" pitchFamily="18" charset="0"/>
              </a:rPr>
              <a:t>r</a:t>
            </a:r>
            <a:r>
              <a:rPr lang="en-US"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2 </a:t>
            </a:r>
            <a:r>
              <a:rPr lang="en-US" dirty="0" smtClean="0">
                <a:latin typeface="Times New Roman" pitchFamily="18" charset="0"/>
                <a:cs typeface="Times New Roman" pitchFamily="18" charset="0"/>
              </a:rPr>
              <a:t>)</a:t>
            </a:r>
            <a:endParaRPr lang="en-US" dirty="0" smtClean="0"/>
          </a:p>
          <a:p>
            <a:pPr lvl="1" eaLnBrk="1" hangingPunct="1"/>
            <a:r>
              <a:rPr lang="en-US" dirty="0" smtClean="0"/>
              <a:t>codeword</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a:t>
            </a:r>
            <a:r>
              <a:rPr lang="en-US" dirty="0" smtClean="0"/>
              <a:t>codeword</a:t>
            </a:r>
            <a:r>
              <a:rPr lang="en-US" baseline="-25000" dirty="0" smtClean="0">
                <a:latin typeface="Times New Roman" pitchFamily="18" charset="0"/>
                <a:cs typeface="Times New Roman" pitchFamily="18" charset="0"/>
              </a:rPr>
              <a:t>2</a:t>
            </a:r>
            <a:r>
              <a:rPr lang="en-US" dirty="0" smtClean="0"/>
              <a:t> </a:t>
            </a:r>
            <a:r>
              <a:rPr lang="en-US" dirty="0" smtClean="0">
                <a:sym typeface="Symbol" pitchFamily="18" charset="2"/>
              </a:rPr>
              <a:t></a:t>
            </a:r>
            <a:r>
              <a:rPr lang="en-US" dirty="0" smtClean="0"/>
              <a:t> </a:t>
            </a:r>
            <a:r>
              <a:rPr lang="en-US" i="1" dirty="0" smtClean="0">
                <a:latin typeface="Brush Script" pitchFamily="66" charset="0"/>
              </a:rPr>
              <a:t>Code</a:t>
            </a:r>
            <a:endParaRPr lang="en-US" i="1" dirty="0" smtClean="0"/>
          </a:p>
          <a:p>
            <a:pPr lvl="1"/>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 </a:t>
            </a:r>
            <a:r>
              <a:rPr lang="en-US" dirty="0">
                <a:latin typeface="Times New Roman" pitchFamily="18" charset="0"/>
                <a:cs typeface="Times New Roman" pitchFamily="18" charset="0"/>
              </a:rPr>
              <a:t>)</a:t>
            </a:r>
            <a:r>
              <a:rPr lang="en-US" i="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a:latin typeface="Times New Roman" pitchFamily="18" charset="0"/>
                <a:cs typeface="Times New Roman" pitchFamily="18" charset="0"/>
              </a:rPr>
              <a:t>)</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2 </a:t>
            </a:r>
            <a:r>
              <a:rPr lang="en-US" dirty="0" smtClean="0"/>
              <a:t>is still small</a:t>
            </a:r>
          </a:p>
          <a:p>
            <a:r>
              <a:rPr lang="en-US" dirty="0" smtClean="0"/>
              <a:t>If </a:t>
            </a:r>
            <a:r>
              <a:rPr lang="en-US" i="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 &lt; min-dist/2, then</a:t>
            </a:r>
            <a:br>
              <a:rPr lang="en-US" dirty="0" smtClean="0"/>
            </a:br>
            <a:r>
              <a:rPr lang="en-US" dirty="0" err="1" smtClean="0"/>
              <a:t>dist</a:t>
            </a:r>
            <a:r>
              <a:rPr lang="en-US" dirty="0" smtClean="0"/>
              <a:t>(</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 </a:t>
            </a:r>
            <a:r>
              <a:rPr lang="en-US" i="1" dirty="0" smtClean="0">
                <a:latin typeface="Brush Script" pitchFamily="66" charset="0"/>
              </a:rPr>
              <a:t>Code</a:t>
            </a:r>
            <a:r>
              <a:rPr lang="en-US" dirty="0" smtClean="0"/>
              <a:t>) = </a:t>
            </a:r>
            <a:r>
              <a:rPr lang="en-US" i="1"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 </a:t>
            </a:r>
          </a:p>
          <a:p>
            <a:pPr lvl="1">
              <a:buNone/>
            </a:pPr>
            <a:r>
              <a:rPr lang="en-US" dirty="0" smtClean="0">
                <a:sym typeface="Wingdings" pitchFamily="2" charset="2"/>
              </a:rPr>
              <a:t> </a:t>
            </a:r>
            <a:r>
              <a:rPr lang="en-US" dirty="0" smtClean="0"/>
              <a:t>dist(</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 </a:t>
            </a:r>
            <a:r>
              <a:rPr lang="en-US" i="1" dirty="0" smtClean="0">
                <a:latin typeface="Brush Script" pitchFamily="66" charset="0"/>
              </a:rPr>
              <a:t>Code</a:t>
            </a:r>
            <a:r>
              <a:rPr lang="en-US" dirty="0" smtClean="0"/>
              <a:t>) </a:t>
            </a:r>
            <a:r>
              <a:rPr lang="en-US" dirty="0">
                <a:sym typeface="Symbol"/>
              </a:rPr>
              <a:t></a:t>
            </a:r>
            <a:r>
              <a:rPr lang="en-US" dirty="0" smtClean="0"/>
              <a:t> </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smtClean="0">
                <a:cs typeface="Times New Roman" pitchFamily="18" charset="0"/>
              </a:rPr>
              <a:t>(</a:t>
            </a:r>
            <a:r>
              <a:rPr lang="en-US" dirty="0"/>
              <a:t>mod </a:t>
            </a:r>
            <a:r>
              <a:rPr lang="en-US" dirty="0" smtClean="0"/>
              <a:t>2)</a:t>
            </a:r>
          </a:p>
          <a:p>
            <a:pPr eaLnBrk="1" hangingPunct="1"/>
            <a:r>
              <a:rPr lang="en-US" dirty="0" smtClean="0"/>
              <a:t>Additively-</a:t>
            </a:r>
            <a:r>
              <a:rPr lang="en-US" dirty="0" err="1" smtClean="0"/>
              <a:t>homomorphic</a:t>
            </a:r>
            <a:r>
              <a:rPr lang="en-US" dirty="0" smtClean="0"/>
              <a:t> while close to </a:t>
            </a:r>
            <a:r>
              <a:rPr lang="en-US" i="1" dirty="0" smtClean="0">
                <a:latin typeface="Brush Script" pitchFamily="66" charset="0"/>
              </a:rPr>
              <a:t>Code</a:t>
            </a:r>
            <a:endParaRPr lang="en-US" dirty="0" smtClean="0">
              <a:latin typeface="Brush Script" pitchFamily="66" charset="0"/>
            </a:endParaRPr>
          </a:p>
        </p:txBody>
      </p:sp>
      <p:sp>
        <p:nvSpPr>
          <p:cNvPr id="20484" name="Rectangle 2"/>
          <p:cNvSpPr>
            <a:spLocks noGrp="1" noChangeArrowheads="1"/>
          </p:cNvSpPr>
          <p:nvPr>
            <p:ph type="title"/>
          </p:nvPr>
        </p:nvSpPr>
        <p:spPr/>
        <p:txBody>
          <a:bodyPr/>
          <a:lstStyle/>
          <a:p>
            <a:pPr eaLnBrk="1" hangingPunct="1"/>
            <a:r>
              <a:rPr lang="en-US" dirty="0" smtClean="0"/>
              <a:t>Additive Homomorphism</a:t>
            </a:r>
          </a:p>
        </p:txBody>
      </p:sp>
      <p:sp>
        <p:nvSpPr>
          <p:cNvPr id="20482" name="Date Placeholder 3"/>
          <p:cNvSpPr>
            <a:spLocks noGrp="1"/>
          </p:cNvSpPr>
          <p:nvPr>
            <p:ph type="dt" sz="half" idx="11"/>
          </p:nvPr>
        </p:nvSpPr>
        <p:spPr>
          <a:noFill/>
        </p:spPr>
        <p:txBody>
          <a:bodyPr/>
          <a:lstStyle/>
          <a:p>
            <a:r>
              <a:rPr lang="en-US" smtClean="0"/>
              <a:t>June 16, 2011</a:t>
            </a:r>
            <a:endParaRPr lang="en-US"/>
          </a:p>
        </p:txBody>
      </p:sp>
      <p:sp>
        <p:nvSpPr>
          <p:cNvPr id="20483" name="Slide Number Placeholder 5"/>
          <p:cNvSpPr>
            <a:spLocks noGrp="1"/>
          </p:cNvSpPr>
          <p:nvPr>
            <p:ph type="sldNum" sz="quarter" idx="12"/>
          </p:nvPr>
        </p:nvSpPr>
        <p:spPr>
          <a:noFill/>
        </p:spPr>
        <p:txBody>
          <a:bodyPr/>
          <a:lstStyle/>
          <a:p>
            <a:fld id="{02757E2D-18FE-405E-A2D7-6DEC9CF43F10}" type="slidenum">
              <a:rPr lang="en-US"/>
              <a:pPr/>
              <a:t>18</a:t>
            </a:fld>
            <a:endParaRPr lang="en-US"/>
          </a:p>
        </p:txBody>
      </p:sp>
    </p:spTree>
    <p:extLst>
      <p:ext uri="{BB962C8B-B14F-4D97-AF65-F5344CB8AC3E}">
        <p14:creationId xmlns:p14="http://schemas.microsoft.com/office/powerpoint/2010/main" val="40849468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7" name="AutoShape 7"/>
          <p:cNvSpPr>
            <a:spLocks noChangeArrowheads="1"/>
          </p:cNvSpPr>
          <p:nvPr/>
        </p:nvSpPr>
        <p:spPr bwMode="auto">
          <a:xfrm>
            <a:off x="6019800" y="4343400"/>
            <a:ext cx="2398713" cy="762000"/>
          </a:xfrm>
          <a:prstGeom prst="wedgeRoundRectCallout">
            <a:avLst>
              <a:gd name="adj1" fmla="val -68661"/>
              <a:gd name="adj2" fmla="val -43959"/>
              <a:gd name="adj3" fmla="val 16667"/>
            </a:avLst>
          </a:prstGeom>
          <a:noFill/>
          <a:ln w="9525">
            <a:solidFill>
              <a:schemeClr val="tx1"/>
            </a:solidFill>
            <a:miter lim="800000"/>
            <a:headEnd/>
            <a:tailEnd/>
          </a:ln>
        </p:spPr>
        <p:txBody>
          <a:bodyPr/>
          <a:lstStyle/>
          <a:p>
            <a:pPr algn="ctr"/>
            <a:r>
              <a:rPr lang="en-US" dirty="0"/>
              <a:t>Product in </a:t>
            </a:r>
            <a:r>
              <a:rPr lang="en-US" dirty="0" smtClean="0">
                <a:latin typeface="Brush Script" pitchFamily="66" charset="0"/>
              </a:rPr>
              <a:t>Ring</a:t>
            </a:r>
            <a:r>
              <a:rPr lang="en-US" dirty="0" smtClean="0"/>
              <a:t> </a:t>
            </a:r>
            <a:r>
              <a:rPr lang="en-US" dirty="0"/>
              <a:t>of small elements is small</a:t>
            </a:r>
          </a:p>
        </p:txBody>
      </p:sp>
      <p:sp>
        <p:nvSpPr>
          <p:cNvPr id="61455" name="Rectangle 15"/>
          <p:cNvSpPr>
            <a:spLocks noChangeArrowheads="1"/>
          </p:cNvSpPr>
          <p:nvPr/>
        </p:nvSpPr>
        <p:spPr bwMode="auto">
          <a:xfrm>
            <a:off x="1371600" y="4084638"/>
            <a:ext cx="2327809" cy="487362"/>
          </a:xfrm>
          <a:prstGeom prst="rect">
            <a:avLst/>
          </a:prstGeom>
          <a:solidFill>
            <a:srgbClr val="FFFF00"/>
          </a:solidFill>
          <a:ln w="9525">
            <a:noFill/>
            <a:miter lim="800000"/>
            <a:headEnd/>
            <a:tailEnd/>
          </a:ln>
        </p:spPr>
        <p:txBody>
          <a:bodyPr wrap="none" anchor="ctr"/>
          <a:lstStyle/>
          <a:p>
            <a:endParaRPr lang="en-US"/>
          </a:p>
        </p:txBody>
      </p:sp>
      <p:sp>
        <p:nvSpPr>
          <p:cNvPr id="61451" name="Rectangle 11"/>
          <p:cNvSpPr>
            <a:spLocks noChangeArrowheads="1"/>
          </p:cNvSpPr>
          <p:nvPr/>
        </p:nvSpPr>
        <p:spPr bwMode="auto">
          <a:xfrm>
            <a:off x="1290639" y="3581400"/>
            <a:ext cx="4119562" cy="514350"/>
          </a:xfrm>
          <a:prstGeom prst="rect">
            <a:avLst/>
          </a:prstGeom>
          <a:solidFill>
            <a:srgbClr val="92D050"/>
          </a:solidFill>
          <a:ln w="9525">
            <a:noFill/>
            <a:miter lim="800000"/>
            <a:headEnd/>
            <a:tailEnd/>
          </a:ln>
        </p:spPr>
        <p:txBody>
          <a:bodyPr wrap="none" anchor="ctr"/>
          <a:lstStyle/>
          <a:p>
            <a:endParaRPr lang="en-US"/>
          </a:p>
        </p:txBody>
      </p:sp>
      <p:sp>
        <p:nvSpPr>
          <p:cNvPr id="21510" name="Rectangle 9"/>
          <p:cNvSpPr>
            <a:spLocks noChangeArrowheads="1"/>
          </p:cNvSpPr>
          <p:nvPr/>
        </p:nvSpPr>
        <p:spPr bwMode="auto">
          <a:xfrm>
            <a:off x="1828800" y="2692400"/>
            <a:ext cx="2514600" cy="381000"/>
          </a:xfrm>
          <a:prstGeom prst="rect">
            <a:avLst/>
          </a:prstGeom>
          <a:solidFill>
            <a:srgbClr val="FFFF00"/>
          </a:solidFill>
          <a:ln w="9525">
            <a:noFill/>
            <a:miter lim="800000"/>
            <a:headEnd/>
            <a:tailEnd/>
          </a:ln>
        </p:spPr>
        <p:txBody>
          <a:bodyPr wrap="none" anchor="ctr"/>
          <a:lstStyle/>
          <a:p>
            <a:endParaRPr lang="en-US"/>
          </a:p>
        </p:txBody>
      </p:sp>
      <p:sp>
        <p:nvSpPr>
          <p:cNvPr id="21511" name="Rectangle 8"/>
          <p:cNvSpPr>
            <a:spLocks noChangeArrowheads="1"/>
          </p:cNvSpPr>
          <p:nvPr/>
        </p:nvSpPr>
        <p:spPr bwMode="auto">
          <a:xfrm>
            <a:off x="1524000" y="2336800"/>
            <a:ext cx="4219575" cy="406400"/>
          </a:xfrm>
          <a:prstGeom prst="rect">
            <a:avLst/>
          </a:prstGeom>
          <a:solidFill>
            <a:srgbClr val="92D050"/>
          </a:solidFill>
          <a:ln w="9525">
            <a:noFill/>
            <a:miter lim="800000"/>
            <a:headEnd/>
            <a:tailEnd/>
          </a:ln>
        </p:spPr>
        <p:txBody>
          <a:bodyPr wrap="none" anchor="ctr"/>
          <a:lstStyle/>
          <a:p>
            <a:endParaRPr lang="en-US"/>
          </a:p>
        </p:txBody>
      </p:sp>
      <p:sp>
        <p:nvSpPr>
          <p:cNvPr id="61443" name="Rectangle 3"/>
          <p:cNvSpPr>
            <a:spLocks noGrp="1" noChangeArrowheads="1"/>
          </p:cNvSpPr>
          <p:nvPr>
            <p:ph type="body" sz="quarter" idx="10"/>
          </p:nvPr>
        </p:nvSpPr>
        <p:spPr>
          <a:xfrm>
            <a:off x="381000" y="1411552"/>
            <a:ext cx="8382000" cy="4198072"/>
          </a:xfrm>
        </p:spPr>
        <p:txBody>
          <a:bodyPr/>
          <a:lstStyle/>
          <a:p>
            <a:pPr eaLnBrk="1" hangingPunct="1">
              <a:lnSpc>
                <a:spcPct val="90000"/>
              </a:lnSpc>
            </a:pPr>
            <a:r>
              <a:rPr lang="en-US" dirty="0" smtClean="0"/>
              <a:t>What happens when multiplying in </a:t>
            </a:r>
            <a:r>
              <a:rPr lang="en-US" dirty="0" smtClean="0">
                <a:latin typeface="Brush Script" pitchFamily="66" charset="0"/>
              </a:rPr>
              <a:t>Ring</a:t>
            </a:r>
            <a:r>
              <a:rPr lang="en-US" dirty="0" smtClean="0"/>
              <a:t>:</a:t>
            </a:r>
          </a:p>
          <a:p>
            <a:pPr lvl="1"/>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a:t>∙</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 = (codeword</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t>)∙(codeword</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a:t>
            </a:r>
            <a:br>
              <a:rPr lang="en-US" dirty="0" smtClean="0"/>
            </a:br>
            <a:r>
              <a:rPr lang="en-US" dirty="0" smtClean="0"/>
              <a:t>= codeword</a:t>
            </a:r>
            <a:r>
              <a:rPr lang="en-US" baseline="-25000" dirty="0" smtClean="0">
                <a:latin typeface="Times New Roman" pitchFamily="18" charset="0"/>
                <a:cs typeface="Times New Roman" pitchFamily="18" charset="0"/>
              </a:rPr>
              <a:t>1</a:t>
            </a:r>
            <a:r>
              <a:rPr lang="en-US" dirty="0"/>
              <a:t>∙</a:t>
            </a:r>
            <a:r>
              <a:rPr lang="en-US" i="1" dirty="0" smtClean="0">
                <a:latin typeface="Times New Roman" pitchFamily="18" charset="0"/>
                <a:cs typeface="Times New Roman" pitchFamily="18" charset="0"/>
              </a:rPr>
              <a:t>X</a:t>
            </a:r>
            <a:r>
              <a:rPr lang="en-US" dirty="0" smtClean="0"/>
              <a:t> + </a:t>
            </a:r>
            <a:r>
              <a:rPr lang="en-US" i="1" dirty="0" smtClean="0">
                <a:latin typeface="Times New Roman" pitchFamily="18" charset="0"/>
                <a:cs typeface="Times New Roman" pitchFamily="18" charset="0"/>
              </a:rPr>
              <a:t>Y</a:t>
            </a:r>
            <a:r>
              <a:rPr lang="en-US" dirty="0"/>
              <a:t>∙codeword</a:t>
            </a:r>
            <a:r>
              <a:rPr lang="en-US" baseline="-25000" dirty="0" smtClean="0">
                <a:latin typeface="Times New Roman" pitchFamily="18" charset="0"/>
                <a:cs typeface="Times New Roman" pitchFamily="18" charset="0"/>
              </a:rPr>
              <a:t>2</a:t>
            </a:r>
            <a:br>
              <a:rPr lang="en-US" baseline="-25000" dirty="0" smtClean="0">
                <a:latin typeface="Times New Roman" pitchFamily="18" charset="0"/>
                <a:cs typeface="Times New Roman" pitchFamily="18" charset="0"/>
              </a:rPr>
            </a:b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dirty="0" smtClean="0"/>
              <a:t>(</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a:t>)∙(</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a:t>
            </a:r>
          </a:p>
          <a:p>
            <a:pPr eaLnBrk="1" hangingPunct="1">
              <a:lnSpc>
                <a:spcPct val="90000"/>
              </a:lnSpc>
            </a:pPr>
            <a:r>
              <a:rPr lang="en-US" dirty="0" smtClean="0"/>
              <a:t>If:</a:t>
            </a:r>
          </a:p>
          <a:p>
            <a:pPr lvl="1"/>
            <a:r>
              <a:rPr lang="en-US" dirty="0" smtClean="0"/>
              <a:t>codeword</a:t>
            </a:r>
            <a:r>
              <a:rPr lang="en-US" baseline="-25000" dirty="0" smtClean="0">
                <a:latin typeface="Times New Roman" pitchFamily="18" charset="0"/>
                <a:cs typeface="Times New Roman" pitchFamily="18" charset="0"/>
              </a:rPr>
              <a:t>1</a:t>
            </a:r>
            <a:r>
              <a:rPr lang="en-US" dirty="0"/>
              <a:t>∙</a:t>
            </a:r>
            <a:r>
              <a:rPr lang="en-US" i="1" dirty="0" smtClean="0">
                <a:latin typeface="Times New Roman" pitchFamily="18" charset="0"/>
                <a:cs typeface="Times New Roman" pitchFamily="18" charset="0"/>
              </a:rPr>
              <a:t>X</a:t>
            </a:r>
            <a:r>
              <a:rPr lang="en-US" dirty="0" smtClean="0"/>
              <a:t> + </a:t>
            </a:r>
            <a:r>
              <a:rPr lang="en-US" i="1" dirty="0" smtClean="0">
                <a:latin typeface="Times New Roman" pitchFamily="18" charset="0"/>
                <a:cs typeface="Times New Roman" pitchFamily="18" charset="0"/>
              </a:rPr>
              <a:t>Y</a:t>
            </a:r>
            <a:r>
              <a:rPr lang="en-US" dirty="0"/>
              <a:t>∙codeword</a:t>
            </a:r>
            <a:r>
              <a:rPr lang="en-US" baseline="-25000" dirty="0" smtClean="0">
                <a:latin typeface="Times New Roman" pitchFamily="18" charset="0"/>
                <a:cs typeface="Times New Roman" pitchFamily="18" charset="0"/>
              </a:rPr>
              <a:t>2 </a:t>
            </a:r>
            <a:r>
              <a:rPr lang="en-US" dirty="0" smtClean="0">
                <a:latin typeface="Times New Roman" pitchFamily="18" charset="0"/>
                <a:cs typeface="Times New Roman" pitchFamily="18" charset="0"/>
                <a:sym typeface="Symbol" pitchFamily="18" charset="2"/>
              </a:rPr>
              <a:t> </a:t>
            </a:r>
            <a:r>
              <a:rPr lang="en-US" i="1" dirty="0" smtClean="0">
                <a:latin typeface="Brush Script" pitchFamily="66" charset="0"/>
              </a:rPr>
              <a:t>Code</a:t>
            </a:r>
            <a:endParaRPr lang="en-US" i="1" dirty="0" smtClean="0"/>
          </a:p>
          <a:p>
            <a:pPr lvl="1"/>
            <a:r>
              <a:rPr lang="en-US" dirty="0" smtClean="0">
                <a:latin typeface="Times New Roman" pitchFamily="18" charset="0"/>
                <a:cs typeface="Times New Roman" pitchFamily="18" charset="0"/>
              </a:rPr>
              <a:t> </a:t>
            </a:r>
            <a:r>
              <a:rPr lang="en-US" dirty="0" smtClean="0"/>
              <a:t>(</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a:t>)∙(</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a:t>
            </a:r>
            <a:r>
              <a:rPr lang="en-US"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&lt; min-dist/2</a:t>
            </a:r>
            <a:endParaRPr lang="en-US" dirty="0" smtClean="0"/>
          </a:p>
          <a:p>
            <a:pPr eaLnBrk="1" hangingPunct="1">
              <a:lnSpc>
                <a:spcPct val="90000"/>
              </a:lnSpc>
            </a:pPr>
            <a:r>
              <a:rPr lang="en-US" dirty="0" smtClean="0"/>
              <a:t>Then</a:t>
            </a:r>
          </a:p>
          <a:p>
            <a:pPr lvl="1"/>
            <a:r>
              <a:rPr lang="en-US" dirty="0" smtClean="0"/>
              <a:t>dist(</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 </a:t>
            </a:r>
            <a:r>
              <a:rPr lang="en-US" i="1" dirty="0" smtClean="0">
                <a:latin typeface="Brush Script" pitchFamily="66" charset="0"/>
              </a:rPr>
              <a:t>Code</a:t>
            </a:r>
            <a:r>
              <a:rPr lang="en-US" dirty="0" smtClean="0"/>
              <a:t>) = (</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a:t>)∙(</a:t>
            </a:r>
            <a:r>
              <a:rPr lang="en-US"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 = </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 mod 2</a:t>
            </a:r>
          </a:p>
        </p:txBody>
      </p:sp>
      <p:sp>
        <p:nvSpPr>
          <p:cNvPr id="21512" name="Rectangle 2"/>
          <p:cNvSpPr>
            <a:spLocks noGrp="1" noChangeArrowheads="1"/>
          </p:cNvSpPr>
          <p:nvPr>
            <p:ph type="title"/>
          </p:nvPr>
        </p:nvSpPr>
        <p:spPr/>
        <p:txBody>
          <a:bodyPr/>
          <a:lstStyle/>
          <a:p>
            <a:pPr eaLnBrk="1" hangingPunct="1"/>
            <a:r>
              <a:rPr lang="en-US" dirty="0" smtClean="0"/>
              <a:t>Step 2: </a:t>
            </a:r>
            <a:r>
              <a:rPr lang="en-US" dirty="0" smtClean="0">
                <a:latin typeface="Brush Script"/>
              </a:rPr>
              <a:t>Code</a:t>
            </a:r>
            <a:r>
              <a:rPr lang="en-US" dirty="0" smtClean="0"/>
              <a:t> Lives in a </a:t>
            </a:r>
            <a:r>
              <a:rPr lang="en-US" dirty="0" smtClean="0">
                <a:latin typeface="Brush Script" pitchFamily="66" charset="0"/>
              </a:rPr>
              <a:t>Ring</a:t>
            </a:r>
          </a:p>
        </p:txBody>
      </p:sp>
      <p:sp>
        <p:nvSpPr>
          <p:cNvPr id="21506" name="Date Placeholder 3"/>
          <p:cNvSpPr>
            <a:spLocks noGrp="1"/>
          </p:cNvSpPr>
          <p:nvPr>
            <p:ph type="dt" sz="half" idx="11"/>
          </p:nvPr>
        </p:nvSpPr>
        <p:spPr>
          <a:noFill/>
        </p:spPr>
        <p:txBody>
          <a:bodyPr/>
          <a:lstStyle/>
          <a:p>
            <a:r>
              <a:rPr lang="en-US" smtClean="0"/>
              <a:t>June 16, 2011</a:t>
            </a:r>
            <a:endParaRPr lang="en-US"/>
          </a:p>
        </p:txBody>
      </p:sp>
      <p:sp>
        <p:nvSpPr>
          <p:cNvPr id="21507" name="Slide Number Placeholder 5"/>
          <p:cNvSpPr>
            <a:spLocks noGrp="1"/>
          </p:cNvSpPr>
          <p:nvPr>
            <p:ph type="sldNum" sz="quarter" idx="12"/>
          </p:nvPr>
        </p:nvSpPr>
        <p:spPr>
          <a:noFill/>
        </p:spPr>
        <p:txBody>
          <a:bodyPr/>
          <a:lstStyle/>
          <a:p>
            <a:fld id="{043AE8B3-724C-4C11-93D8-1840CDC199D0}" type="slidenum">
              <a:rPr lang="en-US"/>
              <a:pPr/>
              <a:t>19</a:t>
            </a:fld>
            <a:endParaRPr lang="en-US" dirty="0"/>
          </a:p>
        </p:txBody>
      </p:sp>
      <p:sp>
        <p:nvSpPr>
          <p:cNvPr id="61444" name="AutoShape 4"/>
          <p:cNvSpPr>
            <a:spLocks noChangeArrowheads="1"/>
          </p:cNvSpPr>
          <p:nvPr/>
        </p:nvSpPr>
        <p:spPr bwMode="auto">
          <a:xfrm>
            <a:off x="5486400" y="3048000"/>
            <a:ext cx="2286000" cy="457200"/>
          </a:xfrm>
          <a:prstGeom prst="wedgeRoundRectCallout">
            <a:avLst>
              <a:gd name="adj1" fmla="val -44583"/>
              <a:gd name="adj2" fmla="val 111875"/>
              <a:gd name="adj3" fmla="val 16667"/>
            </a:avLst>
          </a:prstGeom>
          <a:noFill/>
          <a:ln w="9525">
            <a:solidFill>
              <a:schemeClr val="tx1"/>
            </a:solidFill>
            <a:miter lim="800000"/>
            <a:headEnd/>
            <a:tailEnd/>
          </a:ln>
        </p:spPr>
        <p:txBody>
          <a:bodyPr/>
          <a:lstStyle/>
          <a:p>
            <a:pPr algn="ctr"/>
            <a:r>
              <a:rPr kumimoji="1" lang="en-US" i="1" dirty="0" smtClean="0">
                <a:latin typeface="Brush Script" pitchFamily="66" charset="0"/>
              </a:rPr>
              <a:t>Code</a:t>
            </a:r>
            <a:r>
              <a:rPr kumimoji="1" lang="en-US" dirty="0" smtClean="0"/>
              <a:t> </a:t>
            </a:r>
            <a:r>
              <a:rPr lang="en-US" dirty="0"/>
              <a:t>is </a:t>
            </a:r>
            <a:r>
              <a:rPr lang="en-US" dirty="0" smtClean="0"/>
              <a:t>an </a:t>
            </a:r>
            <a:r>
              <a:rPr lang="en-US" i="1" dirty="0" smtClean="0"/>
              <a:t>ideal</a:t>
            </a:r>
            <a:endParaRPr lang="en-US" i="1" dirty="0">
              <a:latin typeface="Brush Script"/>
            </a:endParaRPr>
          </a:p>
        </p:txBody>
      </p:sp>
    </p:spTree>
    <p:extLst>
      <p:ext uri="{BB962C8B-B14F-4D97-AF65-F5344CB8AC3E}">
        <p14:creationId xmlns:p14="http://schemas.microsoft.com/office/powerpoint/2010/main" val="366108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4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animBg="1"/>
      <p:bldP spid="61455" grpId="0" animBg="1"/>
      <p:bldP spid="61451" grpId="0" animBg="1"/>
      <p:bldP spid="614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381000" y="230188"/>
            <a:ext cx="8382000" cy="664797"/>
          </a:xfrm>
        </p:spPr>
        <p:txBody>
          <a:bodyPr/>
          <a:lstStyle/>
          <a:p>
            <a:r>
              <a:rPr lang="en-US" dirty="0" smtClean="0"/>
              <a:t>Computing on Encrypted Data</a:t>
            </a:r>
          </a:p>
        </p:txBody>
      </p:sp>
      <p:sp>
        <p:nvSpPr>
          <p:cNvPr id="5125" name="Rectangle 3"/>
          <p:cNvSpPr>
            <a:spLocks noGrp="1" noChangeArrowheads="1"/>
          </p:cNvSpPr>
          <p:nvPr>
            <p:ph type="body" sz="quarter" idx="10"/>
          </p:nvPr>
        </p:nvSpPr>
        <p:spPr>
          <a:xfrm>
            <a:off x="381000" y="1411552"/>
            <a:ext cx="8382000" cy="2991588"/>
          </a:xfrm>
        </p:spPr>
        <p:txBody>
          <a:bodyPr/>
          <a:lstStyle/>
          <a:p>
            <a:r>
              <a:rPr lang="en-US" dirty="0" smtClean="0"/>
              <a:t>Wouldn’t it be nice to be able to…</a:t>
            </a:r>
          </a:p>
          <a:p>
            <a:pPr lvl="1"/>
            <a:r>
              <a:rPr lang="en-US" dirty="0" smtClean="0"/>
              <a:t>Encrypt my data before sending to the cloud</a:t>
            </a:r>
          </a:p>
          <a:p>
            <a:pPr lvl="1"/>
            <a:r>
              <a:rPr lang="en-US" dirty="0" smtClean="0"/>
              <a:t>While still allowing the cloud to search/sort/edit/… this data on my behalf</a:t>
            </a:r>
          </a:p>
          <a:p>
            <a:pPr lvl="1"/>
            <a:r>
              <a:rPr lang="en-US" dirty="0" smtClean="0"/>
              <a:t>Keeping the data in the cloud in encrypted form</a:t>
            </a:r>
          </a:p>
          <a:p>
            <a:pPr lvl="2"/>
            <a:r>
              <a:rPr lang="en-US" dirty="0" smtClean="0"/>
              <a:t>Without needing to ship it back and forth to be decrypted</a:t>
            </a:r>
          </a:p>
        </p:txBody>
      </p:sp>
      <p:sp>
        <p:nvSpPr>
          <p:cNvPr id="5122" name="Date Placeholder 3"/>
          <p:cNvSpPr>
            <a:spLocks noGrp="1"/>
          </p:cNvSpPr>
          <p:nvPr>
            <p:ph type="dt" sz="quarter" idx="11"/>
          </p:nvPr>
        </p:nvSpPr>
        <p:spPr>
          <a:xfrm>
            <a:off x="0" y="6324600"/>
            <a:ext cx="1905000" cy="457200"/>
          </a:xfrm>
          <a:prstGeom prst="rect">
            <a:avLst/>
          </a:prstGeom>
          <a:noFill/>
        </p:spPr>
        <p:txBody>
          <a:bodyPr/>
          <a:lstStyle/>
          <a:p>
            <a:r>
              <a:rPr lang="en-US" smtClean="0"/>
              <a:t>August 16, 2011</a:t>
            </a:r>
            <a:endParaRPr lang="en-US" dirty="0"/>
          </a:p>
        </p:txBody>
      </p:sp>
      <p:sp>
        <p:nvSpPr>
          <p:cNvPr id="5123" name="Slide Number Placeholder 5"/>
          <p:cNvSpPr>
            <a:spLocks noGrp="1"/>
          </p:cNvSpPr>
          <p:nvPr>
            <p:ph type="sldNum" sz="quarter" idx="12"/>
          </p:nvPr>
        </p:nvSpPr>
        <p:spPr>
          <a:xfrm>
            <a:off x="8458200" y="6324600"/>
            <a:ext cx="685800" cy="457200"/>
          </a:xfrm>
          <a:prstGeom prst="rect">
            <a:avLst/>
          </a:prstGeom>
          <a:noFill/>
        </p:spPr>
        <p:txBody>
          <a:bodyPr/>
          <a:lstStyle/>
          <a:p>
            <a:fld id="{94CEDB9D-C5C8-478C-98BE-2071921A246C}" type="slidenum">
              <a:rPr lang="en-US" smtClean="0"/>
              <a:t>2</a:t>
            </a:fld>
            <a:endParaRPr lang="en-US" dirty="0"/>
          </a:p>
        </p:txBody>
      </p:sp>
    </p:spTree>
    <p:extLst>
      <p:ext uri="{BB962C8B-B14F-4D97-AF65-F5344CB8AC3E}">
        <p14:creationId xmlns:p14="http://schemas.microsoft.com/office/powerpoint/2010/main" val="10959431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bwMode="auto">
          <a:xfrm>
            <a:off x="3886200" y="4800600"/>
            <a:ext cx="3810000" cy="457200"/>
          </a:xfrm>
          <a:prstGeom prst="round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4" name="Rounded Rectangle 33"/>
          <p:cNvSpPr/>
          <p:nvPr/>
        </p:nvSpPr>
        <p:spPr bwMode="auto">
          <a:xfrm>
            <a:off x="4076700" y="3886200"/>
            <a:ext cx="2819400" cy="457200"/>
          </a:xfrm>
          <a:prstGeom prst="round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33" name="Rounded Rectangle 32"/>
          <p:cNvSpPr/>
          <p:nvPr/>
        </p:nvSpPr>
        <p:spPr bwMode="auto">
          <a:xfrm>
            <a:off x="4038600" y="2438400"/>
            <a:ext cx="990600" cy="457200"/>
          </a:xfrm>
          <a:prstGeom prst="roundRect">
            <a:avLst/>
          </a:prstGeom>
          <a:solidFill>
            <a:srgbClr val="FFFF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2" name="Text Placeholder 1"/>
          <p:cNvSpPr>
            <a:spLocks noGrp="1"/>
          </p:cNvSpPr>
          <p:nvPr>
            <p:ph type="body" sz="quarter" idx="10"/>
          </p:nvPr>
        </p:nvSpPr>
        <p:spPr>
          <a:xfrm>
            <a:off x="381000" y="1411553"/>
            <a:ext cx="8382000" cy="5217847"/>
          </a:xfrm>
        </p:spPr>
        <p:txBody>
          <a:bodyPr/>
          <a:lstStyle/>
          <a:p>
            <a:r>
              <a:rPr lang="en-US" dirty="0" smtClean="0"/>
              <a:t>Secret-key is </a:t>
            </a:r>
            <a:r>
              <a:rPr lang="en-US" i="1" dirty="0" smtClean="0">
                <a:latin typeface="Times New Roman" pitchFamily="18" charset="0"/>
                <a:cs typeface="Times New Roman" pitchFamily="18" charset="0"/>
              </a:rPr>
              <a:t>p</a:t>
            </a:r>
            <a:r>
              <a:rPr lang="en-US" dirty="0" smtClean="0"/>
              <a:t>, public-key is </a:t>
            </a:r>
            <a:r>
              <a:rPr lang="en-US" dirty="0" smtClean="0">
                <a:latin typeface="Times New Roman" pitchFamily="18" charset="0"/>
                <a:cs typeface="Times New Roman" pitchFamily="18" charset="0"/>
              </a:rPr>
              <a:t>N</a:t>
            </a:r>
            <a:r>
              <a:rPr lang="en-US" dirty="0" smtClean="0"/>
              <a:t> and the </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i</a:t>
            </a:r>
            <a:r>
              <a:rPr lang="en-US" dirty="0" smtClean="0"/>
              <a:t>’s</a:t>
            </a:r>
          </a:p>
          <a:p>
            <a:r>
              <a:rPr lang="en-US" i="1" dirty="0" smtClean="0">
                <a:latin typeface="Times New Roman" pitchFamily="18" charset="0"/>
                <a:cs typeface="Times New Roman" pitchFamily="18" charset="0"/>
              </a:rPr>
              <a:t>c</a:t>
            </a:r>
            <a:r>
              <a:rPr lang="en-US" i="1" baseline="-25000" dirty="0" smtClean="0">
                <a:latin typeface="Times New Roman" pitchFamily="18" charset="0"/>
                <a:cs typeface="Times New Roman" pitchFamily="18" charset="0"/>
              </a:rPr>
              <a:t>i</a:t>
            </a:r>
            <a:r>
              <a:rPr lang="en-US" dirty="0" smtClean="0"/>
              <a:t> = </a:t>
            </a:r>
            <a:r>
              <a:rPr lang="en-US" dirty="0" err="1" smtClean="0"/>
              <a:t>Enc</a:t>
            </a:r>
            <a:r>
              <a:rPr lang="en-US" baseline="-25000" dirty="0" err="1" smtClean="0">
                <a:latin typeface="Times New Roman" pitchFamily="18" charset="0"/>
                <a:cs typeface="Times New Roman" pitchFamily="18" charset="0"/>
              </a:rPr>
              <a:t>pk</a:t>
            </a:r>
            <a:r>
              <a:rPr lang="en-US" dirty="0" smtClean="0"/>
              <a:t>(</a:t>
            </a:r>
            <a:r>
              <a:rPr lang="en-US" i="1" dirty="0" smtClean="0">
                <a:latin typeface="Times New Roman" pitchFamily="18" charset="0"/>
                <a:cs typeface="Times New Roman" pitchFamily="18" charset="0"/>
              </a:rPr>
              <a:t>b</a:t>
            </a:r>
            <a:r>
              <a:rPr lang="en-US" i="1" baseline="-25000" dirty="0" smtClean="0">
                <a:latin typeface="Times New Roman" pitchFamily="18" charset="0"/>
                <a:cs typeface="Times New Roman" pitchFamily="18" charset="0"/>
              </a:rPr>
              <a:t>i</a:t>
            </a:r>
            <a:r>
              <a:rPr lang="en-US" dirty="0" smtClean="0"/>
              <a:t>) = 2(</a:t>
            </a:r>
            <a:r>
              <a:rPr lang="en-US" i="1" dirty="0" err="1" smtClean="0">
                <a:latin typeface="Times New Roman" pitchFamily="18" charset="0"/>
                <a:cs typeface="Times New Roman" pitchFamily="18" charset="0"/>
              </a:rPr>
              <a:t>r</a:t>
            </a:r>
            <a:r>
              <a:rPr lang="en-US" dirty="0" err="1" smtClean="0"/>
              <a:t>+subset-sum</a:t>
            </a:r>
            <a:r>
              <a:rPr lang="en-US" sz="2400" dirty="0" smtClean="0"/>
              <a:t>(</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’s</a:t>
            </a:r>
            <a:r>
              <a:rPr lang="en-US" sz="2400" dirty="0"/>
              <a:t>)</a:t>
            </a:r>
            <a:r>
              <a:rPr lang="en-US" dirty="0"/>
              <a:t>)</a:t>
            </a:r>
            <a:r>
              <a:rPr lang="en-US" i="1" dirty="0">
                <a:latin typeface="Times New Roman" pitchFamily="18" charset="0"/>
                <a:cs typeface="Times New Roman" pitchFamily="18" charset="0"/>
              </a:rPr>
              <a:t> </a:t>
            </a:r>
            <a:r>
              <a:rPr lang="en-US" dirty="0"/>
              <a:t>+ </a:t>
            </a:r>
            <a:r>
              <a:rPr lang="en-US" i="1" dirty="0">
                <a:latin typeface="Times New Roman" pitchFamily="18" charset="0"/>
                <a:cs typeface="Times New Roman" pitchFamily="18" charset="0"/>
              </a:rPr>
              <a:t>b</a:t>
            </a:r>
            <a:r>
              <a:rPr lang="en-US" dirty="0"/>
              <a:t> mod </a:t>
            </a:r>
            <a:r>
              <a:rPr lang="en-US" i="1" dirty="0" smtClean="0">
                <a:latin typeface="Times New Roman" pitchFamily="18" charset="0"/>
                <a:cs typeface="Times New Roman" pitchFamily="18" charset="0"/>
              </a:rPr>
              <a:t>N</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 		       </a:t>
            </a:r>
            <a:r>
              <a:rPr lang="en-US" dirty="0" smtClean="0"/>
              <a:t>= </a:t>
            </a:r>
            <a:r>
              <a:rPr lang="en-US" i="1" dirty="0" smtClean="0">
                <a:latin typeface="Times New Roman" pitchFamily="18" charset="0"/>
                <a:cs typeface="Times New Roman" pitchFamily="18" charset="0"/>
              </a:rPr>
              <a:t>k</a:t>
            </a:r>
            <a:r>
              <a:rPr lang="en-US" i="1" baseline="-25000" dirty="0">
                <a:latin typeface="Times New Roman" pitchFamily="18" charset="0"/>
                <a:cs typeface="Times New Roman" pitchFamily="18" charset="0"/>
              </a:rPr>
              <a:t>i</a:t>
            </a:r>
            <a:r>
              <a:rPr lang="en-US" i="1" dirty="0" smtClean="0">
                <a:latin typeface="Times New Roman" pitchFamily="18" charset="0"/>
                <a:cs typeface="Times New Roman" pitchFamily="18" charset="0"/>
              </a:rPr>
              <a:t>p</a:t>
            </a:r>
            <a:r>
              <a:rPr lang="en-US" dirty="0" smtClean="0"/>
              <a:t> + 2</a:t>
            </a:r>
            <a:r>
              <a:rPr lang="en-US" i="1" dirty="0" smtClean="0">
                <a:latin typeface="Times New Roman" pitchFamily="18" charset="0"/>
                <a:cs typeface="Times New Roman" pitchFamily="18" charset="0"/>
              </a:rPr>
              <a:t>r</a:t>
            </a:r>
            <a:r>
              <a:rPr lang="en-US" i="1" baseline="-25000" dirty="0" smtClean="0">
                <a:latin typeface="Times New Roman" pitchFamily="18" charset="0"/>
                <a:cs typeface="Times New Roman" pitchFamily="18" charset="0"/>
              </a:rPr>
              <a:t>i</a:t>
            </a:r>
            <a:r>
              <a:rPr lang="en-US" dirty="0" smtClean="0"/>
              <a:t>+</a:t>
            </a:r>
            <a:r>
              <a:rPr lang="en-US" i="1" dirty="0" smtClean="0">
                <a:latin typeface="Times New Roman" pitchFamily="18" charset="0"/>
                <a:cs typeface="Times New Roman" pitchFamily="18" charset="0"/>
              </a:rPr>
              <a:t>b</a:t>
            </a:r>
            <a:r>
              <a:rPr lang="en-US" i="1" baseline="-25000" dirty="0" smtClean="0">
                <a:latin typeface="Times New Roman" pitchFamily="18" charset="0"/>
                <a:cs typeface="Times New Roman" pitchFamily="18" charset="0"/>
              </a:rPr>
              <a:t>i</a:t>
            </a:r>
          </a:p>
          <a:p>
            <a:pPr lvl="1"/>
            <a:r>
              <a:rPr lang="en-US" dirty="0" err="1" smtClean="0">
                <a:cs typeface="Times New Roman" pitchFamily="18" charset="0"/>
              </a:rPr>
              <a:t>Dec</a:t>
            </a:r>
            <a:r>
              <a:rPr lang="en-US" baseline="-25000" dirty="0" err="1" smtClean="0">
                <a:latin typeface="Times New Roman" pitchFamily="18" charset="0"/>
                <a:cs typeface="Times New Roman" pitchFamily="18" charset="0"/>
              </a:rPr>
              <a:t>sk</a:t>
            </a:r>
            <a:r>
              <a:rPr lang="en-US" dirty="0" smtClean="0"/>
              <a:t>(</a:t>
            </a:r>
            <a:r>
              <a:rPr lang="en-US" i="1" dirty="0" smtClean="0">
                <a:latin typeface="Times New Roman" pitchFamily="18" charset="0"/>
                <a:cs typeface="Times New Roman" pitchFamily="18" charset="0"/>
              </a:rPr>
              <a:t>c</a:t>
            </a:r>
            <a:r>
              <a:rPr lang="en-US" i="1" baseline="-25000" dirty="0" smtClean="0">
                <a:latin typeface="Times New Roman" pitchFamily="18" charset="0"/>
                <a:cs typeface="Times New Roman" pitchFamily="18" charset="0"/>
              </a:rPr>
              <a:t>i</a:t>
            </a:r>
            <a:r>
              <a:rPr lang="en-US" dirty="0"/>
              <a:t>) </a:t>
            </a:r>
            <a:r>
              <a:rPr lang="en-US" dirty="0" smtClean="0"/>
              <a:t>= (</a:t>
            </a:r>
            <a:r>
              <a:rPr lang="en-US" i="1" dirty="0">
                <a:latin typeface="Times New Roman" pitchFamily="18" charset="0"/>
                <a:cs typeface="Times New Roman" pitchFamily="18" charset="0"/>
              </a:rPr>
              <a:t>c</a:t>
            </a:r>
            <a:r>
              <a:rPr lang="en-US" i="1" baseline="-25000" dirty="0">
                <a:latin typeface="Times New Roman" pitchFamily="18" charset="0"/>
                <a:cs typeface="Times New Roman" pitchFamily="18" charset="0"/>
              </a:rPr>
              <a:t>i</a:t>
            </a:r>
            <a:r>
              <a:rPr lang="en-US" dirty="0" smtClean="0"/>
              <a:t> mod </a:t>
            </a:r>
            <a:r>
              <a:rPr lang="en-US" i="1" dirty="0">
                <a:latin typeface="Times New Roman" pitchFamily="18" charset="0"/>
                <a:cs typeface="Times New Roman" pitchFamily="18" charset="0"/>
              </a:rPr>
              <a:t>p</a:t>
            </a:r>
            <a:r>
              <a:rPr lang="en-US" dirty="0" smtClean="0"/>
              <a:t>) mod 2</a:t>
            </a:r>
            <a:endParaRPr lang="en-US" dirty="0" smtClean="0">
              <a:cs typeface="Times New Roman" pitchFamily="18" charset="0"/>
            </a:endParaRPr>
          </a:p>
          <a:p>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cs typeface="Times New Roman" pitchFamily="18" charset="0"/>
              </a:rPr>
              <a:t>+</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 mod </a:t>
            </a:r>
            <a:r>
              <a:rPr lang="en-US" i="1" dirty="0" smtClean="0">
                <a:latin typeface="Times New Roman" pitchFamily="18" charset="0"/>
                <a:cs typeface="Times New Roman" pitchFamily="18" charset="0"/>
              </a:rPr>
              <a:t>N</a:t>
            </a:r>
            <a:r>
              <a:rPr lang="en-US" dirty="0" smtClean="0"/>
              <a:t> = </a:t>
            </a:r>
            <a:r>
              <a:rPr lang="en-US" dirty="0"/>
              <a:t>(</a:t>
            </a:r>
            <a:r>
              <a:rPr lang="en-US" i="1" dirty="0" smtClean="0">
                <a:latin typeface="Times New Roman" pitchFamily="18" charset="0"/>
                <a:cs typeface="Times New Roman" pitchFamily="18" charset="0"/>
              </a:rPr>
              <a:t>k</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p</a:t>
            </a:r>
            <a:r>
              <a:rPr lang="en-US" dirty="0" smtClean="0"/>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cs typeface="Times New Roman" pitchFamily="18" charset="0"/>
              </a:rPr>
              <a:t>)+</a:t>
            </a:r>
            <a:r>
              <a:rPr lang="en-US" dirty="0"/>
              <a:t>(</a:t>
            </a:r>
            <a:r>
              <a:rPr lang="en-US" i="1" dirty="0" smtClean="0">
                <a:latin typeface="Times New Roman" pitchFamily="18" charset="0"/>
                <a:cs typeface="Times New Roman" pitchFamily="18" charset="0"/>
              </a:rPr>
              <a:t>k</a:t>
            </a:r>
            <a:r>
              <a:rPr lang="en-US"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p</a:t>
            </a:r>
            <a:r>
              <a:rPr lang="en-US" dirty="0" smtClean="0"/>
              <a:t>+2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cs typeface="Times New Roman" pitchFamily="18" charset="0"/>
              </a:rPr>
              <a:t>) – </a:t>
            </a:r>
            <a:r>
              <a:rPr lang="en-US" i="1" dirty="0" err="1" smtClean="0">
                <a:latin typeface="Times New Roman" pitchFamily="18" charset="0"/>
                <a:cs typeface="Times New Roman" pitchFamily="18" charset="0"/>
              </a:rPr>
              <a:t>kqp</a:t>
            </a:r>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		       </a:t>
            </a:r>
            <a:r>
              <a:rPr lang="en-US" baseline="-25000" dirty="0" smtClean="0">
                <a:cs typeface="Times New Roman" pitchFamily="18" charset="0"/>
              </a:rPr>
              <a:t> </a:t>
            </a:r>
            <a:r>
              <a:rPr lang="en-US" dirty="0" smtClean="0">
                <a:cs typeface="Times New Roman" pitchFamily="18" charset="0"/>
              </a:rPr>
              <a:t>= </a:t>
            </a:r>
            <a:r>
              <a:rPr lang="en-US" i="1" dirty="0" err="1" smtClean="0">
                <a:latin typeface="Times New Roman" pitchFamily="18" charset="0"/>
                <a:cs typeface="Times New Roman" pitchFamily="18" charset="0"/>
              </a:rPr>
              <a:t>k</a:t>
            </a:r>
            <a:r>
              <a:rPr lang="en-US" dirty="0" err="1" smtClean="0">
                <a:cs typeface="Times New Roman" pitchFamily="18" charset="0"/>
              </a:rPr>
              <a:t>’</a:t>
            </a:r>
            <a:r>
              <a:rPr lang="en-US" i="1" dirty="0" err="1" smtClean="0">
                <a:latin typeface="Times New Roman" pitchFamily="18" charset="0"/>
                <a:cs typeface="Times New Roman" pitchFamily="18" charset="0"/>
              </a:rPr>
              <a:t>p</a:t>
            </a:r>
            <a:r>
              <a:rPr lang="en-US" dirty="0" smtClean="0">
                <a:cs typeface="Times New Roman" pitchFamily="18" charset="0"/>
              </a:rPr>
              <a:t> + 2(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dirty="0" smtClean="0"/>
              <a:t>+</a:t>
            </a:r>
            <a:r>
              <a:rPr lang="en-US" i="1" dirty="0">
                <a:latin typeface="Times New Roman" pitchFamily="18" charset="0"/>
                <a:cs typeface="Times New Roman" pitchFamily="18" charset="0"/>
              </a:rPr>
              <a:t>r</a:t>
            </a:r>
            <a:r>
              <a:rPr lang="en-US" baseline="-25000" dirty="0">
                <a:latin typeface="Times New Roman" pitchFamily="18" charset="0"/>
                <a:cs typeface="Times New Roman" pitchFamily="18" charset="0"/>
              </a:rPr>
              <a:t>2</a:t>
            </a:r>
            <a:r>
              <a:rPr lang="en-US" dirty="0" smtClean="0">
                <a:cs typeface="Times New Roman" pitchFamily="18" charset="0"/>
              </a:rPr>
              <a:t>) + (</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cs typeface="Times New Roman" pitchFamily="18" charset="0"/>
              </a:rPr>
              <a:t>+</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2</a:t>
            </a:r>
            <a:r>
              <a:rPr lang="en-US" dirty="0" smtClean="0">
                <a:cs typeface="Times New Roman" pitchFamily="18" charset="0"/>
              </a:rPr>
              <a:t>)</a:t>
            </a:r>
          </a:p>
          <a:p>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 </a:t>
            </a:r>
            <a:r>
              <a:rPr lang="en-US" dirty="0"/>
              <a:t>mod </a:t>
            </a:r>
            <a:r>
              <a:rPr lang="en-US" i="1" dirty="0">
                <a:latin typeface="Times New Roman" pitchFamily="18" charset="0"/>
                <a:cs typeface="Times New Roman" pitchFamily="18" charset="0"/>
              </a:rPr>
              <a:t>N</a:t>
            </a:r>
            <a:r>
              <a:rPr lang="en-US" dirty="0"/>
              <a:t> = (</a:t>
            </a:r>
            <a:r>
              <a:rPr lang="en-US" i="1" dirty="0">
                <a:latin typeface="Times New Roman" pitchFamily="18" charset="0"/>
                <a:cs typeface="Times New Roman" pitchFamily="18" charset="0"/>
              </a:rPr>
              <a:t>k</a:t>
            </a:r>
            <a:r>
              <a:rPr lang="en-US" baseline="-25000" dirty="0">
                <a:latin typeface="Times New Roman" pitchFamily="18" charset="0"/>
                <a:cs typeface="Times New Roman" pitchFamily="18" charset="0"/>
              </a:rPr>
              <a:t>1</a:t>
            </a:r>
            <a:r>
              <a:rPr lang="en-US" i="1" dirty="0">
                <a:latin typeface="Times New Roman" pitchFamily="18" charset="0"/>
                <a:cs typeface="Times New Roman" pitchFamily="18" charset="0"/>
              </a:rPr>
              <a:t>p</a:t>
            </a:r>
            <a:r>
              <a:rPr lang="en-US" dirty="0"/>
              <a:t>+2</a:t>
            </a:r>
            <a:r>
              <a:rPr lang="en-US" i="1" dirty="0">
                <a:latin typeface="Times New Roman" pitchFamily="18" charset="0"/>
                <a:cs typeface="Times New Roman" pitchFamily="18" charset="0"/>
              </a:rPr>
              <a:t>r</a:t>
            </a:r>
            <a:r>
              <a:rPr lang="en-US" baseline="-25000" dirty="0">
                <a:latin typeface="Times New Roman" pitchFamily="18" charset="0"/>
                <a:cs typeface="Times New Roman" pitchFamily="18" charset="0"/>
              </a:rPr>
              <a:t>1</a:t>
            </a:r>
            <a:r>
              <a:rPr lang="en-US" dirty="0"/>
              <a:t>+</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dirty="0" smtClean="0">
                <a:cs typeface="Times New Roman" pitchFamily="18" charset="0"/>
              </a:rPr>
              <a:t>)</a:t>
            </a:r>
            <a:r>
              <a:rPr lang="en-US" dirty="0" smtClean="0"/>
              <a:t>(</a:t>
            </a:r>
            <a:r>
              <a:rPr lang="en-US" i="1" dirty="0">
                <a:latin typeface="Times New Roman" pitchFamily="18" charset="0"/>
                <a:cs typeface="Times New Roman" pitchFamily="18" charset="0"/>
              </a:rPr>
              <a:t>k</a:t>
            </a:r>
            <a:r>
              <a:rPr lang="en-US" baseline="-25000" dirty="0">
                <a:latin typeface="Times New Roman" pitchFamily="18" charset="0"/>
                <a:cs typeface="Times New Roman" pitchFamily="18" charset="0"/>
              </a:rPr>
              <a:t>2</a:t>
            </a:r>
            <a:r>
              <a:rPr lang="en-US" i="1" dirty="0">
                <a:latin typeface="Times New Roman" pitchFamily="18" charset="0"/>
                <a:cs typeface="Times New Roman" pitchFamily="18" charset="0"/>
              </a:rPr>
              <a:t>p</a:t>
            </a:r>
            <a:r>
              <a:rPr lang="en-US" dirty="0"/>
              <a:t>+2</a:t>
            </a:r>
            <a:r>
              <a:rPr lang="en-US" i="1" dirty="0">
                <a:latin typeface="Times New Roman" pitchFamily="18" charset="0"/>
                <a:cs typeface="Times New Roman" pitchFamily="18" charset="0"/>
              </a:rPr>
              <a:t>r</a:t>
            </a:r>
            <a:r>
              <a:rPr lang="en-US" baseline="-25000" dirty="0">
                <a:latin typeface="Times New Roman" pitchFamily="18" charset="0"/>
                <a:cs typeface="Times New Roman" pitchFamily="18" charset="0"/>
              </a:rPr>
              <a:t>2</a:t>
            </a:r>
            <a:r>
              <a:rPr lang="en-US" dirty="0"/>
              <a:t>+</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2</a:t>
            </a:r>
            <a:r>
              <a:rPr lang="en-US" dirty="0">
                <a:cs typeface="Times New Roman" pitchFamily="18" charset="0"/>
              </a:rPr>
              <a:t>) – </a:t>
            </a:r>
            <a:r>
              <a:rPr lang="en-US" i="1" dirty="0" err="1" smtClean="0">
                <a:latin typeface="Times New Roman" pitchFamily="18" charset="0"/>
                <a:cs typeface="Times New Roman" pitchFamily="18" charset="0"/>
              </a:rPr>
              <a:t>kqp</a:t>
            </a:r>
            <a:r>
              <a:rPr lang="en-US" dirty="0"/>
              <a:t/>
            </a:r>
            <a:br>
              <a:rPr lang="en-US" dirty="0"/>
            </a:br>
            <a:r>
              <a:rPr lang="en-US" dirty="0" smtClean="0"/>
              <a:t>		     </a:t>
            </a:r>
            <a:r>
              <a:rPr lang="en-US" baseline="-25000" dirty="0" smtClean="0"/>
              <a:t> </a:t>
            </a:r>
            <a:r>
              <a:rPr lang="en-US" dirty="0" smtClean="0">
                <a:cs typeface="Times New Roman" pitchFamily="18" charset="0"/>
              </a:rPr>
              <a:t>= </a:t>
            </a:r>
            <a:r>
              <a:rPr lang="en-US" i="1" dirty="0" err="1">
                <a:latin typeface="Times New Roman" pitchFamily="18" charset="0"/>
                <a:cs typeface="Times New Roman" pitchFamily="18" charset="0"/>
              </a:rPr>
              <a:t>k</a:t>
            </a:r>
            <a:r>
              <a:rPr lang="en-US" dirty="0" err="1">
                <a:cs typeface="Times New Roman" pitchFamily="18" charset="0"/>
              </a:rPr>
              <a:t>’</a:t>
            </a:r>
            <a:r>
              <a:rPr lang="en-US" i="1" dirty="0" err="1">
                <a:latin typeface="Times New Roman" pitchFamily="18" charset="0"/>
                <a:cs typeface="Times New Roman" pitchFamily="18" charset="0"/>
              </a:rPr>
              <a:t>p</a:t>
            </a:r>
            <a:r>
              <a:rPr lang="en-US" dirty="0">
                <a:cs typeface="Times New Roman" pitchFamily="18" charset="0"/>
              </a:rPr>
              <a:t> + </a:t>
            </a:r>
            <a:r>
              <a:rPr lang="en-US" dirty="0" smtClean="0">
                <a:cs typeface="Times New Roman" pitchFamily="18" charset="0"/>
              </a:rPr>
              <a:t>2(2</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dirty="0" smtClean="0"/>
              <a:t>+</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1</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2</a:t>
            </a:r>
            <a:r>
              <a:rPr lang="en-US" dirty="0" smtClean="0">
                <a:cs typeface="Times New Roman" pitchFamily="18" charset="0"/>
              </a:rPr>
              <a:t>+</a:t>
            </a:r>
            <a:r>
              <a:rPr lang="en-US" i="1" dirty="0" smtClean="0">
                <a:latin typeface="Times New Roman" pitchFamily="18" charset="0"/>
                <a:cs typeface="Times New Roman" pitchFamily="18" charset="0"/>
              </a:rPr>
              <a:t>r</a:t>
            </a:r>
            <a:r>
              <a:rPr lang="en-US"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cs typeface="Times New Roman" pitchFamily="18" charset="0"/>
              </a:rPr>
              <a:t>)</a:t>
            </a:r>
            <a:r>
              <a:rPr lang="en-US" dirty="0">
                <a:cs typeface="Times New Roman" pitchFamily="18" charset="0"/>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p>
          <a:p>
            <a:r>
              <a:rPr lang="en-US" dirty="0" smtClean="0">
                <a:latin typeface="Times New Roman" pitchFamily="18" charset="0"/>
                <a:cs typeface="Times New Roman" pitchFamily="18" charset="0"/>
              </a:rPr>
              <a:t>Additive, multiplicative homomorphism</a:t>
            </a:r>
          </a:p>
          <a:p>
            <a:pPr lvl="1"/>
            <a:r>
              <a:rPr lang="en-US" dirty="0">
                <a:latin typeface="Times New Roman" pitchFamily="18" charset="0"/>
                <a:cs typeface="Times New Roman" pitchFamily="18" charset="0"/>
              </a:rPr>
              <a:t>A</a:t>
            </a:r>
            <a:r>
              <a:rPr lang="en-US" dirty="0" smtClean="0">
                <a:latin typeface="Times New Roman" pitchFamily="18" charset="0"/>
                <a:cs typeface="Times New Roman" pitchFamily="18" charset="0"/>
              </a:rPr>
              <a:t>s long as noise &lt; </a:t>
            </a:r>
            <a:r>
              <a:rPr lang="en-US" i="1" dirty="0">
                <a:latin typeface="Times New Roman" pitchFamily="18" charset="0"/>
                <a:cs typeface="Times New Roman" pitchFamily="18" charset="0"/>
              </a:rPr>
              <a:t>p</a:t>
            </a:r>
            <a:r>
              <a:rPr lang="en-US" dirty="0" smtClean="0">
                <a:latin typeface="Times New Roman" pitchFamily="18" charset="0"/>
                <a:cs typeface="Times New Roman" pitchFamily="18" charset="0"/>
              </a:rPr>
              <a:t>/2</a:t>
            </a:r>
            <a:endParaRPr lang="en-US" dirty="0">
              <a:cs typeface="Times New Roman" pitchFamily="18" charset="0"/>
            </a:endParaRPr>
          </a:p>
          <a:p>
            <a:endParaRPr lang="en-US" dirty="0" smtClean="0">
              <a:cs typeface="Times New Roman" pitchFamily="18" charset="0"/>
            </a:endParaRPr>
          </a:p>
        </p:txBody>
      </p:sp>
      <p:sp>
        <p:nvSpPr>
          <p:cNvPr id="3" name="Title 2"/>
          <p:cNvSpPr>
            <a:spLocks noGrp="1"/>
          </p:cNvSpPr>
          <p:nvPr>
            <p:ph type="title"/>
          </p:nvPr>
        </p:nvSpPr>
        <p:spPr>
          <a:xfrm>
            <a:off x="381000" y="230188"/>
            <a:ext cx="8382000" cy="609398"/>
          </a:xfrm>
        </p:spPr>
        <p:txBody>
          <a:bodyPr/>
          <a:lstStyle/>
          <a:p>
            <a:r>
              <a:rPr lang="en-US" sz="4400" dirty="0"/>
              <a:t>Example: Integers mod</a:t>
            </a:r>
            <a:r>
              <a:rPr lang="en-US" sz="4400" baseline="30000" dirty="0"/>
              <a:t> </a:t>
            </a:r>
            <a:r>
              <a:rPr lang="en-US" sz="4400" dirty="0"/>
              <a:t> </a:t>
            </a:r>
            <a:r>
              <a:rPr lang="en-US" sz="4400" i="1" dirty="0">
                <a:latin typeface="Times New Roman" pitchFamily="18" charset="0"/>
                <a:cs typeface="Times New Roman" pitchFamily="18" charset="0"/>
              </a:rPr>
              <a:t>p</a:t>
            </a:r>
            <a:r>
              <a:rPr lang="en-US" sz="4400" dirty="0"/>
              <a:t> [</a:t>
            </a:r>
            <a:r>
              <a:rPr lang="en-US" sz="4400" dirty="0" err="1"/>
              <a:t>vDGHV</a:t>
            </a:r>
            <a:r>
              <a:rPr lang="en-US" sz="4400" dirty="0"/>
              <a:t> 2010]</a:t>
            </a:r>
          </a:p>
        </p:txBody>
      </p:sp>
      <p:sp>
        <p:nvSpPr>
          <p:cNvPr id="4" name="Date Placeholder 3"/>
          <p:cNvSpPr>
            <a:spLocks noGrp="1"/>
          </p:cNvSpPr>
          <p:nvPr>
            <p:ph type="dt" sz="half" idx="11"/>
          </p:nvPr>
        </p:nvSpPr>
        <p:spPr/>
        <p:txBody>
          <a:bodyPr/>
          <a:lstStyle/>
          <a:p>
            <a:fld id="{94A08E39-2F0D-48EB-8928-F8D48410AF8B}"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20</a:t>
            </a:fld>
            <a:endParaRPr lang="en-US"/>
          </a:p>
        </p:txBody>
      </p:sp>
      <p:sp>
        <p:nvSpPr>
          <p:cNvPr id="6" name="Line 11"/>
          <p:cNvSpPr>
            <a:spLocks noChangeShapeType="1"/>
          </p:cNvSpPr>
          <p:nvPr/>
        </p:nvSpPr>
        <p:spPr bwMode="auto">
          <a:xfrm>
            <a:off x="838200" y="1181100"/>
            <a:ext cx="6781800" cy="0"/>
          </a:xfrm>
          <a:prstGeom prst="line">
            <a:avLst/>
          </a:prstGeom>
          <a:noFill/>
          <a:ln w="9525">
            <a:solidFill>
              <a:schemeClr val="tx1"/>
            </a:solidFill>
            <a:round/>
            <a:headEnd/>
            <a:tailEnd/>
          </a:ln>
        </p:spPr>
        <p:txBody>
          <a:bodyPr/>
          <a:lstStyle/>
          <a:p>
            <a:endParaRPr lang="en-US"/>
          </a:p>
        </p:txBody>
      </p:sp>
      <p:grpSp>
        <p:nvGrpSpPr>
          <p:cNvPr id="7" name="Group 38"/>
          <p:cNvGrpSpPr>
            <a:grpSpLocks/>
          </p:cNvGrpSpPr>
          <p:nvPr/>
        </p:nvGrpSpPr>
        <p:grpSpPr bwMode="auto">
          <a:xfrm>
            <a:off x="762000" y="1143000"/>
            <a:ext cx="6934200" cy="76200"/>
            <a:chOff x="480" y="1152"/>
            <a:chExt cx="4368" cy="48"/>
          </a:xfrm>
        </p:grpSpPr>
        <p:sp>
          <p:nvSpPr>
            <p:cNvPr id="8" name="Rectangle 24"/>
            <p:cNvSpPr>
              <a:spLocks noChangeArrowheads="1"/>
            </p:cNvSpPr>
            <p:nvPr/>
          </p:nvSpPr>
          <p:spPr bwMode="auto">
            <a:xfrm>
              <a:off x="1296"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9" name="Rectangle 25"/>
            <p:cNvSpPr>
              <a:spLocks noChangeArrowheads="1"/>
            </p:cNvSpPr>
            <p:nvPr/>
          </p:nvSpPr>
          <p:spPr bwMode="auto">
            <a:xfrm>
              <a:off x="1728"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0" name="Rectangle 26"/>
            <p:cNvSpPr>
              <a:spLocks noChangeArrowheads="1"/>
            </p:cNvSpPr>
            <p:nvPr/>
          </p:nvSpPr>
          <p:spPr bwMode="auto">
            <a:xfrm>
              <a:off x="2160"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1" name="Rectangle 27"/>
            <p:cNvSpPr>
              <a:spLocks noChangeArrowheads="1"/>
            </p:cNvSpPr>
            <p:nvPr/>
          </p:nvSpPr>
          <p:spPr bwMode="auto">
            <a:xfrm>
              <a:off x="2592"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2" name="Rectangle 28"/>
            <p:cNvSpPr>
              <a:spLocks noChangeArrowheads="1"/>
            </p:cNvSpPr>
            <p:nvPr/>
          </p:nvSpPr>
          <p:spPr bwMode="auto">
            <a:xfrm>
              <a:off x="3024"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3" name="Rectangle 29"/>
            <p:cNvSpPr>
              <a:spLocks noChangeArrowheads="1"/>
            </p:cNvSpPr>
            <p:nvPr/>
          </p:nvSpPr>
          <p:spPr bwMode="auto">
            <a:xfrm>
              <a:off x="3456"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4" name="Rectangle 30"/>
            <p:cNvSpPr>
              <a:spLocks noChangeArrowheads="1"/>
            </p:cNvSpPr>
            <p:nvPr/>
          </p:nvSpPr>
          <p:spPr bwMode="auto">
            <a:xfrm>
              <a:off x="3888"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5" name="Rectangle 31"/>
            <p:cNvSpPr>
              <a:spLocks noChangeArrowheads="1"/>
            </p:cNvSpPr>
            <p:nvPr/>
          </p:nvSpPr>
          <p:spPr bwMode="auto">
            <a:xfrm>
              <a:off x="4320"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6" name="Rectangle 32"/>
            <p:cNvSpPr>
              <a:spLocks noChangeArrowheads="1"/>
            </p:cNvSpPr>
            <p:nvPr/>
          </p:nvSpPr>
          <p:spPr bwMode="auto">
            <a:xfrm>
              <a:off x="4752" y="1152"/>
              <a:ext cx="96"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7" name="Rectangle 33"/>
            <p:cNvSpPr>
              <a:spLocks noChangeArrowheads="1"/>
            </p:cNvSpPr>
            <p:nvPr/>
          </p:nvSpPr>
          <p:spPr bwMode="auto">
            <a:xfrm>
              <a:off x="480" y="1152"/>
              <a:ext cx="96" cy="48"/>
            </a:xfrm>
            <a:prstGeom prst="rect">
              <a:avLst/>
            </a:prstGeom>
            <a:solidFill>
              <a:srgbClr val="009900"/>
            </a:solidFill>
            <a:ln w="9525">
              <a:solidFill>
                <a:schemeClr val="tx1"/>
              </a:solidFill>
              <a:miter lim="800000"/>
              <a:headEnd/>
              <a:tailEnd/>
            </a:ln>
          </p:spPr>
          <p:txBody>
            <a:bodyPr wrap="none" anchor="ctr"/>
            <a:lstStyle/>
            <a:p>
              <a:endParaRPr lang="en-US"/>
            </a:p>
          </p:txBody>
        </p:sp>
        <p:sp>
          <p:nvSpPr>
            <p:cNvPr id="18" name="Rectangle 23"/>
            <p:cNvSpPr>
              <a:spLocks noChangeArrowheads="1"/>
            </p:cNvSpPr>
            <p:nvPr/>
          </p:nvSpPr>
          <p:spPr bwMode="auto">
            <a:xfrm>
              <a:off x="864" y="1152"/>
              <a:ext cx="144" cy="48"/>
            </a:xfrm>
            <a:prstGeom prst="rect">
              <a:avLst/>
            </a:prstGeom>
            <a:solidFill>
              <a:srgbClr val="009900"/>
            </a:solidFill>
            <a:ln w="9525">
              <a:solidFill>
                <a:schemeClr val="tx1"/>
              </a:solidFill>
              <a:miter lim="800000"/>
              <a:headEnd/>
              <a:tailEnd/>
            </a:ln>
          </p:spPr>
          <p:txBody>
            <a:bodyPr wrap="none" anchor="ctr"/>
            <a:lstStyle/>
            <a:p>
              <a:endParaRPr lang="en-US"/>
            </a:p>
          </p:txBody>
        </p:sp>
      </p:grpSp>
      <p:sp>
        <p:nvSpPr>
          <p:cNvPr id="19" name="Oval 12"/>
          <p:cNvSpPr>
            <a:spLocks noChangeArrowheads="1"/>
          </p:cNvSpPr>
          <p:nvPr/>
        </p:nvSpPr>
        <p:spPr bwMode="auto">
          <a:xfrm>
            <a:off x="762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 name="Oval 13"/>
          <p:cNvSpPr>
            <a:spLocks noChangeArrowheads="1"/>
          </p:cNvSpPr>
          <p:nvPr/>
        </p:nvSpPr>
        <p:spPr bwMode="auto">
          <a:xfrm>
            <a:off x="14478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1" name="Oval 14"/>
          <p:cNvSpPr>
            <a:spLocks noChangeArrowheads="1"/>
          </p:cNvSpPr>
          <p:nvPr/>
        </p:nvSpPr>
        <p:spPr bwMode="auto">
          <a:xfrm>
            <a:off x="21336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2" name="Oval 15"/>
          <p:cNvSpPr>
            <a:spLocks noChangeArrowheads="1"/>
          </p:cNvSpPr>
          <p:nvPr/>
        </p:nvSpPr>
        <p:spPr bwMode="auto">
          <a:xfrm>
            <a:off x="28194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3" name="Oval 16"/>
          <p:cNvSpPr>
            <a:spLocks noChangeArrowheads="1"/>
          </p:cNvSpPr>
          <p:nvPr/>
        </p:nvSpPr>
        <p:spPr bwMode="auto">
          <a:xfrm>
            <a:off x="35052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4" name="Oval 17"/>
          <p:cNvSpPr>
            <a:spLocks noChangeArrowheads="1"/>
          </p:cNvSpPr>
          <p:nvPr/>
        </p:nvSpPr>
        <p:spPr bwMode="auto">
          <a:xfrm>
            <a:off x="4191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5" name="Oval 18"/>
          <p:cNvSpPr>
            <a:spLocks noChangeArrowheads="1"/>
          </p:cNvSpPr>
          <p:nvPr/>
        </p:nvSpPr>
        <p:spPr bwMode="auto">
          <a:xfrm>
            <a:off x="48768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6" name="Oval 19"/>
          <p:cNvSpPr>
            <a:spLocks noChangeArrowheads="1"/>
          </p:cNvSpPr>
          <p:nvPr/>
        </p:nvSpPr>
        <p:spPr bwMode="auto">
          <a:xfrm>
            <a:off x="55626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7" name="Oval 20"/>
          <p:cNvSpPr>
            <a:spLocks noChangeArrowheads="1"/>
          </p:cNvSpPr>
          <p:nvPr/>
        </p:nvSpPr>
        <p:spPr bwMode="auto">
          <a:xfrm>
            <a:off x="62484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8" name="Oval 21"/>
          <p:cNvSpPr>
            <a:spLocks noChangeArrowheads="1"/>
          </p:cNvSpPr>
          <p:nvPr/>
        </p:nvSpPr>
        <p:spPr bwMode="auto">
          <a:xfrm>
            <a:off x="69342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9" name="Oval 22"/>
          <p:cNvSpPr>
            <a:spLocks noChangeArrowheads="1"/>
          </p:cNvSpPr>
          <p:nvPr/>
        </p:nvSpPr>
        <p:spPr bwMode="auto">
          <a:xfrm>
            <a:off x="7620000" y="1143000"/>
            <a:ext cx="76200" cy="76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0" name="TextBox 29"/>
          <p:cNvSpPr txBox="1"/>
          <p:nvPr/>
        </p:nvSpPr>
        <p:spPr>
          <a:xfrm>
            <a:off x="7506669" y="1154668"/>
            <a:ext cx="1180131" cy="369332"/>
          </a:xfrm>
          <a:prstGeom prst="rect">
            <a:avLst/>
          </a:prstGeom>
          <a:noFill/>
        </p:spPr>
        <p:txBody>
          <a:bodyPr wrap="none" rtlCol="0">
            <a:spAutoFit/>
          </a:bodyPr>
          <a:lstStyle/>
          <a:p>
            <a:r>
              <a:rPr lang="en-US" i="1" dirty="0">
                <a:latin typeface="Times New Roman" pitchFamily="18" charset="0"/>
                <a:cs typeface="Times New Roman" pitchFamily="18" charset="0"/>
              </a:rPr>
              <a:t>x</a:t>
            </a:r>
            <a:r>
              <a:rPr lang="en-US" i="1" baseline="-25000" dirty="0">
                <a:latin typeface="Times New Roman" pitchFamily="18" charset="0"/>
                <a:cs typeface="Times New Roman" pitchFamily="18" charset="0"/>
              </a:rPr>
              <a:t>i</a:t>
            </a:r>
            <a:r>
              <a:rPr lang="en-US" dirty="0"/>
              <a:t> = </a:t>
            </a:r>
            <a:r>
              <a:rPr lang="en-US" i="1" dirty="0" err="1">
                <a:latin typeface="Times New Roman" pitchFamily="18" charset="0"/>
                <a:cs typeface="Times New Roman" pitchFamily="18" charset="0"/>
              </a:rPr>
              <a:t>pq</a:t>
            </a:r>
            <a:r>
              <a:rPr lang="en-US" i="1" baseline="-25000" dirty="0" err="1">
                <a:latin typeface="Times New Roman" pitchFamily="18" charset="0"/>
                <a:cs typeface="Times New Roman" pitchFamily="18" charset="0"/>
              </a:rPr>
              <a:t>i</a:t>
            </a:r>
            <a:r>
              <a:rPr lang="en-US" dirty="0"/>
              <a:t> + </a:t>
            </a:r>
            <a:r>
              <a:rPr lang="en-US" i="1" dirty="0" err="1">
                <a:latin typeface="Times New Roman" pitchFamily="18" charset="0"/>
                <a:cs typeface="Times New Roman" pitchFamily="18" charset="0"/>
              </a:rPr>
              <a:t>r</a:t>
            </a:r>
            <a:r>
              <a:rPr lang="en-US" i="1" baseline="-25000" dirty="0" err="1">
                <a:latin typeface="Times New Roman" pitchFamily="18" charset="0"/>
                <a:cs typeface="Times New Roman" pitchFamily="18" charset="0"/>
              </a:rPr>
              <a:t>i</a:t>
            </a:r>
            <a:endParaRPr lang="en-US" dirty="0"/>
          </a:p>
        </p:txBody>
      </p:sp>
      <p:sp>
        <p:nvSpPr>
          <p:cNvPr id="31" name="Text Box 36"/>
          <p:cNvSpPr txBox="1">
            <a:spLocks noChangeArrowheads="1"/>
          </p:cNvSpPr>
          <p:nvPr/>
        </p:nvSpPr>
        <p:spPr bwMode="auto">
          <a:xfrm>
            <a:off x="7512050" y="838200"/>
            <a:ext cx="336550" cy="366712"/>
          </a:xfrm>
          <a:prstGeom prst="rect">
            <a:avLst/>
          </a:prstGeom>
          <a:noFill/>
          <a:ln w="9525">
            <a:noFill/>
            <a:miter lim="800000"/>
            <a:headEnd/>
            <a:tailEnd/>
          </a:ln>
        </p:spPr>
        <p:txBody>
          <a:bodyPr wrap="none">
            <a:spAutoFit/>
          </a:bodyPr>
          <a:lstStyle/>
          <a:p>
            <a:r>
              <a:rPr lang="en-US" i="1" dirty="0">
                <a:latin typeface="Times New Roman" pitchFamily="18" charset="0"/>
                <a:cs typeface="Times New Roman" pitchFamily="18" charset="0"/>
              </a:rPr>
              <a:t>N</a:t>
            </a:r>
          </a:p>
        </p:txBody>
      </p:sp>
      <p:sp>
        <p:nvSpPr>
          <p:cNvPr id="32" name="Text Box 35"/>
          <p:cNvSpPr txBox="1">
            <a:spLocks noChangeArrowheads="1"/>
          </p:cNvSpPr>
          <p:nvPr/>
        </p:nvSpPr>
        <p:spPr bwMode="auto">
          <a:xfrm>
            <a:off x="1371600" y="776288"/>
            <a:ext cx="298450" cy="366712"/>
          </a:xfrm>
          <a:prstGeom prst="rect">
            <a:avLst/>
          </a:prstGeom>
          <a:noFill/>
          <a:ln w="9525">
            <a:noFill/>
            <a:miter lim="800000"/>
            <a:headEnd/>
            <a:tailEnd/>
          </a:ln>
        </p:spPr>
        <p:txBody>
          <a:bodyPr wrap="none">
            <a:spAutoFit/>
          </a:bodyPr>
          <a:lstStyle/>
          <a:p>
            <a:r>
              <a:rPr lang="en-US" i="1" dirty="0">
                <a:latin typeface="Times New Roman" pitchFamily="18" charset="0"/>
                <a:cs typeface="Times New Roman" pitchFamily="18" charset="0"/>
              </a:rPr>
              <a:t>p</a:t>
            </a:r>
          </a:p>
        </p:txBody>
      </p:sp>
    </p:spTree>
    <p:extLst>
      <p:ext uri="{BB962C8B-B14F-4D97-AF65-F5344CB8AC3E}">
        <p14:creationId xmlns:p14="http://schemas.microsoft.com/office/powerpoint/2010/main" val="854489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881336"/>
          </a:xfrm>
        </p:spPr>
        <p:txBody>
          <a:bodyPr/>
          <a:lstStyle/>
          <a:p>
            <a:r>
              <a:rPr lang="en-US" dirty="0" smtClean="0"/>
              <a:t>We need a linear error-correcting code </a:t>
            </a:r>
            <a:r>
              <a:rPr lang="en-US" i="1" dirty="0">
                <a:latin typeface="Brush Script" pitchFamily="66" charset="0"/>
              </a:rPr>
              <a:t>C</a:t>
            </a:r>
            <a:endParaRPr lang="en-US" dirty="0" smtClean="0"/>
          </a:p>
          <a:p>
            <a:pPr lvl="1"/>
            <a:r>
              <a:rPr lang="en-US" dirty="0" smtClean="0"/>
              <a:t>With “good” and “bad” representations</a:t>
            </a:r>
          </a:p>
          <a:p>
            <a:pPr lvl="1"/>
            <a:r>
              <a:rPr lang="en-US" i="1" dirty="0" smtClean="0">
                <a:latin typeface="Brush Script" pitchFamily="66" charset="0"/>
              </a:rPr>
              <a:t>C</a:t>
            </a:r>
            <a:r>
              <a:rPr lang="en-US" dirty="0" smtClean="0"/>
              <a:t>  lives inside an algebraic ring </a:t>
            </a:r>
            <a:r>
              <a:rPr lang="en-US" dirty="0" smtClean="0">
                <a:latin typeface="Brush Script" pitchFamily="66" charset="0"/>
              </a:rPr>
              <a:t>R</a:t>
            </a:r>
          </a:p>
          <a:p>
            <a:pPr lvl="1"/>
            <a:r>
              <a:rPr lang="en-US" i="1" dirty="0" smtClean="0">
                <a:latin typeface="Brush Script" pitchFamily="66" charset="0"/>
              </a:rPr>
              <a:t>C </a:t>
            </a:r>
            <a:r>
              <a:rPr lang="en-US" dirty="0" smtClean="0"/>
              <a:t> is an ideal in </a:t>
            </a:r>
            <a:r>
              <a:rPr lang="en-US" dirty="0">
                <a:latin typeface="Brush Script" pitchFamily="66" charset="0"/>
              </a:rPr>
              <a:t>R</a:t>
            </a:r>
            <a:endParaRPr lang="en-US" dirty="0" smtClean="0"/>
          </a:p>
          <a:p>
            <a:pPr lvl="1"/>
            <a:r>
              <a:rPr lang="en-US" dirty="0" smtClean="0"/>
              <a:t>Sum, product of small elements in </a:t>
            </a:r>
            <a:r>
              <a:rPr lang="en-US" dirty="0">
                <a:latin typeface="Brush Script" pitchFamily="66" charset="0"/>
              </a:rPr>
              <a:t>R</a:t>
            </a:r>
            <a:r>
              <a:rPr lang="en-US" dirty="0" smtClean="0"/>
              <a:t> is still small</a:t>
            </a:r>
          </a:p>
          <a:p>
            <a:r>
              <a:rPr lang="en-US" dirty="0" smtClean="0"/>
              <a:t>Can find such codes in Euclidean space</a:t>
            </a:r>
          </a:p>
          <a:p>
            <a:pPr lvl="1"/>
            <a:r>
              <a:rPr lang="en-US" dirty="0" smtClean="0"/>
              <a:t>Often associated with lattices</a:t>
            </a:r>
          </a:p>
          <a:p>
            <a:r>
              <a:rPr lang="en-US" dirty="0" smtClean="0"/>
              <a:t>Then we get a “somewhat </a:t>
            </a:r>
            <a:r>
              <a:rPr lang="en-US" dirty="0" err="1" smtClean="0"/>
              <a:t>homomorphic</a:t>
            </a:r>
            <a:r>
              <a:rPr lang="en-US" dirty="0" smtClean="0"/>
              <a:t>” encryption, supporting low-degree polynomials</a:t>
            </a:r>
          </a:p>
          <a:p>
            <a:pPr lvl="1"/>
            <a:r>
              <a:rPr lang="en-US" dirty="0" smtClean="0"/>
              <a:t>Homomorphism while close to the code</a:t>
            </a:r>
          </a:p>
        </p:txBody>
      </p:sp>
      <p:sp>
        <p:nvSpPr>
          <p:cNvPr id="3" name="Title 2"/>
          <p:cNvSpPr>
            <a:spLocks noGrp="1"/>
          </p:cNvSpPr>
          <p:nvPr>
            <p:ph type="title"/>
          </p:nvPr>
        </p:nvSpPr>
        <p:spPr/>
        <p:txBody>
          <a:bodyPr/>
          <a:lstStyle/>
          <a:p>
            <a:r>
              <a:rPr lang="en-US" dirty="0" smtClean="0"/>
              <a:t>Summary Up To Now</a:t>
            </a:r>
            <a:endParaRPr lang="en-US" dirty="0"/>
          </a:p>
        </p:txBody>
      </p:sp>
      <p:sp>
        <p:nvSpPr>
          <p:cNvPr id="4" name="Date Placeholder 3"/>
          <p:cNvSpPr>
            <a:spLocks noGrp="1"/>
          </p:cNvSpPr>
          <p:nvPr>
            <p:ph type="dt" sz="half" idx="11"/>
          </p:nvPr>
        </p:nvSpPr>
        <p:spPr/>
        <p:txBody>
          <a:bodyPr/>
          <a:lstStyle/>
          <a:p>
            <a:fld id="{389C3E41-CB52-400D-9768-42B5FF81E018}"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21</a:t>
            </a:fld>
            <a:endParaRPr lang="en-US"/>
          </a:p>
        </p:txBody>
      </p:sp>
    </p:spTree>
    <p:extLst>
      <p:ext uri="{BB962C8B-B14F-4D97-AF65-F5344CB8AC3E}">
        <p14:creationId xmlns:p14="http://schemas.microsoft.com/office/powerpoint/2010/main" val="189760878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lnSpcReduction="10000"/>
          </a:bodyPr>
          <a:lstStyle/>
          <a:p>
            <a:r>
              <a:rPr lang="en-US" dirty="0" smtClean="0">
                <a:solidFill>
                  <a:srgbClr val="0000CC"/>
                </a:solidFill>
              </a:rPr>
              <a:t>[G 2009] Polynomial Rings</a:t>
            </a:r>
          </a:p>
          <a:p>
            <a:pPr lvl="1"/>
            <a:r>
              <a:rPr lang="en-US" dirty="0" smtClean="0"/>
              <a:t>Security based on hardness of “Bounded-Distance Decoding” in ideal lattices</a:t>
            </a:r>
          </a:p>
          <a:p>
            <a:r>
              <a:rPr lang="en-US" dirty="0" smtClean="0">
                <a:solidFill>
                  <a:srgbClr val="0000CC"/>
                </a:solidFill>
              </a:rPr>
              <a:t>[</a:t>
            </a:r>
            <a:r>
              <a:rPr lang="en-US" dirty="0" err="1" smtClean="0">
                <a:solidFill>
                  <a:srgbClr val="0000CC"/>
                </a:solidFill>
              </a:rPr>
              <a:t>vDGHV</a:t>
            </a:r>
            <a:r>
              <a:rPr lang="en-US" dirty="0" smtClean="0">
                <a:solidFill>
                  <a:srgbClr val="0000CC"/>
                </a:solidFill>
              </a:rPr>
              <a:t> 2010] Integer Ring</a:t>
            </a:r>
          </a:p>
          <a:p>
            <a:pPr lvl="1"/>
            <a:r>
              <a:rPr lang="en-US" dirty="0" smtClean="0"/>
              <a:t>Security based on hardness of the “approximate-GCD” problem</a:t>
            </a:r>
          </a:p>
          <a:p>
            <a:r>
              <a:rPr lang="en-US" dirty="0" smtClean="0">
                <a:solidFill>
                  <a:srgbClr val="0000CC"/>
                </a:solidFill>
              </a:rPr>
              <a:t>[GHV 2010] Matrix Rings </a:t>
            </a:r>
            <a:r>
              <a:rPr lang="en-US" dirty="0" smtClean="0">
                <a:solidFill>
                  <a:srgbClr val="009900"/>
                </a:solidFill>
              </a:rPr>
              <a:t>(only partial solution)</a:t>
            </a:r>
          </a:p>
          <a:p>
            <a:pPr lvl="1"/>
            <a:r>
              <a:rPr lang="en-US" dirty="0" smtClean="0">
                <a:solidFill>
                  <a:srgbClr val="009900"/>
                </a:solidFill>
              </a:rPr>
              <a:t>Only </a:t>
            </a:r>
            <a:r>
              <a:rPr lang="en-US" dirty="0" err="1" smtClean="0">
                <a:solidFill>
                  <a:srgbClr val="009900"/>
                </a:solidFill>
              </a:rPr>
              <a:t>qudratic</a:t>
            </a:r>
            <a:r>
              <a:rPr lang="en-US" dirty="0" smtClean="0">
                <a:solidFill>
                  <a:srgbClr val="009900"/>
                </a:solidFill>
              </a:rPr>
              <a:t> polynomials</a:t>
            </a:r>
            <a:r>
              <a:rPr lang="en-US" dirty="0" smtClean="0"/>
              <a:t>, security based on hardness of “Learning with Errors” (LWE)                                                                                                                                                                                                                                                                                                                                                                                                                                                                                                                                                                                                                                                                                                                                                                                                                                                                                                                                                                                                                                                                                                                                                                                                                                                                                                                                                                                                                                                                                                                                                                                                                                                                                                     </a:t>
            </a:r>
          </a:p>
          <a:p>
            <a:r>
              <a:rPr lang="en-US" dirty="0" smtClean="0">
                <a:solidFill>
                  <a:srgbClr val="0000CC"/>
                </a:solidFill>
              </a:rPr>
              <a:t>[BV 2011a] Polynomial Rings</a:t>
            </a:r>
          </a:p>
          <a:p>
            <a:pPr lvl="1"/>
            <a:r>
              <a:rPr lang="en-US" dirty="0" smtClean="0"/>
              <a:t>Security based on “ring LWE”</a:t>
            </a:r>
          </a:p>
        </p:txBody>
      </p:sp>
      <p:sp>
        <p:nvSpPr>
          <p:cNvPr id="2" name="Title 1"/>
          <p:cNvSpPr>
            <a:spLocks noGrp="1"/>
          </p:cNvSpPr>
          <p:nvPr>
            <p:ph type="title"/>
          </p:nvPr>
        </p:nvSpPr>
        <p:spPr/>
        <p:txBody>
          <a:bodyPr/>
          <a:lstStyle/>
          <a:p>
            <a:r>
              <a:rPr lang="en-US" dirty="0" smtClean="0"/>
              <a:t>Instantiations</a:t>
            </a:r>
            <a:endParaRPr lang="en-US" dirty="0"/>
          </a:p>
        </p:txBody>
      </p:sp>
      <p:sp>
        <p:nvSpPr>
          <p:cNvPr id="4" name="Date Placeholder 3"/>
          <p:cNvSpPr>
            <a:spLocks noGrp="1"/>
          </p:cNvSpPr>
          <p:nvPr>
            <p:ph type="dt" sz="half" idx="11"/>
          </p:nvPr>
        </p:nvSpPr>
        <p:spPr/>
        <p:txBody>
          <a:bodyPr/>
          <a:lstStyle/>
          <a:p>
            <a:pPr>
              <a:defRPr/>
            </a:pPr>
            <a:r>
              <a:rPr lang="en-US" smtClean="0"/>
              <a:t>June 16, 2011</a:t>
            </a:r>
            <a:endParaRPr lang="en-US" dirty="0"/>
          </a:p>
        </p:txBody>
      </p:sp>
      <p:sp>
        <p:nvSpPr>
          <p:cNvPr id="5" name="Slide Number Placeholder 4"/>
          <p:cNvSpPr>
            <a:spLocks noGrp="1"/>
          </p:cNvSpPr>
          <p:nvPr>
            <p:ph type="sldNum" sz="quarter" idx="12"/>
          </p:nvPr>
        </p:nvSpPr>
        <p:spPr/>
        <p:txBody>
          <a:bodyPr/>
          <a:lstStyle/>
          <a:p>
            <a:pPr>
              <a:defRPr/>
            </a:pPr>
            <a:fld id="{67D79CF9-31CB-4B8B-AE38-9EA83D5B0D68}" type="slidenum">
              <a:rPr lang="en-US" smtClean="0"/>
              <a:pPr>
                <a:defRPr/>
              </a:pPr>
              <a:t>22</a:t>
            </a:fld>
            <a:endParaRPr lang="en-US"/>
          </a:p>
        </p:txBody>
      </p:sp>
    </p:spTree>
    <p:extLst>
      <p:ext uri="{BB962C8B-B14F-4D97-AF65-F5344CB8AC3E}">
        <p14:creationId xmlns:p14="http://schemas.microsoft.com/office/powerpoint/2010/main" val="323498901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Grp="1" noChangeArrowheads="1"/>
          </p:cNvSpPr>
          <p:nvPr>
            <p:ph type="title"/>
          </p:nvPr>
        </p:nvSpPr>
        <p:spPr/>
        <p:txBody>
          <a:bodyPr/>
          <a:lstStyle/>
          <a:p>
            <a:pPr eaLnBrk="1" hangingPunct="1"/>
            <a:r>
              <a:rPr lang="en-US" dirty="0" smtClean="0"/>
              <a:t>Step 3: Bootstrapping</a:t>
            </a:r>
          </a:p>
        </p:txBody>
      </p:sp>
      <p:sp>
        <p:nvSpPr>
          <p:cNvPr id="28674" name="Date Placeholder 3"/>
          <p:cNvSpPr>
            <a:spLocks noGrp="1"/>
          </p:cNvSpPr>
          <p:nvPr>
            <p:ph type="dt" sz="half" idx="11"/>
          </p:nvPr>
        </p:nvSpPr>
        <p:spPr>
          <a:noFill/>
        </p:spPr>
        <p:txBody>
          <a:bodyPr/>
          <a:lstStyle/>
          <a:p>
            <a:r>
              <a:rPr lang="en-US" smtClean="0"/>
              <a:t>June 16, 2011</a:t>
            </a:r>
            <a:endParaRPr lang="en-US"/>
          </a:p>
        </p:txBody>
      </p:sp>
      <p:sp>
        <p:nvSpPr>
          <p:cNvPr id="28675" name="Slide Number Placeholder 5"/>
          <p:cNvSpPr>
            <a:spLocks noGrp="1"/>
          </p:cNvSpPr>
          <p:nvPr>
            <p:ph type="sldNum" sz="quarter" idx="12"/>
          </p:nvPr>
        </p:nvSpPr>
        <p:spPr>
          <a:noFill/>
        </p:spPr>
        <p:txBody>
          <a:bodyPr/>
          <a:lstStyle/>
          <a:p>
            <a:fld id="{6044E73A-245A-41B6-B100-DCB45934DB47}" type="slidenum">
              <a:rPr lang="en-US"/>
              <a:pPr/>
              <a:t>23</a:t>
            </a:fld>
            <a:endParaRPr lang="en-US"/>
          </a:p>
        </p:txBody>
      </p:sp>
      <p:pic>
        <p:nvPicPr>
          <p:cNvPr id="28676" name="Picture 27" descr="glove_box"/>
          <p:cNvPicPr>
            <a:picLocks noChangeAspect="1" noChangeArrowheads="1"/>
          </p:cNvPicPr>
          <p:nvPr/>
        </p:nvPicPr>
        <p:blipFill>
          <a:blip r:embed="rId3" cstate="print"/>
          <a:srcRect/>
          <a:stretch>
            <a:fillRect/>
          </a:stretch>
        </p:blipFill>
        <p:spPr bwMode="auto">
          <a:xfrm>
            <a:off x="2971800" y="1981200"/>
            <a:ext cx="1600200" cy="1543050"/>
          </a:xfrm>
          <a:prstGeom prst="rect">
            <a:avLst/>
          </a:prstGeom>
          <a:noFill/>
          <a:ln w="9525">
            <a:noFill/>
            <a:miter lim="800000"/>
            <a:headEnd/>
            <a:tailEnd/>
          </a:ln>
        </p:spPr>
      </p:pic>
      <p:sp>
        <p:nvSpPr>
          <p:cNvPr id="99333" name="Text Box 5"/>
          <p:cNvSpPr txBox="1">
            <a:spLocks noChangeArrowheads="1"/>
          </p:cNvSpPr>
          <p:nvPr/>
        </p:nvSpPr>
        <p:spPr bwMode="auto">
          <a:xfrm>
            <a:off x="5562600" y="2657475"/>
            <a:ext cx="1190625" cy="314325"/>
          </a:xfrm>
          <a:prstGeom prst="rect">
            <a:avLst/>
          </a:prstGeom>
          <a:solidFill>
            <a:schemeClr val="accent1"/>
          </a:solidFill>
          <a:ln w="9525">
            <a:solidFill>
              <a:schemeClr val="tx1"/>
            </a:solidFill>
            <a:miter lim="800000"/>
            <a:headEnd/>
            <a:tailEnd/>
          </a:ln>
        </p:spPr>
        <p:txBody>
          <a:bodyPr wrap="none">
            <a:spAutoFit/>
          </a:bodyPr>
          <a:lstStyle/>
          <a:p>
            <a:r>
              <a:rPr lang="en-US" sz="1400"/>
              <a:t>P(</a:t>
            </a:r>
            <a:r>
              <a:rPr lang="en-US" sz="1400" i="1"/>
              <a:t>x</a:t>
            </a:r>
            <a:r>
              <a:rPr lang="en-US" sz="1400" baseline="-25000"/>
              <a:t>1</a:t>
            </a:r>
            <a:r>
              <a:rPr lang="en-US" sz="1400"/>
              <a:t>, </a:t>
            </a:r>
            <a:r>
              <a:rPr lang="en-US" sz="1400" i="1"/>
              <a:t>x</a:t>
            </a:r>
            <a:r>
              <a:rPr lang="en-US" sz="1400" baseline="-25000"/>
              <a:t>2 </a:t>
            </a:r>
            <a:r>
              <a:rPr lang="en-US" sz="1400"/>
              <a:t>,</a:t>
            </a:r>
            <a:r>
              <a:rPr lang="en-US" sz="1400">
                <a:latin typeface="Tahoma" pitchFamily="34" charset="0"/>
              </a:rPr>
              <a:t>…</a:t>
            </a:r>
            <a:r>
              <a:rPr lang="en-US" sz="1400"/>
              <a:t>, </a:t>
            </a:r>
            <a:r>
              <a:rPr lang="en-US" sz="1400" i="1"/>
              <a:t>x</a:t>
            </a:r>
            <a:r>
              <a:rPr lang="en-US" sz="1400" i="1" baseline="-25000"/>
              <a:t>t</a:t>
            </a:r>
            <a:r>
              <a:rPr lang="en-US" sz="1400"/>
              <a:t>)</a:t>
            </a:r>
          </a:p>
        </p:txBody>
      </p:sp>
      <p:sp>
        <p:nvSpPr>
          <p:cNvPr id="99334" name="Rectangle 6"/>
          <p:cNvSpPr>
            <a:spLocks noChangeArrowheads="1"/>
          </p:cNvSpPr>
          <p:nvPr/>
        </p:nvSpPr>
        <p:spPr bwMode="auto">
          <a:xfrm>
            <a:off x="1600200" y="21955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99335" name="Text Box 7"/>
          <p:cNvSpPr txBox="1">
            <a:spLocks noChangeArrowheads="1"/>
          </p:cNvSpPr>
          <p:nvPr/>
        </p:nvSpPr>
        <p:spPr bwMode="auto">
          <a:xfrm>
            <a:off x="1524000" y="2057400"/>
            <a:ext cx="361950" cy="366713"/>
          </a:xfrm>
          <a:prstGeom prst="rect">
            <a:avLst/>
          </a:prstGeom>
          <a:noFill/>
          <a:ln w="9525">
            <a:noFill/>
            <a:miter lim="800000"/>
            <a:headEnd/>
            <a:tailEnd/>
          </a:ln>
        </p:spPr>
        <p:txBody>
          <a:bodyPr wrap="none">
            <a:spAutoFit/>
          </a:bodyPr>
          <a:lstStyle/>
          <a:p>
            <a:r>
              <a:rPr lang="en-US" i="1"/>
              <a:t>x</a:t>
            </a:r>
            <a:r>
              <a:rPr lang="en-US" baseline="-25000"/>
              <a:t>1</a:t>
            </a:r>
          </a:p>
        </p:txBody>
      </p:sp>
      <p:sp>
        <p:nvSpPr>
          <p:cNvPr id="99336" name="Text Box 8"/>
          <p:cNvSpPr txBox="1">
            <a:spLocks noChangeArrowheads="1"/>
          </p:cNvSpPr>
          <p:nvPr/>
        </p:nvSpPr>
        <p:spPr bwMode="auto">
          <a:xfrm>
            <a:off x="1524000" y="2667000"/>
            <a:ext cx="371475" cy="366713"/>
          </a:xfrm>
          <a:prstGeom prst="rect">
            <a:avLst/>
          </a:prstGeom>
          <a:noFill/>
          <a:ln w="9525">
            <a:noFill/>
            <a:miter lim="800000"/>
            <a:headEnd/>
            <a:tailEnd/>
          </a:ln>
        </p:spPr>
        <p:txBody>
          <a:bodyPr wrap="none">
            <a:spAutoFit/>
          </a:bodyPr>
          <a:lstStyle/>
          <a:p>
            <a:r>
              <a:rPr lang="en-US">
                <a:latin typeface="Tahoma" pitchFamily="34" charset="0"/>
              </a:rPr>
              <a:t>…</a:t>
            </a:r>
            <a:endParaRPr lang="en-US"/>
          </a:p>
        </p:txBody>
      </p:sp>
      <p:sp>
        <p:nvSpPr>
          <p:cNvPr id="99337" name="Rectangle 9"/>
          <p:cNvSpPr>
            <a:spLocks noChangeArrowheads="1"/>
          </p:cNvSpPr>
          <p:nvPr/>
        </p:nvSpPr>
        <p:spPr bwMode="auto">
          <a:xfrm>
            <a:off x="1600200" y="25003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99338" name="Rectangle 10"/>
          <p:cNvSpPr>
            <a:spLocks noChangeArrowheads="1"/>
          </p:cNvSpPr>
          <p:nvPr/>
        </p:nvSpPr>
        <p:spPr bwMode="auto">
          <a:xfrm>
            <a:off x="1600200" y="31861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99339" name="Text Box 11"/>
          <p:cNvSpPr txBox="1">
            <a:spLocks noChangeArrowheads="1"/>
          </p:cNvSpPr>
          <p:nvPr/>
        </p:nvSpPr>
        <p:spPr bwMode="auto">
          <a:xfrm>
            <a:off x="1524000" y="2362200"/>
            <a:ext cx="361950" cy="366713"/>
          </a:xfrm>
          <a:prstGeom prst="rect">
            <a:avLst/>
          </a:prstGeom>
          <a:noFill/>
          <a:ln w="9525">
            <a:noFill/>
            <a:miter lim="800000"/>
            <a:headEnd/>
            <a:tailEnd/>
          </a:ln>
        </p:spPr>
        <p:txBody>
          <a:bodyPr wrap="none">
            <a:spAutoFit/>
          </a:bodyPr>
          <a:lstStyle/>
          <a:p>
            <a:r>
              <a:rPr lang="en-US" i="1"/>
              <a:t>x</a:t>
            </a:r>
            <a:r>
              <a:rPr lang="en-US" baseline="-25000"/>
              <a:t>2</a:t>
            </a:r>
          </a:p>
        </p:txBody>
      </p:sp>
      <p:sp>
        <p:nvSpPr>
          <p:cNvPr id="99340" name="Text Box 12"/>
          <p:cNvSpPr txBox="1">
            <a:spLocks noChangeArrowheads="1"/>
          </p:cNvSpPr>
          <p:nvPr/>
        </p:nvSpPr>
        <p:spPr bwMode="auto">
          <a:xfrm>
            <a:off x="1524000" y="3048000"/>
            <a:ext cx="328613" cy="366713"/>
          </a:xfrm>
          <a:prstGeom prst="rect">
            <a:avLst/>
          </a:prstGeom>
          <a:noFill/>
          <a:ln w="9525">
            <a:noFill/>
            <a:miter lim="800000"/>
            <a:headEnd/>
            <a:tailEnd/>
          </a:ln>
        </p:spPr>
        <p:txBody>
          <a:bodyPr wrap="none">
            <a:spAutoFit/>
          </a:bodyPr>
          <a:lstStyle/>
          <a:p>
            <a:r>
              <a:rPr lang="en-US" i="1"/>
              <a:t>x</a:t>
            </a:r>
            <a:r>
              <a:rPr lang="en-US" baseline="-25000"/>
              <a:t>t</a:t>
            </a:r>
          </a:p>
        </p:txBody>
      </p:sp>
      <p:sp>
        <p:nvSpPr>
          <p:cNvPr id="28687" name="Text Box 13"/>
          <p:cNvSpPr txBox="1">
            <a:spLocks noChangeArrowheads="1"/>
          </p:cNvSpPr>
          <p:nvPr/>
        </p:nvSpPr>
        <p:spPr bwMode="auto">
          <a:xfrm>
            <a:off x="4251325" y="1981200"/>
            <a:ext cx="320675" cy="376238"/>
          </a:xfrm>
          <a:prstGeom prst="rect">
            <a:avLst/>
          </a:prstGeom>
          <a:solidFill>
            <a:srgbClr val="00B0F0"/>
          </a:solidFill>
          <a:ln w="9525">
            <a:solidFill>
              <a:schemeClr val="tx1"/>
            </a:solidFill>
            <a:miter lim="800000"/>
            <a:headEnd/>
            <a:tailEnd/>
          </a:ln>
        </p:spPr>
        <p:txBody>
          <a:bodyPr wrap="none">
            <a:spAutoFit/>
          </a:bodyPr>
          <a:lstStyle/>
          <a:p>
            <a:r>
              <a:rPr lang="en-US"/>
              <a:t>P</a:t>
            </a:r>
          </a:p>
        </p:txBody>
      </p:sp>
      <p:sp>
        <p:nvSpPr>
          <p:cNvPr id="17" name="Rectangle 4"/>
          <p:cNvSpPr>
            <a:spLocks noGrp="1" noChangeArrowheads="1"/>
          </p:cNvSpPr>
          <p:nvPr>
            <p:ph type="body" sz="quarter" idx="10"/>
          </p:nvPr>
        </p:nvSpPr>
        <p:spPr>
          <a:xfrm>
            <a:off x="381000" y="1447800"/>
            <a:ext cx="8382000" cy="443198"/>
          </a:xfrm>
        </p:spPr>
        <p:txBody>
          <a:bodyPr/>
          <a:lstStyle/>
          <a:p>
            <a:pPr eaLnBrk="1" hangingPunct="1"/>
            <a:r>
              <a:rPr lang="en-US" dirty="0" smtClean="0"/>
              <a:t>So far, can evaluate low-degree polynomials</a:t>
            </a:r>
          </a:p>
        </p:txBody>
      </p:sp>
    </p:spTree>
    <p:extLst>
      <p:ext uri="{BB962C8B-B14F-4D97-AF65-F5344CB8AC3E}">
        <p14:creationId xmlns:p14="http://schemas.microsoft.com/office/powerpoint/2010/main" val="4026990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 0.0  L 0.25 0.0  E" pathEditMode="relative" ptsTypes="">
                                      <p:cBhvr>
                                        <p:cTn id="6" dur="2000" fill="hold"/>
                                        <p:tgtEl>
                                          <p:spTgt spid="99334"/>
                                        </p:tgtEl>
                                        <p:attrNameLst>
                                          <p:attrName>ppt_x</p:attrName>
                                          <p:attrName>ppt_y</p:attrName>
                                        </p:attrNameLst>
                                      </p:cBhvr>
                                    </p:animMotion>
                                  </p:childTnLst>
                                </p:cTn>
                              </p:par>
                              <p:par>
                                <p:cTn id="7" presetID="63" presetClass="path" presetSubtype="0" accel="50000" decel="50000" fill="hold" grpId="0" nodeType="withEffect">
                                  <p:stCondLst>
                                    <p:cond delay="0"/>
                                  </p:stCondLst>
                                  <p:childTnLst>
                                    <p:animMotion origin="layout" path="M 0.0 0.0  L 0.25 0.0  E" pathEditMode="relative" ptsTypes="">
                                      <p:cBhvr>
                                        <p:cTn id="8" dur="2000" fill="hold"/>
                                        <p:tgtEl>
                                          <p:spTgt spid="99335"/>
                                        </p:tgtEl>
                                        <p:attrNameLst>
                                          <p:attrName>ppt_x</p:attrName>
                                          <p:attrName>ppt_y</p:attrName>
                                        </p:attrNameLst>
                                      </p:cBhvr>
                                    </p:animMotion>
                                  </p:childTnLst>
                                </p:cTn>
                              </p:par>
                              <p:par>
                                <p:cTn id="9" presetID="63" presetClass="path" presetSubtype="0" accel="50000" decel="50000" fill="hold" grpId="0" nodeType="withEffect">
                                  <p:stCondLst>
                                    <p:cond delay="0"/>
                                  </p:stCondLst>
                                  <p:childTnLst>
                                    <p:animMotion origin="layout" path="M 0.0 0.0  L 0.25 0.0  E" pathEditMode="relative" ptsTypes="">
                                      <p:cBhvr>
                                        <p:cTn id="10" dur="2000" fill="hold"/>
                                        <p:tgtEl>
                                          <p:spTgt spid="99336"/>
                                        </p:tgtEl>
                                        <p:attrNameLst>
                                          <p:attrName>ppt_x</p:attrName>
                                          <p:attrName>ppt_y</p:attrName>
                                        </p:attrNameLst>
                                      </p:cBhvr>
                                    </p:animMotion>
                                  </p:childTnLst>
                                </p:cTn>
                              </p:par>
                              <p:par>
                                <p:cTn id="11" presetID="63" presetClass="path" presetSubtype="0" accel="50000" decel="50000" fill="hold" grpId="0" nodeType="withEffect">
                                  <p:stCondLst>
                                    <p:cond delay="0"/>
                                  </p:stCondLst>
                                  <p:childTnLst>
                                    <p:animMotion origin="layout" path="M 0.0 0.0  L 0.25 0.0  E" pathEditMode="relative" ptsTypes="">
                                      <p:cBhvr>
                                        <p:cTn id="12" dur="2000" fill="hold"/>
                                        <p:tgtEl>
                                          <p:spTgt spid="99337"/>
                                        </p:tgtEl>
                                        <p:attrNameLst>
                                          <p:attrName>ppt_x</p:attrName>
                                          <p:attrName>ppt_y</p:attrName>
                                        </p:attrNameLst>
                                      </p:cBhvr>
                                    </p:animMotion>
                                  </p:childTnLst>
                                </p:cTn>
                              </p:par>
                              <p:par>
                                <p:cTn id="13" presetID="63" presetClass="path" presetSubtype="0" accel="50000" decel="50000" fill="hold" grpId="0" nodeType="withEffect">
                                  <p:stCondLst>
                                    <p:cond delay="0"/>
                                  </p:stCondLst>
                                  <p:childTnLst>
                                    <p:animMotion origin="layout" path="M 0.0 0.0  L 0.25 0.0  E" pathEditMode="relative" ptsTypes="">
                                      <p:cBhvr>
                                        <p:cTn id="14" dur="2000" fill="hold"/>
                                        <p:tgtEl>
                                          <p:spTgt spid="99338"/>
                                        </p:tgtEl>
                                        <p:attrNameLst>
                                          <p:attrName>ppt_x</p:attrName>
                                          <p:attrName>ppt_y</p:attrName>
                                        </p:attrNameLst>
                                      </p:cBhvr>
                                    </p:animMotion>
                                  </p:childTnLst>
                                </p:cTn>
                              </p:par>
                              <p:par>
                                <p:cTn id="15" presetID="63" presetClass="path" presetSubtype="0" accel="50000" decel="50000" fill="hold" grpId="0" nodeType="withEffect">
                                  <p:stCondLst>
                                    <p:cond delay="0"/>
                                  </p:stCondLst>
                                  <p:childTnLst>
                                    <p:animMotion origin="layout" path="M 0.0 0.0  L 0.25 0.0  E" pathEditMode="relative" ptsTypes="">
                                      <p:cBhvr>
                                        <p:cTn id="16" dur="2000" fill="hold"/>
                                        <p:tgtEl>
                                          <p:spTgt spid="99339"/>
                                        </p:tgtEl>
                                        <p:attrNameLst>
                                          <p:attrName>ppt_x</p:attrName>
                                          <p:attrName>ppt_y</p:attrName>
                                        </p:attrNameLst>
                                      </p:cBhvr>
                                    </p:animMotion>
                                  </p:childTnLst>
                                </p:cTn>
                              </p:par>
                              <p:par>
                                <p:cTn id="17" presetID="63" presetClass="path" presetSubtype="0" accel="50000" decel="50000" fill="hold" grpId="0" nodeType="withEffect">
                                  <p:stCondLst>
                                    <p:cond delay="0"/>
                                  </p:stCondLst>
                                  <p:childTnLst>
                                    <p:animMotion origin="layout" path="M 0.0 0.0  L 0.25 0.0  E" pathEditMode="relative" ptsTypes="">
                                      <p:cBhvr>
                                        <p:cTn id="18" dur="2000" fill="hold"/>
                                        <p:tgtEl>
                                          <p:spTgt spid="99340"/>
                                        </p:tgtEl>
                                        <p:attrNameLst>
                                          <p:attrName>ppt_x</p:attrName>
                                          <p:attrName>ppt_y</p:attrName>
                                        </p:attrNameLst>
                                      </p:cBhvr>
                                    </p:animMotion>
                                  </p:childTnLst>
                                </p:cTn>
                              </p:par>
                            </p:childTnLst>
                          </p:cTn>
                        </p:par>
                        <p:par>
                          <p:cTn id="19" fill="hold">
                            <p:stCondLst>
                              <p:cond delay="2000"/>
                            </p:stCondLst>
                            <p:childTnLst>
                              <p:par>
                                <p:cTn id="20" presetID="9" presetClass="exit" presetSubtype="0" fill="hold" grpId="1" nodeType="afterEffect">
                                  <p:stCondLst>
                                    <p:cond delay="0"/>
                                  </p:stCondLst>
                                  <p:childTnLst>
                                    <p:animEffect transition="out" filter="dissolve">
                                      <p:cBhvr>
                                        <p:cTn id="21" dur="500"/>
                                        <p:tgtEl>
                                          <p:spTgt spid="99334"/>
                                        </p:tgtEl>
                                      </p:cBhvr>
                                    </p:animEffect>
                                    <p:set>
                                      <p:cBhvr>
                                        <p:cTn id="22" dur="1" fill="hold">
                                          <p:stCondLst>
                                            <p:cond delay="499"/>
                                          </p:stCondLst>
                                        </p:cTn>
                                        <p:tgtEl>
                                          <p:spTgt spid="99334"/>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99335"/>
                                        </p:tgtEl>
                                      </p:cBhvr>
                                    </p:animEffect>
                                    <p:set>
                                      <p:cBhvr>
                                        <p:cTn id="25" dur="1" fill="hold">
                                          <p:stCondLst>
                                            <p:cond delay="499"/>
                                          </p:stCondLst>
                                        </p:cTn>
                                        <p:tgtEl>
                                          <p:spTgt spid="99335"/>
                                        </p:tgtEl>
                                        <p:attrNameLst>
                                          <p:attrName>style.visibility</p:attrName>
                                        </p:attrNameLst>
                                      </p:cBhvr>
                                      <p:to>
                                        <p:strVal val="hidden"/>
                                      </p:to>
                                    </p:set>
                                  </p:childTnLst>
                                </p:cTn>
                              </p:par>
                              <p:par>
                                <p:cTn id="26" presetID="9" presetClass="exit" presetSubtype="0" fill="hold" grpId="1" nodeType="withEffect">
                                  <p:stCondLst>
                                    <p:cond delay="0"/>
                                  </p:stCondLst>
                                  <p:childTnLst>
                                    <p:animEffect transition="out" filter="dissolve">
                                      <p:cBhvr>
                                        <p:cTn id="27" dur="500"/>
                                        <p:tgtEl>
                                          <p:spTgt spid="99336"/>
                                        </p:tgtEl>
                                      </p:cBhvr>
                                    </p:animEffect>
                                    <p:set>
                                      <p:cBhvr>
                                        <p:cTn id="28" dur="1" fill="hold">
                                          <p:stCondLst>
                                            <p:cond delay="499"/>
                                          </p:stCondLst>
                                        </p:cTn>
                                        <p:tgtEl>
                                          <p:spTgt spid="99336"/>
                                        </p:tgtEl>
                                        <p:attrNameLst>
                                          <p:attrName>style.visibility</p:attrName>
                                        </p:attrNameLst>
                                      </p:cBhvr>
                                      <p:to>
                                        <p:strVal val="hidden"/>
                                      </p:to>
                                    </p:set>
                                  </p:childTnLst>
                                </p:cTn>
                              </p:par>
                              <p:par>
                                <p:cTn id="29" presetID="9" presetClass="exit" presetSubtype="0" fill="hold" grpId="1" nodeType="withEffect">
                                  <p:stCondLst>
                                    <p:cond delay="0"/>
                                  </p:stCondLst>
                                  <p:childTnLst>
                                    <p:animEffect transition="out" filter="dissolve">
                                      <p:cBhvr>
                                        <p:cTn id="30" dur="500"/>
                                        <p:tgtEl>
                                          <p:spTgt spid="99337"/>
                                        </p:tgtEl>
                                      </p:cBhvr>
                                    </p:animEffect>
                                    <p:set>
                                      <p:cBhvr>
                                        <p:cTn id="31" dur="1" fill="hold">
                                          <p:stCondLst>
                                            <p:cond delay="499"/>
                                          </p:stCondLst>
                                        </p:cTn>
                                        <p:tgtEl>
                                          <p:spTgt spid="99337"/>
                                        </p:tgtEl>
                                        <p:attrNameLst>
                                          <p:attrName>style.visibility</p:attrName>
                                        </p:attrNameLst>
                                      </p:cBhvr>
                                      <p:to>
                                        <p:strVal val="hidden"/>
                                      </p:to>
                                    </p:set>
                                  </p:childTnLst>
                                </p:cTn>
                              </p:par>
                              <p:par>
                                <p:cTn id="32" presetID="9" presetClass="exit" presetSubtype="0" fill="hold" grpId="1" nodeType="withEffect">
                                  <p:stCondLst>
                                    <p:cond delay="0"/>
                                  </p:stCondLst>
                                  <p:childTnLst>
                                    <p:animEffect transition="out" filter="dissolve">
                                      <p:cBhvr>
                                        <p:cTn id="33" dur="500"/>
                                        <p:tgtEl>
                                          <p:spTgt spid="99338"/>
                                        </p:tgtEl>
                                      </p:cBhvr>
                                    </p:animEffect>
                                    <p:set>
                                      <p:cBhvr>
                                        <p:cTn id="34" dur="1" fill="hold">
                                          <p:stCondLst>
                                            <p:cond delay="499"/>
                                          </p:stCondLst>
                                        </p:cTn>
                                        <p:tgtEl>
                                          <p:spTgt spid="99338"/>
                                        </p:tgtEl>
                                        <p:attrNameLst>
                                          <p:attrName>style.visibility</p:attrName>
                                        </p:attrNameLst>
                                      </p:cBhvr>
                                      <p:to>
                                        <p:strVal val="hidden"/>
                                      </p:to>
                                    </p:set>
                                  </p:childTnLst>
                                </p:cTn>
                              </p:par>
                              <p:par>
                                <p:cTn id="35" presetID="9" presetClass="exit" presetSubtype="0" fill="hold" grpId="1" nodeType="withEffect">
                                  <p:stCondLst>
                                    <p:cond delay="0"/>
                                  </p:stCondLst>
                                  <p:childTnLst>
                                    <p:animEffect transition="out" filter="dissolve">
                                      <p:cBhvr>
                                        <p:cTn id="36" dur="500"/>
                                        <p:tgtEl>
                                          <p:spTgt spid="99339"/>
                                        </p:tgtEl>
                                      </p:cBhvr>
                                    </p:animEffect>
                                    <p:set>
                                      <p:cBhvr>
                                        <p:cTn id="37" dur="1" fill="hold">
                                          <p:stCondLst>
                                            <p:cond delay="499"/>
                                          </p:stCondLst>
                                        </p:cTn>
                                        <p:tgtEl>
                                          <p:spTgt spid="99339"/>
                                        </p:tgtEl>
                                        <p:attrNameLst>
                                          <p:attrName>style.visibility</p:attrName>
                                        </p:attrNameLst>
                                      </p:cBhvr>
                                      <p:to>
                                        <p:strVal val="hidden"/>
                                      </p:to>
                                    </p:set>
                                  </p:childTnLst>
                                </p:cTn>
                              </p:par>
                              <p:par>
                                <p:cTn id="38" presetID="9" presetClass="exit" presetSubtype="0" fill="hold" grpId="1" nodeType="withEffect">
                                  <p:stCondLst>
                                    <p:cond delay="0"/>
                                  </p:stCondLst>
                                  <p:childTnLst>
                                    <p:animEffect transition="out" filter="dissolve">
                                      <p:cBhvr>
                                        <p:cTn id="39" dur="500"/>
                                        <p:tgtEl>
                                          <p:spTgt spid="99340"/>
                                        </p:tgtEl>
                                      </p:cBhvr>
                                    </p:animEffect>
                                    <p:set>
                                      <p:cBhvr>
                                        <p:cTn id="40" dur="1" fill="hold">
                                          <p:stCondLst>
                                            <p:cond delay="499"/>
                                          </p:stCondLst>
                                        </p:cTn>
                                        <p:tgtEl>
                                          <p:spTgt spid="99340"/>
                                        </p:tgtEl>
                                        <p:attrNameLst>
                                          <p:attrName>style.visibility</p:attrName>
                                        </p:attrNameLst>
                                      </p:cBhvr>
                                      <p:to>
                                        <p:strVal val="hidden"/>
                                      </p:to>
                                    </p:set>
                                  </p:childTnLst>
                                </p:cTn>
                              </p:par>
                            </p:childTnLst>
                          </p:cTn>
                        </p:par>
                        <p:par>
                          <p:cTn id="41" fill="hold">
                            <p:stCondLst>
                              <p:cond delay="2500"/>
                            </p:stCondLst>
                            <p:childTnLst>
                              <p:par>
                                <p:cTn id="42" presetID="9" presetClass="entr" presetSubtype="0" fill="hold" grpId="0" nodeType="afterEffect">
                                  <p:stCondLst>
                                    <p:cond delay="0"/>
                                  </p:stCondLst>
                                  <p:childTnLst>
                                    <p:set>
                                      <p:cBhvr>
                                        <p:cTn id="43" dur="1" fill="hold">
                                          <p:stCondLst>
                                            <p:cond delay="0"/>
                                          </p:stCondLst>
                                        </p:cTn>
                                        <p:tgtEl>
                                          <p:spTgt spid="99333"/>
                                        </p:tgtEl>
                                        <p:attrNameLst>
                                          <p:attrName>style.visibility</p:attrName>
                                        </p:attrNameLst>
                                      </p:cBhvr>
                                      <p:to>
                                        <p:strVal val="visible"/>
                                      </p:to>
                                    </p:set>
                                    <p:animEffect transition="in" filter="dissolve">
                                      <p:cBhvr>
                                        <p:cTn id="44" dur="500"/>
                                        <p:tgtEl>
                                          <p:spTgt spid="99333"/>
                                        </p:tgtEl>
                                      </p:cBhvr>
                                    </p:animEffect>
                                  </p:childTnLst>
                                </p:cTn>
                              </p:par>
                              <p:par>
                                <p:cTn id="45" presetID="63" presetClass="path" presetSubtype="0" accel="50000" decel="50000" fill="hold" grpId="1" nodeType="withEffect">
                                  <p:stCondLst>
                                    <p:cond delay="0"/>
                                  </p:stCondLst>
                                  <p:childTnLst>
                                    <p:animMotion origin="layout" path="M -0.24844 3.33333E-6 L 0.00156 3.33333E-6 " pathEditMode="relative" rAng="0" ptsTypes="AA">
                                      <p:cBhvr>
                                        <p:cTn id="46" dur="2000" fill="hold"/>
                                        <p:tgtEl>
                                          <p:spTgt spid="9933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3" grpId="1" animBg="1"/>
      <p:bldP spid="99334" grpId="0" animBg="1"/>
      <p:bldP spid="99334" grpId="1" animBg="1"/>
      <p:bldP spid="99335" grpId="0"/>
      <p:bldP spid="99335" grpId="1"/>
      <p:bldP spid="99336" grpId="0"/>
      <p:bldP spid="99336" grpId="1"/>
      <p:bldP spid="99337" grpId="0" animBg="1"/>
      <p:bldP spid="99337" grpId="1" animBg="1"/>
      <p:bldP spid="99338" grpId="0" animBg="1"/>
      <p:bldP spid="99338" grpId="1" animBg="1"/>
      <p:bldP spid="99339" grpId="0"/>
      <p:bldP spid="99339" grpId="1"/>
      <p:bldP spid="99340" grpId="0"/>
      <p:bldP spid="99340"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7"/>
          <p:cNvSpPr>
            <a:spLocks noChangeArrowheads="1"/>
          </p:cNvSpPr>
          <p:nvPr/>
        </p:nvSpPr>
        <p:spPr bwMode="auto">
          <a:xfrm>
            <a:off x="2514600" y="5105400"/>
            <a:ext cx="685800" cy="4572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29701" name="Rectangle 16"/>
          <p:cNvSpPr>
            <a:spLocks noChangeArrowheads="1"/>
          </p:cNvSpPr>
          <p:nvPr/>
        </p:nvSpPr>
        <p:spPr bwMode="auto">
          <a:xfrm>
            <a:off x="1371600" y="4191000"/>
            <a:ext cx="304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2" name="Rectangle 15"/>
          <p:cNvSpPr>
            <a:spLocks noChangeArrowheads="1"/>
          </p:cNvSpPr>
          <p:nvPr/>
        </p:nvSpPr>
        <p:spPr bwMode="auto">
          <a:xfrm>
            <a:off x="5715000" y="3657600"/>
            <a:ext cx="381000" cy="3810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03" name="Rectangle 14"/>
          <p:cNvSpPr>
            <a:spLocks noChangeArrowheads="1"/>
          </p:cNvSpPr>
          <p:nvPr/>
        </p:nvSpPr>
        <p:spPr bwMode="auto">
          <a:xfrm>
            <a:off x="2209800" y="3581400"/>
            <a:ext cx="2514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9706" name="Rectangle 4"/>
          <p:cNvSpPr>
            <a:spLocks noGrp="1" noChangeArrowheads="1"/>
          </p:cNvSpPr>
          <p:nvPr>
            <p:ph type="body" sz="quarter" idx="10"/>
          </p:nvPr>
        </p:nvSpPr>
        <p:spPr>
          <a:xfrm>
            <a:off x="381000" y="1447800"/>
            <a:ext cx="8382000" cy="4641271"/>
          </a:xfrm>
        </p:spPr>
        <p:txBody>
          <a:bodyPr/>
          <a:lstStyle/>
          <a:p>
            <a:pPr eaLnBrk="1" hangingPunct="1"/>
            <a:r>
              <a:rPr lang="en-US" dirty="0" smtClean="0"/>
              <a:t>So far, can evaluate low-degree polynomials</a:t>
            </a:r>
          </a:p>
          <a:p>
            <a:pPr eaLnBrk="1" hangingPunct="1">
              <a:spcBef>
                <a:spcPct val="350000"/>
              </a:spcBef>
            </a:pPr>
            <a:r>
              <a:rPr lang="en-US" dirty="0" smtClean="0"/>
              <a:t>Can </a:t>
            </a:r>
            <a:r>
              <a:rPr lang="en-US" dirty="0" err="1" smtClean="0"/>
              <a:t>eval</a:t>
            </a:r>
            <a:r>
              <a:rPr lang="en-US" dirty="0" smtClean="0"/>
              <a:t> </a:t>
            </a:r>
            <a:r>
              <a:rPr lang="en-US" i="1" dirty="0" smtClean="0">
                <a:latin typeface="Times New Roman" pitchFamily="18" charset="0"/>
                <a:cs typeface="Times New Roman" pitchFamily="18" charset="0"/>
              </a:rPr>
              <a:t>y</a:t>
            </a:r>
            <a:r>
              <a:rPr lang="en-US" dirty="0" smtClean="0"/>
              <a:t>=</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2</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x</a:t>
            </a:r>
            <a:r>
              <a:rPr lang="en-US" i="1"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r>
              <a:rPr lang="en-US" dirty="0" smtClean="0"/>
              <a:t> when </a:t>
            </a:r>
            <a:r>
              <a:rPr lang="en-US" i="1" dirty="0" smtClean="0">
                <a:latin typeface="Times New Roman" pitchFamily="18" charset="0"/>
                <a:cs typeface="Times New Roman" pitchFamily="18" charset="0"/>
              </a:rPr>
              <a:t>x</a:t>
            </a:r>
            <a:r>
              <a:rPr lang="en-US" i="1" baseline="-25000" dirty="0" smtClean="0">
                <a:latin typeface="Times New Roman" pitchFamily="18" charset="0"/>
                <a:cs typeface="Times New Roman" pitchFamily="18" charset="0"/>
              </a:rPr>
              <a:t>i</a:t>
            </a:r>
            <a:r>
              <a:rPr lang="en-US" dirty="0" smtClean="0"/>
              <a:t>’s are “fresh”</a:t>
            </a:r>
          </a:p>
          <a:p>
            <a:pPr eaLnBrk="1" hangingPunct="1"/>
            <a:r>
              <a:rPr lang="en-US" dirty="0" smtClean="0"/>
              <a:t>But </a:t>
            </a:r>
            <a:r>
              <a:rPr lang="en-US" i="1" dirty="0" smtClean="0">
                <a:latin typeface="Times New Roman" pitchFamily="18" charset="0"/>
                <a:cs typeface="Times New Roman" pitchFamily="18" charset="0"/>
              </a:rPr>
              <a:t>y</a:t>
            </a:r>
            <a:r>
              <a:rPr lang="en-US" dirty="0" smtClean="0"/>
              <a:t> is an “evaluated </a:t>
            </a:r>
            <a:r>
              <a:rPr lang="en-US" dirty="0" err="1" smtClean="0"/>
              <a:t>ciphertext</a:t>
            </a:r>
            <a:r>
              <a:rPr lang="en-US" dirty="0" smtClean="0"/>
              <a:t>”</a:t>
            </a:r>
          </a:p>
          <a:p>
            <a:pPr lvl="1" eaLnBrk="1" hangingPunct="1"/>
            <a:r>
              <a:rPr lang="en-US" dirty="0" smtClean="0"/>
              <a:t>Can still be decrypted</a:t>
            </a:r>
          </a:p>
          <a:p>
            <a:pPr lvl="1" eaLnBrk="1" hangingPunct="1"/>
            <a:r>
              <a:rPr lang="en-US" dirty="0" smtClean="0"/>
              <a:t>But </a:t>
            </a:r>
            <a:r>
              <a:rPr lang="en-US" dirty="0" err="1" smtClean="0"/>
              <a:t>eval</a:t>
            </a:r>
            <a:r>
              <a:rPr lang="en-US" dirty="0" smtClean="0"/>
              <a:t> </a:t>
            </a:r>
            <a:r>
              <a:rPr lang="en-US" b="1" i="1" dirty="0" smtClean="0">
                <a:solidFill>
                  <a:srgbClr val="FFFF00"/>
                </a:solidFill>
                <a:latin typeface="Times New Roman" pitchFamily="18" charset="0"/>
                <a:cs typeface="Times New Roman" pitchFamily="18" charset="0"/>
              </a:rPr>
              <a:t>Q</a:t>
            </a:r>
            <a:r>
              <a:rPr lang="en-US" b="1" dirty="0" smtClean="0">
                <a:solidFill>
                  <a:srgbClr val="FFFF00"/>
                </a:solidFill>
                <a:latin typeface="Times New Roman" pitchFamily="18" charset="0"/>
                <a:cs typeface="Times New Roman" pitchFamily="18" charset="0"/>
              </a:rPr>
              <a:t>(</a:t>
            </a:r>
            <a:r>
              <a:rPr lang="en-US" b="1" i="1" dirty="0" smtClean="0">
                <a:solidFill>
                  <a:srgbClr val="FFFF00"/>
                </a:solidFill>
                <a:latin typeface="Times New Roman" pitchFamily="18" charset="0"/>
                <a:cs typeface="Times New Roman" pitchFamily="18" charset="0"/>
              </a:rPr>
              <a:t>y</a:t>
            </a:r>
            <a:r>
              <a:rPr lang="en-US" b="1" dirty="0" smtClean="0">
                <a:solidFill>
                  <a:srgbClr val="FFFF00"/>
                </a:solidFill>
                <a:latin typeface="Times New Roman" pitchFamily="18" charset="0"/>
                <a:cs typeface="Times New Roman" pitchFamily="18" charset="0"/>
              </a:rPr>
              <a:t>)</a:t>
            </a:r>
            <a:r>
              <a:rPr lang="en-US" b="1" dirty="0" smtClean="0"/>
              <a:t> </a:t>
            </a:r>
            <a:r>
              <a:rPr lang="en-US" dirty="0" smtClean="0"/>
              <a:t>will increase noise too much</a:t>
            </a:r>
          </a:p>
          <a:p>
            <a:r>
              <a:rPr lang="en-US" dirty="0" smtClean="0"/>
              <a:t>“Somewhat </a:t>
            </a:r>
            <a:r>
              <a:rPr lang="en-US" dirty="0" err="1" smtClean="0"/>
              <a:t>Homomorphic</a:t>
            </a:r>
            <a:r>
              <a:rPr lang="en-US" dirty="0" smtClean="0"/>
              <a:t>” encryption (SWHE)</a:t>
            </a:r>
          </a:p>
        </p:txBody>
      </p:sp>
      <p:sp>
        <p:nvSpPr>
          <p:cNvPr id="29705" name="Rectangle 3"/>
          <p:cNvSpPr>
            <a:spLocks noGrp="1" noChangeArrowheads="1"/>
          </p:cNvSpPr>
          <p:nvPr>
            <p:ph type="title"/>
          </p:nvPr>
        </p:nvSpPr>
        <p:spPr/>
        <p:txBody>
          <a:bodyPr/>
          <a:lstStyle/>
          <a:p>
            <a:pPr eaLnBrk="1" hangingPunct="1"/>
            <a:r>
              <a:rPr lang="en-US" dirty="0" smtClean="0"/>
              <a:t>Step 3: Bootstrapping</a:t>
            </a:r>
          </a:p>
        </p:txBody>
      </p:sp>
      <p:sp>
        <p:nvSpPr>
          <p:cNvPr id="29698" name="Date Placeholder 3"/>
          <p:cNvSpPr>
            <a:spLocks noGrp="1"/>
          </p:cNvSpPr>
          <p:nvPr>
            <p:ph type="dt" sz="half" idx="11"/>
          </p:nvPr>
        </p:nvSpPr>
        <p:spPr>
          <a:noFill/>
        </p:spPr>
        <p:txBody>
          <a:bodyPr/>
          <a:lstStyle/>
          <a:p>
            <a:r>
              <a:rPr lang="en-US" dirty="0" smtClean="0"/>
              <a:t>June 16, 2011</a:t>
            </a:r>
            <a:endParaRPr lang="en-US" dirty="0"/>
          </a:p>
        </p:txBody>
      </p:sp>
      <p:sp>
        <p:nvSpPr>
          <p:cNvPr id="29699" name="Slide Number Placeholder 5"/>
          <p:cNvSpPr>
            <a:spLocks noGrp="1"/>
          </p:cNvSpPr>
          <p:nvPr>
            <p:ph type="sldNum" sz="quarter" idx="12"/>
          </p:nvPr>
        </p:nvSpPr>
        <p:spPr>
          <a:noFill/>
        </p:spPr>
        <p:txBody>
          <a:bodyPr/>
          <a:lstStyle/>
          <a:p>
            <a:fld id="{35EE3006-A4E8-498C-8CF9-17C7367A9CE9}" type="slidenum">
              <a:rPr lang="en-US"/>
              <a:pPr/>
              <a:t>24</a:t>
            </a:fld>
            <a:endParaRPr lang="en-US"/>
          </a:p>
        </p:txBody>
      </p:sp>
      <p:pic>
        <p:nvPicPr>
          <p:cNvPr id="29704" name="Picture 27" descr="glove_box"/>
          <p:cNvPicPr>
            <a:picLocks noChangeAspect="1" noChangeArrowheads="1"/>
          </p:cNvPicPr>
          <p:nvPr/>
        </p:nvPicPr>
        <p:blipFill>
          <a:blip r:embed="rId3" cstate="print"/>
          <a:srcRect/>
          <a:stretch>
            <a:fillRect/>
          </a:stretch>
        </p:blipFill>
        <p:spPr bwMode="auto">
          <a:xfrm>
            <a:off x="2971800" y="1981200"/>
            <a:ext cx="1600200" cy="1543050"/>
          </a:xfrm>
          <a:prstGeom prst="rect">
            <a:avLst/>
          </a:prstGeom>
          <a:noFill/>
          <a:ln w="9525">
            <a:noFill/>
            <a:miter lim="800000"/>
            <a:headEnd/>
            <a:tailEnd/>
          </a:ln>
        </p:spPr>
      </p:pic>
      <p:sp>
        <p:nvSpPr>
          <p:cNvPr id="29708" name="Rectangle 6"/>
          <p:cNvSpPr>
            <a:spLocks noChangeArrowheads="1"/>
          </p:cNvSpPr>
          <p:nvPr/>
        </p:nvSpPr>
        <p:spPr bwMode="auto">
          <a:xfrm>
            <a:off x="1600200" y="21955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09" name="Text Box 7"/>
          <p:cNvSpPr txBox="1">
            <a:spLocks noChangeArrowheads="1"/>
          </p:cNvSpPr>
          <p:nvPr/>
        </p:nvSpPr>
        <p:spPr bwMode="auto">
          <a:xfrm>
            <a:off x="1524000" y="2057400"/>
            <a:ext cx="361950" cy="366713"/>
          </a:xfrm>
          <a:prstGeom prst="rect">
            <a:avLst/>
          </a:prstGeom>
          <a:noFill/>
          <a:ln w="9525">
            <a:noFill/>
            <a:miter lim="800000"/>
            <a:headEnd/>
            <a:tailEnd/>
          </a:ln>
        </p:spPr>
        <p:txBody>
          <a:bodyPr wrap="none">
            <a:spAutoFit/>
          </a:bodyPr>
          <a:lstStyle/>
          <a:p>
            <a:r>
              <a:rPr lang="en-US" i="1"/>
              <a:t>x</a:t>
            </a:r>
            <a:r>
              <a:rPr lang="en-US" baseline="-25000"/>
              <a:t>1</a:t>
            </a:r>
          </a:p>
        </p:txBody>
      </p:sp>
      <p:sp>
        <p:nvSpPr>
          <p:cNvPr id="29710" name="Text Box 8"/>
          <p:cNvSpPr txBox="1">
            <a:spLocks noChangeArrowheads="1"/>
          </p:cNvSpPr>
          <p:nvPr/>
        </p:nvSpPr>
        <p:spPr bwMode="auto">
          <a:xfrm>
            <a:off x="1524000" y="2667000"/>
            <a:ext cx="371475" cy="366713"/>
          </a:xfrm>
          <a:prstGeom prst="rect">
            <a:avLst/>
          </a:prstGeom>
          <a:noFill/>
          <a:ln w="9525">
            <a:noFill/>
            <a:miter lim="800000"/>
            <a:headEnd/>
            <a:tailEnd/>
          </a:ln>
        </p:spPr>
        <p:txBody>
          <a:bodyPr wrap="none">
            <a:spAutoFit/>
          </a:bodyPr>
          <a:lstStyle/>
          <a:p>
            <a:r>
              <a:rPr lang="en-US">
                <a:latin typeface="Tahoma" pitchFamily="34" charset="0"/>
              </a:rPr>
              <a:t>…</a:t>
            </a:r>
            <a:endParaRPr lang="en-US"/>
          </a:p>
        </p:txBody>
      </p:sp>
      <p:sp>
        <p:nvSpPr>
          <p:cNvPr id="29711" name="Rectangle 9"/>
          <p:cNvSpPr>
            <a:spLocks noChangeArrowheads="1"/>
          </p:cNvSpPr>
          <p:nvPr/>
        </p:nvSpPr>
        <p:spPr bwMode="auto">
          <a:xfrm>
            <a:off x="1600200" y="25003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12" name="Rectangle 10"/>
          <p:cNvSpPr>
            <a:spLocks noChangeArrowheads="1"/>
          </p:cNvSpPr>
          <p:nvPr/>
        </p:nvSpPr>
        <p:spPr bwMode="auto">
          <a:xfrm>
            <a:off x="1600200" y="31861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9713" name="Text Box 11"/>
          <p:cNvSpPr txBox="1">
            <a:spLocks noChangeArrowheads="1"/>
          </p:cNvSpPr>
          <p:nvPr/>
        </p:nvSpPr>
        <p:spPr bwMode="auto">
          <a:xfrm>
            <a:off x="1524000" y="2362200"/>
            <a:ext cx="361950" cy="366713"/>
          </a:xfrm>
          <a:prstGeom prst="rect">
            <a:avLst/>
          </a:prstGeom>
          <a:noFill/>
          <a:ln w="9525">
            <a:noFill/>
            <a:miter lim="800000"/>
            <a:headEnd/>
            <a:tailEnd/>
          </a:ln>
        </p:spPr>
        <p:txBody>
          <a:bodyPr wrap="none">
            <a:spAutoFit/>
          </a:bodyPr>
          <a:lstStyle/>
          <a:p>
            <a:r>
              <a:rPr lang="en-US" i="1"/>
              <a:t>x</a:t>
            </a:r>
            <a:r>
              <a:rPr lang="en-US" baseline="-25000"/>
              <a:t>2</a:t>
            </a:r>
          </a:p>
        </p:txBody>
      </p:sp>
      <p:sp>
        <p:nvSpPr>
          <p:cNvPr id="29714" name="Text Box 12"/>
          <p:cNvSpPr txBox="1">
            <a:spLocks noChangeArrowheads="1"/>
          </p:cNvSpPr>
          <p:nvPr/>
        </p:nvSpPr>
        <p:spPr bwMode="auto">
          <a:xfrm>
            <a:off x="1524000" y="3048000"/>
            <a:ext cx="328613" cy="366713"/>
          </a:xfrm>
          <a:prstGeom prst="rect">
            <a:avLst/>
          </a:prstGeom>
          <a:noFill/>
          <a:ln w="9525">
            <a:noFill/>
            <a:miter lim="800000"/>
            <a:headEnd/>
            <a:tailEnd/>
          </a:ln>
        </p:spPr>
        <p:txBody>
          <a:bodyPr wrap="none">
            <a:spAutoFit/>
          </a:bodyPr>
          <a:lstStyle/>
          <a:p>
            <a:r>
              <a:rPr lang="en-US" i="1" dirty="0" err="1"/>
              <a:t>x</a:t>
            </a:r>
            <a:r>
              <a:rPr lang="en-US" baseline="-25000" dirty="0" err="1"/>
              <a:t>t</a:t>
            </a:r>
            <a:endParaRPr lang="en-US" baseline="-25000" dirty="0"/>
          </a:p>
        </p:txBody>
      </p:sp>
      <p:sp>
        <p:nvSpPr>
          <p:cNvPr id="29715" name="Text Box 13"/>
          <p:cNvSpPr txBox="1">
            <a:spLocks noChangeArrowheads="1"/>
          </p:cNvSpPr>
          <p:nvPr/>
        </p:nvSpPr>
        <p:spPr bwMode="auto">
          <a:xfrm>
            <a:off x="4251325" y="1981200"/>
            <a:ext cx="320675" cy="376238"/>
          </a:xfrm>
          <a:prstGeom prst="rect">
            <a:avLst/>
          </a:prstGeom>
          <a:solidFill>
            <a:srgbClr val="00B0F0"/>
          </a:solidFill>
          <a:ln w="9525">
            <a:solidFill>
              <a:schemeClr val="tx1"/>
            </a:solidFill>
            <a:miter lim="800000"/>
            <a:headEnd/>
            <a:tailEnd/>
          </a:ln>
        </p:spPr>
        <p:txBody>
          <a:bodyPr wrap="none">
            <a:spAutoFit/>
          </a:bodyPr>
          <a:lstStyle/>
          <a:p>
            <a:r>
              <a:rPr lang="en-US"/>
              <a:t>P</a:t>
            </a:r>
          </a:p>
        </p:txBody>
      </p:sp>
      <p:sp>
        <p:nvSpPr>
          <p:cNvPr id="21" name="Text Box 5"/>
          <p:cNvSpPr txBox="1">
            <a:spLocks noChangeArrowheads="1"/>
          </p:cNvSpPr>
          <p:nvPr/>
        </p:nvSpPr>
        <p:spPr bwMode="auto">
          <a:xfrm>
            <a:off x="5562600" y="2657475"/>
            <a:ext cx="1190625" cy="314325"/>
          </a:xfrm>
          <a:prstGeom prst="rect">
            <a:avLst/>
          </a:prstGeom>
          <a:solidFill>
            <a:schemeClr val="accent1"/>
          </a:solidFill>
          <a:ln w="9525">
            <a:solidFill>
              <a:schemeClr val="tx1"/>
            </a:solidFill>
            <a:miter lim="800000"/>
            <a:headEnd/>
            <a:tailEnd/>
          </a:ln>
        </p:spPr>
        <p:txBody>
          <a:bodyPr wrap="none">
            <a:spAutoFit/>
          </a:bodyPr>
          <a:lstStyle/>
          <a:p>
            <a:r>
              <a:rPr lang="en-US" sz="1400"/>
              <a:t>P(</a:t>
            </a:r>
            <a:r>
              <a:rPr lang="en-US" sz="1400" i="1"/>
              <a:t>x</a:t>
            </a:r>
            <a:r>
              <a:rPr lang="en-US" sz="1400" baseline="-25000"/>
              <a:t>1</a:t>
            </a:r>
            <a:r>
              <a:rPr lang="en-US" sz="1400"/>
              <a:t>, </a:t>
            </a:r>
            <a:r>
              <a:rPr lang="en-US" sz="1400" i="1"/>
              <a:t>x</a:t>
            </a:r>
            <a:r>
              <a:rPr lang="en-US" sz="1400" baseline="-25000"/>
              <a:t>2 </a:t>
            </a:r>
            <a:r>
              <a:rPr lang="en-US" sz="1400"/>
              <a:t>,</a:t>
            </a:r>
            <a:r>
              <a:rPr lang="en-US" sz="1400">
                <a:latin typeface="Tahoma" pitchFamily="34" charset="0"/>
              </a:rPr>
              <a:t>…</a:t>
            </a:r>
            <a:r>
              <a:rPr lang="en-US" sz="1400"/>
              <a:t>, </a:t>
            </a:r>
            <a:r>
              <a:rPr lang="en-US" sz="1400" i="1"/>
              <a:t>x</a:t>
            </a:r>
            <a:r>
              <a:rPr lang="en-US" sz="1400" i="1" baseline="-25000"/>
              <a:t>t</a:t>
            </a:r>
            <a:r>
              <a:rPr lang="en-US" sz="1400"/>
              <a:t>)</a:t>
            </a:r>
          </a:p>
        </p:txBody>
      </p:sp>
    </p:spTree>
    <p:extLst>
      <p:ext uri="{BB962C8B-B14F-4D97-AF65-F5344CB8AC3E}">
        <p14:creationId xmlns:p14="http://schemas.microsoft.com/office/powerpoint/2010/main" val="429032327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6"/>
          <p:cNvSpPr>
            <a:spLocks noChangeArrowheads="1"/>
          </p:cNvSpPr>
          <p:nvPr/>
        </p:nvSpPr>
        <p:spPr bwMode="auto">
          <a:xfrm>
            <a:off x="4267200" y="4495800"/>
            <a:ext cx="304800" cy="3810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26" name="Rectangle 16"/>
          <p:cNvSpPr>
            <a:spLocks noChangeArrowheads="1"/>
          </p:cNvSpPr>
          <p:nvPr/>
        </p:nvSpPr>
        <p:spPr bwMode="auto">
          <a:xfrm>
            <a:off x="6705600" y="4114800"/>
            <a:ext cx="304800" cy="381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0726" name="Rectangle 3"/>
          <p:cNvSpPr>
            <a:spLocks noGrp="1" noChangeArrowheads="1"/>
          </p:cNvSpPr>
          <p:nvPr>
            <p:ph type="body" sz="quarter" idx="10"/>
          </p:nvPr>
        </p:nvSpPr>
        <p:spPr>
          <a:xfrm>
            <a:off x="381000" y="1447800"/>
            <a:ext cx="8382000" cy="3398366"/>
          </a:xfrm>
        </p:spPr>
        <p:txBody>
          <a:bodyPr/>
          <a:lstStyle/>
          <a:p>
            <a:pPr eaLnBrk="1" hangingPunct="1">
              <a:lnSpc>
                <a:spcPct val="90000"/>
              </a:lnSpc>
            </a:pPr>
            <a:r>
              <a:rPr lang="en-US" dirty="0" smtClean="0"/>
              <a:t>So far, can evaluate low-degree polynomials</a:t>
            </a:r>
          </a:p>
          <a:p>
            <a:pPr eaLnBrk="1" hangingPunct="1">
              <a:lnSpc>
                <a:spcPct val="90000"/>
              </a:lnSpc>
              <a:spcBef>
                <a:spcPct val="350000"/>
              </a:spcBef>
            </a:pPr>
            <a:r>
              <a:rPr lang="en-US" dirty="0" smtClean="0"/>
              <a:t>Bootstrapping to handle higher degrees</a:t>
            </a:r>
          </a:p>
          <a:p>
            <a:pPr lvl="1">
              <a:spcBef>
                <a:spcPts val="80"/>
              </a:spcBef>
            </a:pPr>
            <a:r>
              <a:rPr lang="en-US" dirty="0" smtClean="0"/>
              <a:t>We have a noisy evaluated </a:t>
            </a:r>
            <a:r>
              <a:rPr lang="en-US" dirty="0" err="1" smtClean="0"/>
              <a:t>ciphertext</a:t>
            </a:r>
            <a:r>
              <a:rPr lang="en-US" dirty="0" smtClean="0"/>
              <a:t> y</a:t>
            </a:r>
          </a:p>
          <a:p>
            <a:pPr lvl="1">
              <a:spcBef>
                <a:spcPts val="80"/>
              </a:spcBef>
            </a:pPr>
            <a:r>
              <a:rPr lang="en-US" dirty="0" smtClean="0"/>
              <a:t>Want to get another y  with less noise</a:t>
            </a:r>
          </a:p>
        </p:txBody>
      </p:sp>
      <p:sp>
        <p:nvSpPr>
          <p:cNvPr id="30725" name="Rectangle 2"/>
          <p:cNvSpPr>
            <a:spLocks noGrp="1" noChangeArrowheads="1"/>
          </p:cNvSpPr>
          <p:nvPr>
            <p:ph type="title"/>
          </p:nvPr>
        </p:nvSpPr>
        <p:spPr/>
        <p:txBody>
          <a:bodyPr/>
          <a:lstStyle/>
          <a:p>
            <a:pPr eaLnBrk="1" hangingPunct="1"/>
            <a:r>
              <a:rPr lang="en-US" dirty="0" smtClean="0"/>
              <a:t>Step 3: Bootstrapping</a:t>
            </a:r>
          </a:p>
        </p:txBody>
      </p:sp>
      <p:sp>
        <p:nvSpPr>
          <p:cNvPr id="30722" name="Date Placeholder 3"/>
          <p:cNvSpPr>
            <a:spLocks noGrp="1"/>
          </p:cNvSpPr>
          <p:nvPr>
            <p:ph type="dt" sz="half" idx="11"/>
          </p:nvPr>
        </p:nvSpPr>
        <p:spPr>
          <a:noFill/>
        </p:spPr>
        <p:txBody>
          <a:bodyPr/>
          <a:lstStyle/>
          <a:p>
            <a:r>
              <a:rPr lang="en-US" dirty="0" smtClean="0"/>
              <a:t>June 16, 2011</a:t>
            </a:r>
            <a:endParaRPr lang="en-US" dirty="0"/>
          </a:p>
        </p:txBody>
      </p:sp>
      <p:sp>
        <p:nvSpPr>
          <p:cNvPr id="30723" name="Slide Number Placeholder 5"/>
          <p:cNvSpPr>
            <a:spLocks noGrp="1"/>
          </p:cNvSpPr>
          <p:nvPr>
            <p:ph type="sldNum" sz="quarter" idx="12"/>
          </p:nvPr>
        </p:nvSpPr>
        <p:spPr>
          <a:noFill/>
        </p:spPr>
        <p:txBody>
          <a:bodyPr/>
          <a:lstStyle/>
          <a:p>
            <a:fld id="{E5874365-E1BB-478C-B809-F5818BD4961E}" type="slidenum">
              <a:rPr lang="en-US"/>
              <a:pPr/>
              <a:t>25</a:t>
            </a:fld>
            <a:endParaRPr lang="en-US"/>
          </a:p>
        </p:txBody>
      </p:sp>
      <p:pic>
        <p:nvPicPr>
          <p:cNvPr id="16" name="Picture 27" descr="glove_box"/>
          <p:cNvPicPr>
            <a:picLocks noChangeAspect="1" noChangeArrowheads="1"/>
          </p:cNvPicPr>
          <p:nvPr/>
        </p:nvPicPr>
        <p:blipFill>
          <a:blip r:embed="rId3" cstate="print"/>
          <a:srcRect/>
          <a:stretch>
            <a:fillRect/>
          </a:stretch>
        </p:blipFill>
        <p:spPr bwMode="auto">
          <a:xfrm>
            <a:off x="2971800" y="1981200"/>
            <a:ext cx="1600200" cy="1543050"/>
          </a:xfrm>
          <a:prstGeom prst="rect">
            <a:avLst/>
          </a:prstGeom>
          <a:noFill/>
          <a:ln w="9525">
            <a:noFill/>
            <a:miter lim="800000"/>
            <a:headEnd/>
            <a:tailEnd/>
          </a:ln>
        </p:spPr>
      </p:pic>
      <p:sp>
        <p:nvSpPr>
          <p:cNvPr id="17" name="Rectangle 6"/>
          <p:cNvSpPr>
            <a:spLocks noChangeArrowheads="1"/>
          </p:cNvSpPr>
          <p:nvPr/>
        </p:nvSpPr>
        <p:spPr bwMode="auto">
          <a:xfrm>
            <a:off x="1600200" y="21955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18" name="Text Box 7"/>
          <p:cNvSpPr txBox="1">
            <a:spLocks noChangeArrowheads="1"/>
          </p:cNvSpPr>
          <p:nvPr/>
        </p:nvSpPr>
        <p:spPr bwMode="auto">
          <a:xfrm>
            <a:off x="1524000" y="2057400"/>
            <a:ext cx="361950" cy="366713"/>
          </a:xfrm>
          <a:prstGeom prst="rect">
            <a:avLst/>
          </a:prstGeom>
          <a:noFill/>
          <a:ln w="9525">
            <a:noFill/>
            <a:miter lim="800000"/>
            <a:headEnd/>
            <a:tailEnd/>
          </a:ln>
        </p:spPr>
        <p:txBody>
          <a:bodyPr wrap="none">
            <a:spAutoFit/>
          </a:bodyPr>
          <a:lstStyle/>
          <a:p>
            <a:r>
              <a:rPr lang="en-US" i="1"/>
              <a:t>x</a:t>
            </a:r>
            <a:r>
              <a:rPr lang="en-US" baseline="-25000"/>
              <a:t>1</a:t>
            </a:r>
          </a:p>
        </p:txBody>
      </p:sp>
      <p:sp>
        <p:nvSpPr>
          <p:cNvPr id="19" name="Text Box 8"/>
          <p:cNvSpPr txBox="1">
            <a:spLocks noChangeArrowheads="1"/>
          </p:cNvSpPr>
          <p:nvPr/>
        </p:nvSpPr>
        <p:spPr bwMode="auto">
          <a:xfrm>
            <a:off x="1524000" y="2667000"/>
            <a:ext cx="371475" cy="366713"/>
          </a:xfrm>
          <a:prstGeom prst="rect">
            <a:avLst/>
          </a:prstGeom>
          <a:noFill/>
          <a:ln w="9525">
            <a:noFill/>
            <a:miter lim="800000"/>
            <a:headEnd/>
            <a:tailEnd/>
          </a:ln>
        </p:spPr>
        <p:txBody>
          <a:bodyPr wrap="none">
            <a:spAutoFit/>
          </a:bodyPr>
          <a:lstStyle/>
          <a:p>
            <a:r>
              <a:rPr lang="en-US">
                <a:latin typeface="Tahoma" pitchFamily="34" charset="0"/>
              </a:rPr>
              <a:t>…</a:t>
            </a:r>
            <a:endParaRPr lang="en-US"/>
          </a:p>
        </p:txBody>
      </p:sp>
      <p:sp>
        <p:nvSpPr>
          <p:cNvPr id="20" name="Rectangle 9"/>
          <p:cNvSpPr>
            <a:spLocks noChangeArrowheads="1"/>
          </p:cNvSpPr>
          <p:nvPr/>
        </p:nvSpPr>
        <p:spPr bwMode="auto">
          <a:xfrm>
            <a:off x="1600200" y="25003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1" name="Rectangle 10"/>
          <p:cNvSpPr>
            <a:spLocks noChangeArrowheads="1"/>
          </p:cNvSpPr>
          <p:nvPr/>
        </p:nvSpPr>
        <p:spPr bwMode="auto">
          <a:xfrm>
            <a:off x="1600200" y="3186113"/>
            <a:ext cx="228600" cy="228600"/>
          </a:xfrm>
          <a:prstGeom prst="rect">
            <a:avLst/>
          </a:prstGeom>
          <a:solidFill>
            <a:srgbClr val="00B050"/>
          </a:solidFill>
          <a:ln w="9525">
            <a:solidFill>
              <a:schemeClr val="tx1"/>
            </a:solidFill>
            <a:miter lim="800000"/>
            <a:headEnd/>
            <a:tailEnd/>
          </a:ln>
        </p:spPr>
        <p:txBody>
          <a:bodyPr wrap="none" anchor="ctr"/>
          <a:lstStyle/>
          <a:p>
            <a:endParaRPr lang="en-US"/>
          </a:p>
        </p:txBody>
      </p:sp>
      <p:sp>
        <p:nvSpPr>
          <p:cNvPr id="22" name="Text Box 11"/>
          <p:cNvSpPr txBox="1">
            <a:spLocks noChangeArrowheads="1"/>
          </p:cNvSpPr>
          <p:nvPr/>
        </p:nvSpPr>
        <p:spPr bwMode="auto">
          <a:xfrm>
            <a:off x="1524000" y="2362200"/>
            <a:ext cx="361950" cy="366713"/>
          </a:xfrm>
          <a:prstGeom prst="rect">
            <a:avLst/>
          </a:prstGeom>
          <a:noFill/>
          <a:ln w="9525">
            <a:noFill/>
            <a:miter lim="800000"/>
            <a:headEnd/>
            <a:tailEnd/>
          </a:ln>
        </p:spPr>
        <p:txBody>
          <a:bodyPr wrap="none">
            <a:spAutoFit/>
          </a:bodyPr>
          <a:lstStyle/>
          <a:p>
            <a:r>
              <a:rPr lang="en-US" i="1"/>
              <a:t>x</a:t>
            </a:r>
            <a:r>
              <a:rPr lang="en-US" baseline="-25000"/>
              <a:t>2</a:t>
            </a:r>
          </a:p>
        </p:txBody>
      </p:sp>
      <p:sp>
        <p:nvSpPr>
          <p:cNvPr id="23" name="Text Box 12"/>
          <p:cNvSpPr txBox="1">
            <a:spLocks noChangeArrowheads="1"/>
          </p:cNvSpPr>
          <p:nvPr/>
        </p:nvSpPr>
        <p:spPr bwMode="auto">
          <a:xfrm>
            <a:off x="1524000" y="3048000"/>
            <a:ext cx="328613" cy="366713"/>
          </a:xfrm>
          <a:prstGeom prst="rect">
            <a:avLst/>
          </a:prstGeom>
          <a:noFill/>
          <a:ln w="9525">
            <a:noFill/>
            <a:miter lim="800000"/>
            <a:headEnd/>
            <a:tailEnd/>
          </a:ln>
        </p:spPr>
        <p:txBody>
          <a:bodyPr wrap="none">
            <a:spAutoFit/>
          </a:bodyPr>
          <a:lstStyle/>
          <a:p>
            <a:r>
              <a:rPr lang="en-US" i="1" dirty="0" err="1"/>
              <a:t>x</a:t>
            </a:r>
            <a:r>
              <a:rPr lang="en-US" baseline="-25000" dirty="0" err="1"/>
              <a:t>t</a:t>
            </a:r>
            <a:endParaRPr lang="en-US" baseline="-25000" dirty="0"/>
          </a:p>
        </p:txBody>
      </p:sp>
      <p:sp>
        <p:nvSpPr>
          <p:cNvPr id="24" name="Text Box 13"/>
          <p:cNvSpPr txBox="1">
            <a:spLocks noChangeArrowheads="1"/>
          </p:cNvSpPr>
          <p:nvPr/>
        </p:nvSpPr>
        <p:spPr bwMode="auto">
          <a:xfrm>
            <a:off x="4251325" y="1981200"/>
            <a:ext cx="320675" cy="376238"/>
          </a:xfrm>
          <a:prstGeom prst="rect">
            <a:avLst/>
          </a:prstGeom>
          <a:solidFill>
            <a:srgbClr val="00B0F0"/>
          </a:solidFill>
          <a:ln w="9525">
            <a:solidFill>
              <a:schemeClr val="tx1"/>
            </a:solidFill>
            <a:miter lim="800000"/>
            <a:headEnd/>
            <a:tailEnd/>
          </a:ln>
        </p:spPr>
        <p:txBody>
          <a:bodyPr wrap="none">
            <a:spAutoFit/>
          </a:bodyPr>
          <a:lstStyle/>
          <a:p>
            <a:r>
              <a:rPr lang="en-US"/>
              <a:t>P</a:t>
            </a:r>
          </a:p>
        </p:txBody>
      </p:sp>
      <p:sp>
        <p:nvSpPr>
          <p:cNvPr id="25" name="Text Box 5"/>
          <p:cNvSpPr txBox="1">
            <a:spLocks noChangeArrowheads="1"/>
          </p:cNvSpPr>
          <p:nvPr/>
        </p:nvSpPr>
        <p:spPr bwMode="auto">
          <a:xfrm>
            <a:off x="5562600" y="2657475"/>
            <a:ext cx="1190625" cy="314325"/>
          </a:xfrm>
          <a:prstGeom prst="rect">
            <a:avLst/>
          </a:prstGeom>
          <a:solidFill>
            <a:schemeClr val="accent1"/>
          </a:solidFill>
          <a:ln w="9525">
            <a:solidFill>
              <a:schemeClr val="tx1"/>
            </a:solidFill>
            <a:miter lim="800000"/>
            <a:headEnd/>
            <a:tailEnd/>
          </a:ln>
        </p:spPr>
        <p:txBody>
          <a:bodyPr wrap="none">
            <a:spAutoFit/>
          </a:bodyPr>
          <a:lstStyle/>
          <a:p>
            <a:r>
              <a:rPr lang="en-US" sz="1400"/>
              <a:t>P(</a:t>
            </a:r>
            <a:r>
              <a:rPr lang="en-US" sz="1400" i="1"/>
              <a:t>x</a:t>
            </a:r>
            <a:r>
              <a:rPr lang="en-US" sz="1400" baseline="-25000"/>
              <a:t>1</a:t>
            </a:r>
            <a:r>
              <a:rPr lang="en-US" sz="1400"/>
              <a:t>, </a:t>
            </a:r>
            <a:r>
              <a:rPr lang="en-US" sz="1400" i="1"/>
              <a:t>x</a:t>
            </a:r>
            <a:r>
              <a:rPr lang="en-US" sz="1400" baseline="-25000"/>
              <a:t>2 </a:t>
            </a:r>
            <a:r>
              <a:rPr lang="en-US" sz="1400"/>
              <a:t>,</a:t>
            </a:r>
            <a:r>
              <a:rPr lang="en-US" sz="1400">
                <a:latin typeface="Tahoma" pitchFamily="34" charset="0"/>
              </a:rPr>
              <a:t>…</a:t>
            </a:r>
            <a:r>
              <a:rPr lang="en-US" sz="1400"/>
              <a:t>, </a:t>
            </a:r>
            <a:r>
              <a:rPr lang="en-US" sz="1400" i="1"/>
              <a:t>x</a:t>
            </a:r>
            <a:r>
              <a:rPr lang="en-US" sz="1400" i="1" baseline="-25000"/>
              <a:t>t</a:t>
            </a:r>
            <a:r>
              <a:rPr lang="en-US" sz="1400"/>
              <a:t>)</a:t>
            </a:r>
          </a:p>
        </p:txBody>
      </p:sp>
    </p:spTree>
    <p:extLst>
      <p:ext uri="{BB962C8B-B14F-4D97-AF65-F5344CB8AC3E}">
        <p14:creationId xmlns:p14="http://schemas.microsoft.com/office/powerpoint/2010/main" val="255981935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
          <p:cNvSpPr>
            <a:spLocks noGrp="1" noChangeArrowheads="1"/>
          </p:cNvSpPr>
          <p:nvPr>
            <p:ph type="body" sz="quarter" idx="10"/>
          </p:nvPr>
        </p:nvSpPr>
        <p:spPr>
          <a:xfrm>
            <a:off x="381000" y="1411552"/>
            <a:ext cx="8382000" cy="5152180"/>
          </a:xfrm>
        </p:spPr>
        <p:txBody>
          <a:bodyPr/>
          <a:lstStyle/>
          <a:p>
            <a:pPr>
              <a:spcBef>
                <a:spcPts val="80"/>
              </a:spcBef>
            </a:pPr>
            <a:r>
              <a:rPr lang="en-US" dirty="0"/>
              <a:t>For </a:t>
            </a:r>
            <a:r>
              <a:rPr lang="en-US" dirty="0" err="1"/>
              <a:t>ciphertext</a:t>
            </a:r>
            <a:r>
              <a:rPr lang="en-US" dirty="0"/>
              <a:t> </a:t>
            </a:r>
            <a:r>
              <a:rPr lang="en-US" i="1" dirty="0">
                <a:latin typeface="Times New Roman" pitchFamily="18" charset="0"/>
                <a:cs typeface="Times New Roman" pitchFamily="18" charset="0"/>
              </a:rPr>
              <a:t>c</a:t>
            </a:r>
            <a:r>
              <a:rPr lang="en-US" dirty="0"/>
              <a:t>, consider </a:t>
            </a:r>
            <a:r>
              <a:rPr lang="en-US" b="1" dirty="0">
                <a:solidFill>
                  <a:srgbClr val="009900"/>
                </a:solidFill>
                <a:latin typeface="Times New Roman" pitchFamily="18" charset="0"/>
                <a:cs typeface="Times New Roman" pitchFamily="18" charset="0"/>
              </a:rPr>
              <a:t>D</a:t>
            </a:r>
            <a:r>
              <a:rPr lang="en-US" i="1" baseline="-25000" dirty="0">
                <a:solidFill>
                  <a:srgbClr val="009900"/>
                </a:solidFill>
                <a:latin typeface="Times New Roman" pitchFamily="18" charset="0"/>
                <a:cs typeface="Times New Roman" pitchFamily="18" charset="0"/>
              </a:rPr>
              <a:t>c</a:t>
            </a:r>
            <a:r>
              <a:rPr lang="en-US" b="1" dirty="0">
                <a:solidFill>
                  <a:srgbClr val="009900"/>
                </a:solidFill>
                <a:latin typeface="Times New Roman" pitchFamily="18" charset="0"/>
                <a:cs typeface="Times New Roman" pitchFamily="18" charset="0"/>
              </a:rPr>
              <a:t>(</a:t>
            </a:r>
            <a:r>
              <a:rPr lang="en-US" i="1" dirty="0" err="1">
                <a:solidFill>
                  <a:srgbClr val="009900"/>
                </a:solidFill>
                <a:latin typeface="Times New Roman" pitchFamily="18" charset="0"/>
                <a:cs typeface="Times New Roman" pitchFamily="18" charset="0"/>
              </a:rPr>
              <a:t>sk</a:t>
            </a:r>
            <a:r>
              <a:rPr lang="en-US" b="1" dirty="0">
                <a:solidFill>
                  <a:srgbClr val="009900"/>
                </a:solidFill>
                <a:latin typeface="Times New Roman" pitchFamily="18" charset="0"/>
                <a:cs typeface="Times New Roman" pitchFamily="18" charset="0"/>
              </a:rPr>
              <a:t>) = </a:t>
            </a:r>
            <a:r>
              <a:rPr lang="en-US" dirty="0" err="1">
                <a:solidFill>
                  <a:srgbClr val="009900"/>
                </a:solidFill>
              </a:rPr>
              <a:t>Dec</a:t>
            </a:r>
            <a:r>
              <a:rPr lang="en-US" i="1" baseline="-25000" dirty="0" err="1">
                <a:solidFill>
                  <a:srgbClr val="009900"/>
                </a:solidFill>
                <a:latin typeface="Times New Roman" pitchFamily="18" charset="0"/>
                <a:cs typeface="Times New Roman" pitchFamily="18" charset="0"/>
              </a:rPr>
              <a:t>sk</a:t>
            </a:r>
            <a:r>
              <a:rPr lang="en-US" dirty="0">
                <a:solidFill>
                  <a:srgbClr val="009900"/>
                </a:solidFill>
              </a:rPr>
              <a:t>(</a:t>
            </a:r>
            <a:r>
              <a:rPr lang="en-US" i="1" dirty="0">
                <a:solidFill>
                  <a:srgbClr val="009900"/>
                </a:solidFill>
                <a:latin typeface="Times New Roman" pitchFamily="18" charset="0"/>
                <a:cs typeface="Times New Roman" pitchFamily="18" charset="0"/>
              </a:rPr>
              <a:t>c</a:t>
            </a:r>
            <a:r>
              <a:rPr lang="en-US" dirty="0">
                <a:solidFill>
                  <a:srgbClr val="009900"/>
                </a:solidFill>
              </a:rPr>
              <a:t>)</a:t>
            </a:r>
          </a:p>
          <a:p>
            <a:pPr lvl="1"/>
            <a:r>
              <a:rPr lang="en-US" dirty="0"/>
              <a:t>Hope: </a:t>
            </a:r>
            <a:r>
              <a:rPr lang="en-US" dirty="0">
                <a:latin typeface="Times New Roman" pitchFamily="18" charset="0"/>
                <a:cs typeface="Times New Roman" pitchFamily="18" charset="0"/>
              </a:rPr>
              <a:t>D</a:t>
            </a:r>
            <a:r>
              <a:rPr lang="en-US" i="1" baseline="-25000" dirty="0">
                <a:latin typeface="Times New Roman" pitchFamily="18" charset="0"/>
                <a:cs typeface="Times New Roman" pitchFamily="18" charset="0"/>
              </a:rPr>
              <a:t>c</a:t>
            </a:r>
            <a:r>
              <a:rPr lang="en-US" dirty="0">
                <a:latin typeface="Times New Roman" pitchFamily="18" charset="0"/>
                <a:cs typeface="Times New Roman" pitchFamily="18" charset="0"/>
              </a:rPr>
              <a:t>(</a:t>
            </a:r>
            <a:r>
              <a:rPr lang="en-US" dirty="0">
                <a:latin typeface="Symbol" pitchFamily="18" charset="2"/>
                <a:cs typeface="Times New Roman" pitchFamily="18" charset="0"/>
              </a:rPr>
              <a:t>*</a:t>
            </a:r>
            <a:r>
              <a:rPr lang="en-US" dirty="0">
                <a:latin typeface="Times New Roman" pitchFamily="18" charset="0"/>
                <a:cs typeface="Times New Roman" pitchFamily="18" charset="0"/>
              </a:rPr>
              <a:t>)</a:t>
            </a:r>
            <a:r>
              <a:rPr lang="en-US" dirty="0"/>
              <a:t> is a low-degree polynomial in </a:t>
            </a:r>
            <a:r>
              <a:rPr lang="en-US" i="1" dirty="0" err="1">
                <a:latin typeface="Times New Roman" pitchFamily="18" charset="0"/>
                <a:cs typeface="Times New Roman" pitchFamily="18" charset="0"/>
              </a:rPr>
              <a:t>sk</a:t>
            </a:r>
            <a:endParaRPr lang="en-US" i="1" dirty="0"/>
          </a:p>
          <a:p>
            <a:pPr eaLnBrk="1" hangingPunct="1"/>
            <a:r>
              <a:rPr lang="en-US" dirty="0" smtClean="0"/>
              <a:t>Include in the public key also </a:t>
            </a:r>
            <a:r>
              <a:rPr lang="en-US" dirty="0" err="1" smtClean="0"/>
              <a:t>Enc</a:t>
            </a:r>
            <a:r>
              <a:rPr lang="en-US" i="1" baseline="-25000" dirty="0" err="1" smtClean="0">
                <a:latin typeface="Times New Roman" pitchFamily="18" charset="0"/>
                <a:cs typeface="Times New Roman" pitchFamily="18" charset="0"/>
              </a:rPr>
              <a:t>pk</a:t>
            </a:r>
            <a:r>
              <a:rPr lang="en-US" dirty="0" smtClean="0"/>
              <a:t>(</a:t>
            </a:r>
            <a:r>
              <a:rPr lang="en-US" i="1" dirty="0" err="1" smtClean="0">
                <a:latin typeface="Times New Roman" pitchFamily="18" charset="0"/>
                <a:cs typeface="Times New Roman" pitchFamily="18" charset="0"/>
              </a:rPr>
              <a:t>sk</a:t>
            </a:r>
            <a:r>
              <a:rPr lang="en-US" dirty="0" smtClean="0"/>
              <a:t>)</a:t>
            </a:r>
          </a:p>
          <a:p>
            <a:pPr eaLnBrk="1" hangingPunct="1"/>
            <a:endParaRPr lang="en-US" dirty="0"/>
          </a:p>
          <a:p>
            <a:pPr eaLnBrk="1" hangingPunct="1"/>
            <a:endParaRPr lang="en-US" dirty="0" smtClean="0"/>
          </a:p>
          <a:p>
            <a:pPr eaLnBrk="1" hangingPunct="1"/>
            <a:endParaRPr lang="en-US" dirty="0"/>
          </a:p>
          <a:p>
            <a:pPr eaLnBrk="1" hangingPunct="1"/>
            <a:endParaRPr lang="en-US" dirty="0" smtClean="0"/>
          </a:p>
          <a:p>
            <a:pPr lvl="8"/>
            <a:endParaRPr lang="en-US" dirty="0" smtClean="0"/>
          </a:p>
          <a:p>
            <a:r>
              <a:rPr lang="en-US" dirty="0" err="1"/>
              <a:t>Homomorphic</a:t>
            </a:r>
            <a:r>
              <a:rPr lang="en-US" dirty="0"/>
              <a:t> computation applied only to the “fresh” encryption of </a:t>
            </a:r>
            <a:r>
              <a:rPr lang="en-US" i="1" dirty="0" err="1" smtClean="0">
                <a:latin typeface="Times New Roman" pitchFamily="18" charset="0"/>
                <a:cs typeface="Times New Roman" pitchFamily="18" charset="0"/>
              </a:rPr>
              <a:t>sk</a:t>
            </a:r>
            <a:endParaRPr lang="en-US" i="1" dirty="0">
              <a:latin typeface="Times New Roman" pitchFamily="18" charset="0"/>
              <a:cs typeface="Times New Roman" pitchFamily="18" charset="0"/>
            </a:endParaRPr>
          </a:p>
        </p:txBody>
      </p:sp>
      <p:sp>
        <p:nvSpPr>
          <p:cNvPr id="31749" name="Rectangle 2"/>
          <p:cNvSpPr>
            <a:spLocks noGrp="1" noChangeArrowheads="1"/>
          </p:cNvSpPr>
          <p:nvPr>
            <p:ph type="title"/>
          </p:nvPr>
        </p:nvSpPr>
        <p:spPr/>
        <p:txBody>
          <a:bodyPr/>
          <a:lstStyle/>
          <a:p>
            <a:pPr eaLnBrk="1" hangingPunct="1"/>
            <a:r>
              <a:rPr lang="en-US" dirty="0" smtClean="0"/>
              <a:t>Step 3: Bootstrapping</a:t>
            </a:r>
          </a:p>
        </p:txBody>
      </p:sp>
      <p:sp>
        <p:nvSpPr>
          <p:cNvPr id="31746" name="Date Placeholder 3"/>
          <p:cNvSpPr>
            <a:spLocks noGrp="1"/>
          </p:cNvSpPr>
          <p:nvPr>
            <p:ph type="dt" sz="half" idx="11"/>
          </p:nvPr>
        </p:nvSpPr>
        <p:spPr>
          <a:xfrm>
            <a:off x="152400" y="6172200"/>
            <a:ext cx="2133600" cy="365125"/>
          </a:xfrm>
          <a:noFill/>
        </p:spPr>
        <p:txBody>
          <a:bodyPr/>
          <a:lstStyle/>
          <a:p>
            <a:r>
              <a:rPr lang="en-US" smtClean="0"/>
              <a:t>June 16, 2011</a:t>
            </a:r>
            <a:endParaRPr lang="en-US"/>
          </a:p>
        </p:txBody>
      </p:sp>
      <p:sp>
        <p:nvSpPr>
          <p:cNvPr id="31747" name="Slide Number Placeholder 5"/>
          <p:cNvSpPr>
            <a:spLocks noGrp="1"/>
          </p:cNvSpPr>
          <p:nvPr>
            <p:ph type="sldNum" sz="quarter" idx="12"/>
          </p:nvPr>
        </p:nvSpPr>
        <p:spPr>
          <a:noFill/>
        </p:spPr>
        <p:txBody>
          <a:bodyPr/>
          <a:lstStyle/>
          <a:p>
            <a:fld id="{3E09AD10-B6DB-4975-A924-A3D953AB1045}" type="slidenum">
              <a:rPr lang="en-US"/>
              <a:pPr/>
              <a:t>26</a:t>
            </a:fld>
            <a:endParaRPr lang="en-US"/>
          </a:p>
        </p:txBody>
      </p:sp>
      <p:grpSp>
        <p:nvGrpSpPr>
          <p:cNvPr id="2" name="Group 29"/>
          <p:cNvGrpSpPr>
            <a:grpSpLocks/>
          </p:cNvGrpSpPr>
          <p:nvPr/>
        </p:nvGrpSpPr>
        <p:grpSpPr bwMode="auto">
          <a:xfrm>
            <a:off x="2743200" y="3886200"/>
            <a:ext cx="1600200" cy="1543050"/>
            <a:chOff x="1728" y="2160"/>
            <a:chExt cx="1008" cy="972"/>
          </a:xfrm>
        </p:grpSpPr>
        <p:pic>
          <p:nvPicPr>
            <p:cNvPr id="31765" name="Picture 27" descr="glove_box"/>
            <p:cNvPicPr>
              <a:picLocks noChangeAspect="1" noChangeArrowheads="1"/>
            </p:cNvPicPr>
            <p:nvPr/>
          </p:nvPicPr>
          <p:blipFill>
            <a:blip r:embed="rId3" cstate="print"/>
            <a:srcRect/>
            <a:stretch>
              <a:fillRect/>
            </a:stretch>
          </p:blipFill>
          <p:spPr bwMode="auto">
            <a:xfrm>
              <a:off x="1728" y="2160"/>
              <a:ext cx="1008" cy="972"/>
            </a:xfrm>
            <a:prstGeom prst="rect">
              <a:avLst/>
            </a:prstGeom>
            <a:noFill/>
            <a:ln w="9525">
              <a:noFill/>
              <a:miter lim="800000"/>
              <a:headEnd/>
              <a:tailEnd/>
            </a:ln>
          </p:spPr>
        </p:pic>
        <p:sp>
          <p:nvSpPr>
            <p:cNvPr id="31766" name="Text Box 15"/>
            <p:cNvSpPr txBox="1">
              <a:spLocks noChangeArrowheads="1"/>
            </p:cNvSpPr>
            <p:nvPr/>
          </p:nvSpPr>
          <p:spPr bwMode="auto">
            <a:xfrm>
              <a:off x="2488" y="2160"/>
              <a:ext cx="248" cy="233"/>
            </a:xfrm>
            <a:prstGeom prst="rect">
              <a:avLst/>
            </a:prstGeom>
            <a:solidFill>
              <a:srgbClr val="00B0F0"/>
            </a:solidFill>
            <a:ln w="9525">
              <a:solidFill>
                <a:schemeClr val="tx1"/>
              </a:solidFill>
              <a:miter lim="800000"/>
              <a:headEnd/>
              <a:tailEnd/>
            </a:ln>
          </p:spPr>
          <p:txBody>
            <a:bodyPr wrap="none">
              <a:spAutoFit/>
            </a:bodyPr>
            <a:lstStyle/>
            <a:p>
              <a:r>
                <a:rPr lang="en-US" dirty="0" smtClean="0"/>
                <a:t>D</a:t>
              </a:r>
              <a:r>
                <a:rPr lang="en-US" sz="1200" dirty="0"/>
                <a:t>c</a:t>
              </a:r>
              <a:endParaRPr lang="en-US" sz="1200" baseline="-25000" dirty="0"/>
            </a:p>
          </p:txBody>
        </p:sp>
      </p:grpSp>
      <p:sp>
        <p:nvSpPr>
          <p:cNvPr id="68616" name="Text Box 8"/>
          <p:cNvSpPr txBox="1">
            <a:spLocks noChangeArrowheads="1"/>
          </p:cNvSpPr>
          <p:nvPr/>
        </p:nvSpPr>
        <p:spPr bwMode="auto">
          <a:xfrm>
            <a:off x="3352800" y="2900362"/>
            <a:ext cx="396875" cy="376238"/>
          </a:xfrm>
          <a:prstGeom prst="rect">
            <a:avLst/>
          </a:prstGeom>
          <a:solidFill>
            <a:schemeClr val="accent1"/>
          </a:solidFill>
          <a:ln w="9525">
            <a:solidFill>
              <a:schemeClr val="tx1"/>
            </a:solidFill>
            <a:miter lim="800000"/>
            <a:headEnd/>
            <a:tailEnd/>
          </a:ln>
        </p:spPr>
        <p:txBody>
          <a:bodyPr>
            <a:spAutoFit/>
          </a:bodyPr>
          <a:lstStyle/>
          <a:p>
            <a:r>
              <a:rPr lang="en-US" i="1" dirty="0" smtClean="0">
                <a:latin typeface="Times New Roman" pitchFamily="18" charset="0"/>
                <a:cs typeface="Times New Roman" pitchFamily="18" charset="0"/>
              </a:rPr>
              <a:t>y</a:t>
            </a:r>
            <a:endParaRPr lang="en-US" baseline="-25000" dirty="0"/>
          </a:p>
        </p:txBody>
      </p:sp>
      <p:grpSp>
        <p:nvGrpSpPr>
          <p:cNvPr id="3" name="Group 18"/>
          <p:cNvGrpSpPr>
            <a:grpSpLocks/>
          </p:cNvGrpSpPr>
          <p:nvPr/>
        </p:nvGrpSpPr>
        <p:grpSpPr bwMode="auto">
          <a:xfrm>
            <a:off x="984250" y="3962400"/>
            <a:ext cx="533400" cy="1524000"/>
            <a:chOff x="528" y="2160"/>
            <a:chExt cx="336" cy="960"/>
          </a:xfrm>
        </p:grpSpPr>
        <p:sp>
          <p:nvSpPr>
            <p:cNvPr id="31761"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31762"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31763"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31764"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dirty="0">
                  <a:latin typeface="Tahoma" pitchFamily="34" charset="0"/>
                </a:rPr>
                <a:t>…</a:t>
              </a:r>
              <a:endParaRPr lang="en-US" sz="2400" dirty="0"/>
            </a:p>
          </p:txBody>
        </p:sp>
      </p:grpSp>
      <p:sp>
        <p:nvSpPr>
          <p:cNvPr id="68627" name="AutoShape 19"/>
          <p:cNvSpPr>
            <a:spLocks noChangeArrowheads="1"/>
          </p:cNvSpPr>
          <p:nvPr/>
        </p:nvSpPr>
        <p:spPr bwMode="auto">
          <a:xfrm>
            <a:off x="3346450" y="3352800"/>
            <a:ext cx="381000" cy="457200"/>
          </a:xfrm>
          <a:prstGeom prst="downArrow">
            <a:avLst>
              <a:gd name="adj1" fmla="val 50000"/>
              <a:gd name="adj2" fmla="val 30000"/>
            </a:avLst>
          </a:prstGeom>
          <a:solidFill>
            <a:srgbClr val="0000CC"/>
          </a:solidFill>
          <a:ln w="9525">
            <a:solidFill>
              <a:schemeClr val="tx1"/>
            </a:solidFill>
            <a:miter lim="800000"/>
            <a:headEnd/>
            <a:tailEnd/>
          </a:ln>
        </p:spPr>
        <p:txBody>
          <a:bodyPr wrap="none" anchor="ctr"/>
          <a:lstStyle/>
          <a:p>
            <a:endParaRPr lang="en-US"/>
          </a:p>
        </p:txBody>
      </p:sp>
      <p:sp>
        <p:nvSpPr>
          <p:cNvPr id="68628" name="Text Box 20"/>
          <p:cNvSpPr txBox="1">
            <a:spLocks noChangeArrowheads="1"/>
          </p:cNvSpPr>
          <p:nvPr/>
        </p:nvSpPr>
        <p:spPr bwMode="auto">
          <a:xfrm>
            <a:off x="3124200" y="2895600"/>
            <a:ext cx="280846" cy="369332"/>
          </a:xfrm>
          <a:prstGeom prst="rect">
            <a:avLst/>
          </a:prstGeom>
          <a:noFill/>
          <a:ln w="9525">
            <a:noFill/>
            <a:miter lim="800000"/>
            <a:headEnd/>
            <a:tailEnd/>
          </a:ln>
        </p:spPr>
        <p:txBody>
          <a:bodyPr wrap="none">
            <a:spAutoFit/>
          </a:bodyPr>
          <a:lstStyle/>
          <a:p>
            <a:r>
              <a:rPr lang="en-US" i="1" dirty="0" smtClean="0"/>
              <a:t>c</a:t>
            </a:r>
            <a:endParaRPr lang="en-US" baseline="-25000" dirty="0"/>
          </a:p>
        </p:txBody>
      </p:sp>
      <p:sp>
        <p:nvSpPr>
          <p:cNvPr id="68631" name="Text Box 23"/>
          <p:cNvSpPr txBox="1">
            <a:spLocks noChangeArrowheads="1"/>
          </p:cNvSpPr>
          <p:nvPr/>
        </p:nvSpPr>
        <p:spPr bwMode="auto">
          <a:xfrm>
            <a:off x="5327650" y="4567238"/>
            <a:ext cx="1066800" cy="376237"/>
          </a:xfrm>
          <a:prstGeom prst="rect">
            <a:avLst/>
          </a:prstGeom>
          <a:solidFill>
            <a:srgbClr val="FFFF00"/>
          </a:solidFill>
          <a:ln w="9525">
            <a:solidFill>
              <a:schemeClr val="tx1"/>
            </a:solidFill>
            <a:miter lim="800000"/>
            <a:headEnd/>
            <a:tailEnd/>
          </a:ln>
        </p:spPr>
        <p:txBody>
          <a:bodyPr>
            <a:spAutoFit/>
          </a:bodyPr>
          <a:lstStyle/>
          <a:p>
            <a:r>
              <a:rPr lang="en-US" dirty="0"/>
              <a:t>D</a:t>
            </a:r>
            <a:r>
              <a:rPr lang="en-US" sz="1200" i="1" dirty="0" smtClean="0"/>
              <a:t>c</a:t>
            </a:r>
            <a:r>
              <a:rPr lang="en-US" dirty="0" smtClean="0"/>
              <a:t>(</a:t>
            </a:r>
            <a:r>
              <a:rPr lang="en-US" i="1" dirty="0" err="1" smtClean="0"/>
              <a:t>sk</a:t>
            </a:r>
            <a:r>
              <a:rPr lang="en-US" dirty="0"/>
              <a:t>)</a:t>
            </a:r>
          </a:p>
        </p:txBody>
      </p:sp>
      <p:sp>
        <p:nvSpPr>
          <p:cNvPr id="68632" name="Text Box 24"/>
          <p:cNvSpPr txBox="1">
            <a:spLocks noChangeArrowheads="1"/>
          </p:cNvSpPr>
          <p:nvPr/>
        </p:nvSpPr>
        <p:spPr bwMode="auto">
          <a:xfrm>
            <a:off x="5327650" y="4957763"/>
            <a:ext cx="1530350" cy="376237"/>
          </a:xfrm>
          <a:prstGeom prst="rect">
            <a:avLst/>
          </a:prstGeom>
          <a:solidFill>
            <a:srgbClr val="FFFF00"/>
          </a:solidFill>
          <a:ln w="9525">
            <a:solidFill>
              <a:schemeClr val="tx1"/>
            </a:solidFill>
            <a:miter lim="800000"/>
            <a:headEnd/>
            <a:tailEnd/>
          </a:ln>
        </p:spPr>
        <p:txBody>
          <a:bodyPr wrap="square">
            <a:spAutoFit/>
          </a:bodyPr>
          <a:lstStyle/>
          <a:p>
            <a:r>
              <a:rPr lang="en-US" dirty="0"/>
              <a:t>= </a:t>
            </a:r>
            <a:r>
              <a:rPr lang="en-US" dirty="0" err="1" smtClean="0"/>
              <a:t>Dec</a:t>
            </a:r>
            <a:r>
              <a:rPr lang="en-US" i="1" baseline="-25000" dirty="0" err="1" smtClean="0"/>
              <a:t>sk</a:t>
            </a:r>
            <a:r>
              <a:rPr lang="en-US" dirty="0" smtClean="0"/>
              <a:t>(</a:t>
            </a:r>
            <a:r>
              <a:rPr lang="en-US" i="1" dirty="0" smtClean="0"/>
              <a:t>c</a:t>
            </a:r>
            <a:r>
              <a:rPr lang="en-US" dirty="0" smtClean="0"/>
              <a:t>)  =  </a:t>
            </a:r>
            <a:r>
              <a:rPr lang="en-US" i="1" dirty="0" smtClean="0">
                <a:latin typeface="Times New Roman" pitchFamily="18" charset="0"/>
                <a:cs typeface="Times New Roman" pitchFamily="18" charset="0"/>
              </a:rPr>
              <a:t>y</a:t>
            </a:r>
            <a:endParaRPr lang="en-US" baseline="-25000" dirty="0"/>
          </a:p>
        </p:txBody>
      </p:sp>
      <p:sp>
        <p:nvSpPr>
          <p:cNvPr id="68633" name="Text Box 25"/>
          <p:cNvSpPr txBox="1">
            <a:spLocks noChangeArrowheads="1"/>
          </p:cNvSpPr>
          <p:nvPr/>
        </p:nvSpPr>
        <p:spPr bwMode="auto">
          <a:xfrm>
            <a:off x="5029200" y="4507468"/>
            <a:ext cx="338554" cy="369332"/>
          </a:xfrm>
          <a:prstGeom prst="rect">
            <a:avLst/>
          </a:prstGeom>
          <a:noFill/>
          <a:ln w="9525">
            <a:noFill/>
            <a:miter lim="800000"/>
            <a:headEnd/>
            <a:tailEnd/>
          </a:ln>
        </p:spPr>
        <p:txBody>
          <a:bodyPr wrap="none">
            <a:spAutoFit/>
          </a:bodyPr>
          <a:lstStyle/>
          <a:p>
            <a:r>
              <a:rPr lang="en-US" i="1" dirty="0" smtClean="0"/>
              <a:t>c’</a:t>
            </a:r>
            <a:endParaRPr lang="en-US" i="1" dirty="0"/>
          </a:p>
        </p:txBody>
      </p:sp>
      <p:sp>
        <p:nvSpPr>
          <p:cNvPr id="31760" name="AutoShape 27"/>
          <p:cNvSpPr>
            <a:spLocks noChangeArrowheads="1"/>
          </p:cNvSpPr>
          <p:nvPr/>
        </p:nvSpPr>
        <p:spPr bwMode="auto">
          <a:xfrm>
            <a:off x="6705600" y="3200400"/>
            <a:ext cx="1752600" cy="1066800"/>
          </a:xfrm>
          <a:prstGeom prst="wedgeRoundRectCallout">
            <a:avLst>
              <a:gd name="adj1" fmla="val -54894"/>
              <a:gd name="adj2" fmla="val -80505"/>
              <a:gd name="adj3" fmla="val 16667"/>
            </a:avLst>
          </a:prstGeom>
          <a:noFill/>
          <a:ln w="9525">
            <a:solidFill>
              <a:schemeClr val="tx1"/>
            </a:solidFill>
            <a:miter lim="800000"/>
            <a:headEnd/>
            <a:tailEnd/>
          </a:ln>
        </p:spPr>
        <p:txBody>
          <a:bodyPr/>
          <a:lstStyle/>
          <a:p>
            <a:pPr algn="ctr"/>
            <a:r>
              <a:rPr lang="en-US"/>
              <a:t>Requires </a:t>
            </a:r>
            <a:r>
              <a:rPr lang="en-US">
                <a:latin typeface="Tahoma" pitchFamily="34" charset="0"/>
              </a:rPr>
              <a:t>“</a:t>
            </a:r>
            <a:r>
              <a:rPr lang="en-US"/>
              <a:t>circular security</a:t>
            </a:r>
            <a:r>
              <a:rPr lang="en-US">
                <a:latin typeface="Tahoma" pitchFamily="34" charset="0"/>
              </a:rPr>
              <a:t>”</a:t>
            </a:r>
            <a:endParaRPr lang="en-US"/>
          </a:p>
        </p:txBody>
      </p:sp>
      <p:grpSp>
        <p:nvGrpSpPr>
          <p:cNvPr id="25" name="Group 18"/>
          <p:cNvGrpSpPr>
            <a:grpSpLocks/>
          </p:cNvGrpSpPr>
          <p:nvPr/>
        </p:nvGrpSpPr>
        <p:grpSpPr bwMode="auto">
          <a:xfrm>
            <a:off x="990600" y="3962400"/>
            <a:ext cx="533400" cy="1524000"/>
            <a:chOff x="528" y="2160"/>
            <a:chExt cx="336" cy="960"/>
          </a:xfrm>
        </p:grpSpPr>
        <p:sp>
          <p:nvSpPr>
            <p:cNvPr id="26"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27"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28"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29"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dirty="0">
                  <a:latin typeface="Tahoma" pitchFamily="34" charset="0"/>
                </a:rPr>
                <a:t>…</a:t>
              </a:r>
              <a:endParaRPr lang="en-US" sz="2400" dirty="0"/>
            </a:p>
          </p:txBody>
        </p:sp>
      </p:grpSp>
    </p:spTree>
    <p:extLst>
      <p:ext uri="{BB962C8B-B14F-4D97-AF65-F5344CB8AC3E}">
        <p14:creationId xmlns:p14="http://schemas.microsoft.com/office/powerpoint/2010/main" val="3572377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2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68627"/>
                                        </p:tgtEl>
                                        <p:attrNameLst>
                                          <p:attrName>style.visibility</p:attrName>
                                        </p:attrNameLst>
                                      </p:cBhvr>
                                      <p:to>
                                        <p:strVal val="visible"/>
                                      </p:to>
                                    </p:se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 0 L 0.25 0 E" pathEditMode="relative" ptsTypes="">
                                      <p:cBhvr>
                                        <p:cTn id="27" dur="2000" fill="hold"/>
                                        <p:tgtEl>
                                          <p:spTgt spid="3"/>
                                        </p:tgtEl>
                                        <p:attrNameLst>
                                          <p:attrName>ppt_x</p:attrName>
                                          <p:attrName>ppt_y</p:attrName>
                                        </p:attrNameLst>
                                      </p:cBhvr>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68631"/>
                                        </p:tgtEl>
                                        <p:attrNameLst>
                                          <p:attrName>style.visibility</p:attrName>
                                        </p:attrNameLst>
                                      </p:cBhvr>
                                      <p:to>
                                        <p:strVal val="visible"/>
                                      </p:to>
                                    </p:set>
                                    <p:animEffect transition="in" filter="dissolve">
                                      <p:cBhvr>
                                        <p:cTn id="34" dur="500"/>
                                        <p:tgtEl>
                                          <p:spTgt spid="68631"/>
                                        </p:tgtEl>
                                      </p:cBhvr>
                                    </p:animEffect>
                                  </p:childTnLst>
                                </p:cTn>
                              </p:par>
                              <p:par>
                                <p:cTn id="35" presetID="63" presetClass="path" presetSubtype="0" accel="50000" decel="50000" fill="hold" grpId="1" nodeType="withEffect">
                                  <p:stCondLst>
                                    <p:cond delay="0"/>
                                  </p:stCondLst>
                                  <p:childTnLst>
                                    <p:animMotion origin="layout" path="M -0.24966 0.00254 L 0.00034 0.00254 " pathEditMode="relative" rAng="0" ptsTypes="AA">
                                      <p:cBhvr>
                                        <p:cTn id="36" dur="2000" fill="hold"/>
                                        <p:tgtEl>
                                          <p:spTgt spid="68631"/>
                                        </p:tgtEl>
                                        <p:attrNameLst>
                                          <p:attrName>ppt_x</p:attrName>
                                          <p:attrName>ppt_y</p:attrName>
                                        </p:attrNameLst>
                                      </p:cBhvr>
                                      <p:rCtr x="125" y="0"/>
                                    </p:animMotion>
                                  </p:childTnLst>
                                </p:cTn>
                              </p:par>
                            </p:childTnLst>
                          </p:cTn>
                        </p:par>
                        <p:par>
                          <p:cTn id="37" fill="hold">
                            <p:stCondLst>
                              <p:cond delay="4000"/>
                            </p:stCondLst>
                            <p:childTnLst>
                              <p:par>
                                <p:cTn id="38" presetID="1" presetClass="entr" presetSubtype="0" fill="hold" nodeType="afterEffect">
                                  <p:stCondLst>
                                    <p:cond delay="0"/>
                                  </p:stCondLst>
                                  <p:childTnLst>
                                    <p:set>
                                      <p:cBhvr>
                                        <p:cTn id="39" dur="1" fill="hold">
                                          <p:stCondLst>
                                            <p:cond delay="0"/>
                                          </p:stCondLst>
                                        </p:cTn>
                                        <p:tgtEl>
                                          <p:spTgt spid="68633">
                                            <p:txEl>
                                              <p:pRg st="0" end="0"/>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863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1750">
                                            <p:txEl>
                                              <p:pRg st="8" end="8"/>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27" grpId="0" animBg="1"/>
      <p:bldP spid="68628" grpId="0"/>
      <p:bldP spid="68631" grpId="0" animBg="1"/>
      <p:bldP spid="68631" grpId="1" animBg="1"/>
      <p:bldP spid="68632" grpId="0" animBg="1"/>
      <p:bldP spid="3176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3"/>
          <p:cNvSpPr>
            <a:spLocks noGrp="1" noChangeArrowheads="1"/>
          </p:cNvSpPr>
          <p:nvPr>
            <p:ph type="body" sz="quarter" idx="10"/>
          </p:nvPr>
        </p:nvSpPr>
        <p:spPr>
          <a:xfrm>
            <a:off x="381000" y="1411552"/>
            <a:ext cx="8382000" cy="4534575"/>
          </a:xfrm>
        </p:spPr>
        <p:txBody>
          <a:bodyPr/>
          <a:lstStyle/>
          <a:p>
            <a:pPr>
              <a:spcBef>
                <a:spcPts val="80"/>
              </a:spcBef>
            </a:pPr>
            <a:r>
              <a:rPr lang="en-US" dirty="0" smtClean="0"/>
              <a:t>Similarly define </a:t>
            </a:r>
            <a:r>
              <a:rPr lang="en-US" b="1" dirty="0" smtClean="0">
                <a:solidFill>
                  <a:srgbClr val="009900"/>
                </a:solidFill>
                <a:latin typeface="Times New Roman" pitchFamily="18" charset="0"/>
                <a:cs typeface="Times New Roman" pitchFamily="18" charset="0"/>
              </a:rPr>
              <a:t>M</a:t>
            </a:r>
            <a:r>
              <a:rPr lang="en-US" sz="1800" i="1" dirty="0" smtClean="0">
                <a:solidFill>
                  <a:srgbClr val="009900"/>
                </a:solidFill>
                <a:latin typeface="Times New Roman" pitchFamily="18" charset="0"/>
                <a:cs typeface="Times New Roman" pitchFamily="18" charset="0"/>
              </a:rPr>
              <a:t>c</a:t>
            </a:r>
            <a:r>
              <a:rPr lang="en-US" sz="1800" baseline="-25000" dirty="0" smtClean="0">
                <a:solidFill>
                  <a:srgbClr val="009900"/>
                </a:solidFill>
                <a:latin typeface="Times New Roman" pitchFamily="18" charset="0"/>
                <a:cs typeface="Times New Roman" pitchFamily="18" charset="0"/>
              </a:rPr>
              <a:t>1</a:t>
            </a:r>
            <a:r>
              <a:rPr lang="en-US" sz="1800" i="1" dirty="0" smtClean="0">
                <a:solidFill>
                  <a:srgbClr val="009900"/>
                </a:solidFill>
                <a:latin typeface="Times New Roman" pitchFamily="18" charset="0"/>
                <a:cs typeface="Times New Roman" pitchFamily="18" charset="0"/>
              </a:rPr>
              <a:t>,c</a:t>
            </a:r>
            <a:r>
              <a:rPr lang="en-US" sz="1800" baseline="-25000" dirty="0" smtClean="0">
                <a:solidFill>
                  <a:srgbClr val="009900"/>
                </a:solidFill>
                <a:latin typeface="Times New Roman" pitchFamily="18" charset="0"/>
                <a:cs typeface="Times New Roman" pitchFamily="18" charset="0"/>
              </a:rPr>
              <a:t>2</a:t>
            </a:r>
            <a:r>
              <a:rPr lang="en-US" b="1" dirty="0" smtClean="0">
                <a:solidFill>
                  <a:srgbClr val="009900"/>
                </a:solidFill>
                <a:latin typeface="Times New Roman" pitchFamily="18" charset="0"/>
                <a:cs typeface="Times New Roman" pitchFamily="18" charset="0"/>
              </a:rPr>
              <a:t>(</a:t>
            </a:r>
            <a:r>
              <a:rPr lang="en-US" i="1" dirty="0" err="1" smtClean="0">
                <a:solidFill>
                  <a:srgbClr val="009900"/>
                </a:solidFill>
                <a:latin typeface="Times New Roman" pitchFamily="18" charset="0"/>
                <a:cs typeface="Times New Roman" pitchFamily="18" charset="0"/>
              </a:rPr>
              <a:t>sk</a:t>
            </a:r>
            <a:r>
              <a:rPr lang="en-US" b="1" dirty="0">
                <a:solidFill>
                  <a:srgbClr val="009900"/>
                </a:solidFill>
                <a:latin typeface="Times New Roman" pitchFamily="18" charset="0"/>
                <a:cs typeface="Times New Roman" pitchFamily="18" charset="0"/>
              </a:rPr>
              <a:t>) = </a:t>
            </a:r>
            <a:r>
              <a:rPr lang="en-US" dirty="0" err="1" smtClean="0">
                <a:solidFill>
                  <a:srgbClr val="009900"/>
                </a:solidFill>
              </a:rPr>
              <a:t>Dec</a:t>
            </a:r>
            <a:r>
              <a:rPr lang="en-US" i="1" baseline="-25000" dirty="0" err="1" smtClean="0">
                <a:solidFill>
                  <a:srgbClr val="009900"/>
                </a:solidFill>
                <a:latin typeface="Times New Roman" pitchFamily="18" charset="0"/>
                <a:cs typeface="Times New Roman" pitchFamily="18" charset="0"/>
              </a:rPr>
              <a:t>sk</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c</a:t>
            </a:r>
            <a:r>
              <a:rPr lang="en-US" baseline="-25000" dirty="0" smtClean="0">
                <a:solidFill>
                  <a:srgbClr val="009900"/>
                </a:solidFill>
                <a:latin typeface="Times New Roman" pitchFamily="18" charset="0"/>
                <a:cs typeface="Times New Roman" pitchFamily="18" charset="0"/>
              </a:rPr>
              <a:t>1</a:t>
            </a:r>
            <a:r>
              <a:rPr lang="en-US" dirty="0" smtClean="0">
                <a:solidFill>
                  <a:srgbClr val="009900"/>
                </a:solidFill>
              </a:rPr>
              <a:t>)∙</a:t>
            </a:r>
            <a:r>
              <a:rPr lang="en-US" dirty="0" err="1" smtClean="0">
                <a:solidFill>
                  <a:srgbClr val="009900"/>
                </a:solidFill>
              </a:rPr>
              <a:t>Dec</a:t>
            </a:r>
            <a:r>
              <a:rPr lang="en-US" i="1" baseline="-25000" dirty="0" err="1" smtClean="0">
                <a:solidFill>
                  <a:srgbClr val="009900"/>
                </a:solidFill>
                <a:latin typeface="Times New Roman" pitchFamily="18" charset="0"/>
                <a:cs typeface="Times New Roman" pitchFamily="18" charset="0"/>
              </a:rPr>
              <a:t>sk</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c</a:t>
            </a:r>
            <a:r>
              <a:rPr lang="en-US" baseline="-25000" dirty="0" smtClean="0">
                <a:solidFill>
                  <a:srgbClr val="009900"/>
                </a:solidFill>
                <a:latin typeface="Times New Roman" pitchFamily="18" charset="0"/>
                <a:cs typeface="Times New Roman" pitchFamily="18" charset="0"/>
              </a:rPr>
              <a:t>1</a:t>
            </a:r>
            <a:r>
              <a:rPr lang="en-US" dirty="0" smtClean="0">
                <a:solidFill>
                  <a:srgbClr val="009900"/>
                </a:solidFill>
              </a:rPr>
              <a:t>)</a:t>
            </a:r>
          </a:p>
          <a:p>
            <a:pPr>
              <a:spcBef>
                <a:spcPts val="80"/>
              </a:spcBef>
            </a:pPr>
            <a:endParaRPr lang="en-US" dirty="0">
              <a:solidFill>
                <a:srgbClr val="009900"/>
              </a:solidFill>
            </a:endParaRPr>
          </a:p>
          <a:p>
            <a:pPr>
              <a:spcBef>
                <a:spcPts val="80"/>
              </a:spcBef>
            </a:pPr>
            <a:endParaRPr lang="en-US" dirty="0" smtClean="0">
              <a:solidFill>
                <a:srgbClr val="009900"/>
              </a:solidFill>
            </a:endParaRPr>
          </a:p>
          <a:p>
            <a:pPr>
              <a:spcBef>
                <a:spcPts val="80"/>
              </a:spcBef>
            </a:pPr>
            <a:endParaRPr lang="en-US" dirty="0">
              <a:solidFill>
                <a:srgbClr val="009900"/>
              </a:solidFill>
            </a:endParaRPr>
          </a:p>
          <a:p>
            <a:pPr>
              <a:spcBef>
                <a:spcPts val="80"/>
              </a:spcBef>
            </a:pPr>
            <a:endParaRPr lang="en-US" dirty="0" smtClean="0">
              <a:solidFill>
                <a:srgbClr val="009900"/>
              </a:solidFill>
            </a:endParaRPr>
          </a:p>
          <a:p>
            <a:pPr>
              <a:spcBef>
                <a:spcPts val="80"/>
              </a:spcBef>
            </a:pPr>
            <a:endParaRPr lang="en-US" dirty="0">
              <a:solidFill>
                <a:srgbClr val="009900"/>
              </a:solidFill>
            </a:endParaRPr>
          </a:p>
          <a:p>
            <a:pPr>
              <a:spcBef>
                <a:spcPts val="80"/>
              </a:spcBef>
            </a:pPr>
            <a:endParaRPr lang="en-US" dirty="0" smtClean="0">
              <a:solidFill>
                <a:srgbClr val="009900"/>
              </a:solidFill>
            </a:endParaRPr>
          </a:p>
          <a:p>
            <a:pPr>
              <a:spcBef>
                <a:spcPts val="80"/>
              </a:spcBef>
            </a:pPr>
            <a:endParaRPr lang="en-US" dirty="0">
              <a:solidFill>
                <a:srgbClr val="009900"/>
              </a:solidFill>
            </a:endParaRPr>
          </a:p>
          <a:p>
            <a:pPr>
              <a:spcBef>
                <a:spcPts val="80"/>
              </a:spcBef>
            </a:pPr>
            <a:r>
              <a:rPr lang="en-US" dirty="0" err="1"/>
              <a:t>Homomorphic</a:t>
            </a:r>
            <a:r>
              <a:rPr lang="en-US" dirty="0"/>
              <a:t> computation applied only to the “fresh” encryption of </a:t>
            </a:r>
            <a:r>
              <a:rPr lang="en-US" i="1" dirty="0" err="1" smtClean="0">
                <a:latin typeface="Times New Roman" pitchFamily="18" charset="0"/>
                <a:cs typeface="Times New Roman" pitchFamily="18" charset="0"/>
              </a:rPr>
              <a:t>sk</a:t>
            </a:r>
            <a:endParaRPr lang="en-US" i="1" dirty="0">
              <a:latin typeface="Times New Roman" pitchFamily="18" charset="0"/>
              <a:cs typeface="Times New Roman" pitchFamily="18" charset="0"/>
            </a:endParaRPr>
          </a:p>
        </p:txBody>
      </p:sp>
      <p:sp>
        <p:nvSpPr>
          <p:cNvPr id="31749" name="Rectangle 2"/>
          <p:cNvSpPr>
            <a:spLocks noGrp="1" noChangeArrowheads="1"/>
          </p:cNvSpPr>
          <p:nvPr>
            <p:ph type="title"/>
          </p:nvPr>
        </p:nvSpPr>
        <p:spPr/>
        <p:txBody>
          <a:bodyPr/>
          <a:lstStyle/>
          <a:p>
            <a:pPr eaLnBrk="1" hangingPunct="1"/>
            <a:r>
              <a:rPr lang="en-US" dirty="0" smtClean="0"/>
              <a:t>Step 3: Bootstrapping</a:t>
            </a:r>
          </a:p>
        </p:txBody>
      </p:sp>
      <p:sp>
        <p:nvSpPr>
          <p:cNvPr id="31746" name="Date Placeholder 3"/>
          <p:cNvSpPr>
            <a:spLocks noGrp="1"/>
          </p:cNvSpPr>
          <p:nvPr>
            <p:ph type="dt" sz="half" idx="11"/>
          </p:nvPr>
        </p:nvSpPr>
        <p:spPr>
          <a:noFill/>
        </p:spPr>
        <p:txBody>
          <a:bodyPr/>
          <a:lstStyle/>
          <a:p>
            <a:r>
              <a:rPr lang="en-US" smtClean="0"/>
              <a:t>June 16, 2011</a:t>
            </a:r>
            <a:endParaRPr lang="en-US"/>
          </a:p>
        </p:txBody>
      </p:sp>
      <p:sp>
        <p:nvSpPr>
          <p:cNvPr id="31747" name="Slide Number Placeholder 5"/>
          <p:cNvSpPr>
            <a:spLocks noGrp="1"/>
          </p:cNvSpPr>
          <p:nvPr>
            <p:ph type="sldNum" sz="quarter" idx="12"/>
          </p:nvPr>
        </p:nvSpPr>
        <p:spPr>
          <a:noFill/>
        </p:spPr>
        <p:txBody>
          <a:bodyPr/>
          <a:lstStyle/>
          <a:p>
            <a:fld id="{3E09AD10-B6DB-4975-A924-A3D953AB1045}" type="slidenum">
              <a:rPr lang="en-US"/>
              <a:pPr/>
              <a:t>27</a:t>
            </a:fld>
            <a:endParaRPr lang="en-US"/>
          </a:p>
        </p:txBody>
      </p:sp>
      <p:grpSp>
        <p:nvGrpSpPr>
          <p:cNvPr id="2" name="Group 29"/>
          <p:cNvGrpSpPr>
            <a:grpSpLocks/>
          </p:cNvGrpSpPr>
          <p:nvPr/>
        </p:nvGrpSpPr>
        <p:grpSpPr bwMode="auto">
          <a:xfrm>
            <a:off x="2743200" y="3048000"/>
            <a:ext cx="1600200" cy="1543050"/>
            <a:chOff x="1728" y="2160"/>
            <a:chExt cx="1008" cy="972"/>
          </a:xfrm>
        </p:grpSpPr>
        <p:pic>
          <p:nvPicPr>
            <p:cNvPr id="31765" name="Picture 27" descr="glove_box"/>
            <p:cNvPicPr>
              <a:picLocks noChangeAspect="1" noChangeArrowheads="1"/>
            </p:cNvPicPr>
            <p:nvPr/>
          </p:nvPicPr>
          <p:blipFill>
            <a:blip r:embed="rId3" cstate="print"/>
            <a:srcRect/>
            <a:stretch>
              <a:fillRect/>
            </a:stretch>
          </p:blipFill>
          <p:spPr bwMode="auto">
            <a:xfrm>
              <a:off x="1728" y="2160"/>
              <a:ext cx="1008" cy="972"/>
            </a:xfrm>
            <a:prstGeom prst="rect">
              <a:avLst/>
            </a:prstGeom>
            <a:noFill/>
            <a:ln w="9525">
              <a:noFill/>
              <a:miter lim="800000"/>
              <a:headEnd/>
              <a:tailEnd/>
            </a:ln>
          </p:spPr>
        </p:pic>
        <p:sp>
          <p:nvSpPr>
            <p:cNvPr id="31766" name="Text Box 15"/>
            <p:cNvSpPr txBox="1">
              <a:spLocks noChangeArrowheads="1"/>
            </p:cNvSpPr>
            <p:nvPr/>
          </p:nvSpPr>
          <p:spPr bwMode="auto">
            <a:xfrm>
              <a:off x="2304" y="2160"/>
              <a:ext cx="424" cy="237"/>
            </a:xfrm>
            <a:prstGeom prst="rect">
              <a:avLst/>
            </a:prstGeom>
            <a:solidFill>
              <a:srgbClr val="00B0F0"/>
            </a:solidFill>
            <a:ln w="9525">
              <a:solidFill>
                <a:schemeClr val="tx1"/>
              </a:solidFill>
              <a:miter lim="800000"/>
              <a:headEnd/>
              <a:tailEnd/>
            </a:ln>
          </p:spPr>
          <p:txBody>
            <a:bodyPr wrap="none">
              <a:spAutoFit/>
            </a:bodyPr>
            <a:lstStyle/>
            <a:p>
              <a:r>
                <a:rPr lang="en-US" dirty="0" smtClean="0"/>
                <a:t>M</a:t>
              </a:r>
              <a:r>
                <a:rPr lang="en-US" sz="1200" dirty="0" smtClean="0"/>
                <a:t>c</a:t>
              </a:r>
              <a:r>
                <a:rPr lang="en-US" sz="1200" baseline="-25000" dirty="0" smtClean="0"/>
                <a:t>1</a:t>
              </a:r>
              <a:r>
                <a:rPr lang="en-US" sz="1200" dirty="0" smtClean="0"/>
                <a:t>,c</a:t>
              </a:r>
              <a:r>
                <a:rPr lang="en-US" sz="1200" baseline="-25000" dirty="0" smtClean="0"/>
                <a:t>2</a:t>
              </a:r>
              <a:endParaRPr lang="en-US" sz="1200" baseline="-25000" dirty="0"/>
            </a:p>
          </p:txBody>
        </p:sp>
      </p:grpSp>
      <p:sp>
        <p:nvSpPr>
          <p:cNvPr id="68616" name="Text Box 8"/>
          <p:cNvSpPr txBox="1">
            <a:spLocks noChangeArrowheads="1"/>
          </p:cNvSpPr>
          <p:nvPr/>
        </p:nvSpPr>
        <p:spPr bwMode="auto">
          <a:xfrm>
            <a:off x="3794125" y="1909762"/>
            <a:ext cx="396875" cy="369332"/>
          </a:xfrm>
          <a:prstGeom prst="rect">
            <a:avLst/>
          </a:prstGeom>
          <a:solidFill>
            <a:schemeClr val="accent1"/>
          </a:solidFill>
          <a:ln w="9525">
            <a:solidFill>
              <a:schemeClr val="tx1"/>
            </a:solidFill>
            <a:miter lim="800000"/>
            <a:headEnd/>
            <a:tailEnd/>
          </a:ln>
        </p:spPr>
        <p:txBody>
          <a:bodyPr wrap="square">
            <a:spAutoFit/>
          </a:bodyPr>
          <a:lstStyle/>
          <a:p>
            <a:r>
              <a:rPr lang="en-US" i="1" dirty="0" smtClean="0">
                <a:latin typeface="Times New Roman" pitchFamily="18" charset="0"/>
                <a:cs typeface="Times New Roman" pitchFamily="18" charset="0"/>
              </a:rPr>
              <a:t>y</a:t>
            </a:r>
            <a:r>
              <a:rPr lang="en-US" i="1" baseline="-25000" dirty="0" smtClean="0">
                <a:latin typeface="Times New Roman" pitchFamily="18" charset="0"/>
                <a:cs typeface="Times New Roman" pitchFamily="18" charset="0"/>
              </a:rPr>
              <a:t>2</a:t>
            </a:r>
            <a:endParaRPr lang="en-US" baseline="-25000" dirty="0"/>
          </a:p>
        </p:txBody>
      </p:sp>
      <p:grpSp>
        <p:nvGrpSpPr>
          <p:cNvPr id="3" name="Group 18"/>
          <p:cNvGrpSpPr>
            <a:grpSpLocks/>
          </p:cNvGrpSpPr>
          <p:nvPr/>
        </p:nvGrpSpPr>
        <p:grpSpPr bwMode="auto">
          <a:xfrm>
            <a:off x="984250" y="3124200"/>
            <a:ext cx="533400" cy="1524000"/>
            <a:chOff x="528" y="2160"/>
            <a:chExt cx="336" cy="960"/>
          </a:xfrm>
        </p:grpSpPr>
        <p:sp>
          <p:nvSpPr>
            <p:cNvPr id="31761"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31762"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31763"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31764"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a:latin typeface="Tahoma" pitchFamily="34" charset="0"/>
                </a:rPr>
                <a:t>…</a:t>
              </a:r>
              <a:endParaRPr lang="en-US" sz="2400"/>
            </a:p>
          </p:txBody>
        </p:sp>
      </p:grpSp>
      <p:sp>
        <p:nvSpPr>
          <p:cNvPr id="68627" name="AutoShape 19"/>
          <p:cNvSpPr>
            <a:spLocks noChangeArrowheads="1"/>
          </p:cNvSpPr>
          <p:nvPr/>
        </p:nvSpPr>
        <p:spPr bwMode="auto">
          <a:xfrm>
            <a:off x="3346450" y="2514600"/>
            <a:ext cx="381000" cy="457200"/>
          </a:xfrm>
          <a:prstGeom prst="downArrow">
            <a:avLst>
              <a:gd name="adj1" fmla="val 50000"/>
              <a:gd name="adj2" fmla="val 30000"/>
            </a:avLst>
          </a:prstGeom>
          <a:solidFill>
            <a:srgbClr val="0000CC"/>
          </a:solidFill>
          <a:ln w="9525">
            <a:solidFill>
              <a:schemeClr val="tx1"/>
            </a:solidFill>
            <a:miter lim="800000"/>
            <a:headEnd/>
            <a:tailEnd/>
          </a:ln>
        </p:spPr>
        <p:txBody>
          <a:bodyPr wrap="none" anchor="ctr"/>
          <a:lstStyle/>
          <a:p>
            <a:endParaRPr lang="en-US"/>
          </a:p>
        </p:txBody>
      </p:sp>
      <p:sp>
        <p:nvSpPr>
          <p:cNvPr id="68628" name="Text Box 20"/>
          <p:cNvSpPr txBox="1">
            <a:spLocks noChangeArrowheads="1"/>
          </p:cNvSpPr>
          <p:nvPr/>
        </p:nvSpPr>
        <p:spPr bwMode="auto">
          <a:xfrm>
            <a:off x="3757754" y="2145268"/>
            <a:ext cx="359394" cy="369332"/>
          </a:xfrm>
          <a:prstGeom prst="rect">
            <a:avLst/>
          </a:prstGeom>
          <a:noFill/>
          <a:ln w="9525">
            <a:noFill/>
            <a:miter lim="800000"/>
            <a:headEnd/>
            <a:tailEnd/>
          </a:ln>
        </p:spPr>
        <p:txBody>
          <a:bodyPr wrap="none">
            <a:spAutoFit/>
          </a:bodyPr>
          <a:lstStyle/>
          <a:p>
            <a:r>
              <a:rPr lang="en-US" i="1" dirty="0" smtClean="0"/>
              <a:t>c</a:t>
            </a:r>
            <a:r>
              <a:rPr lang="en-US" baseline="-25000" dirty="0" smtClean="0"/>
              <a:t>2</a:t>
            </a:r>
            <a:endParaRPr lang="en-US" baseline="-25000" dirty="0"/>
          </a:p>
        </p:txBody>
      </p:sp>
      <p:sp>
        <p:nvSpPr>
          <p:cNvPr id="68631" name="Text Box 23"/>
          <p:cNvSpPr txBox="1">
            <a:spLocks noChangeArrowheads="1"/>
          </p:cNvSpPr>
          <p:nvPr/>
        </p:nvSpPr>
        <p:spPr bwMode="auto">
          <a:xfrm>
            <a:off x="5327650" y="3729038"/>
            <a:ext cx="1066800" cy="376237"/>
          </a:xfrm>
          <a:prstGeom prst="rect">
            <a:avLst/>
          </a:prstGeom>
          <a:solidFill>
            <a:schemeClr val="accent1"/>
          </a:solidFill>
          <a:ln w="9525">
            <a:solidFill>
              <a:schemeClr val="tx1"/>
            </a:solidFill>
            <a:miter lim="800000"/>
            <a:headEnd/>
            <a:tailEnd/>
          </a:ln>
        </p:spPr>
        <p:txBody>
          <a:bodyPr>
            <a:spAutoFit/>
          </a:bodyPr>
          <a:lstStyle/>
          <a:p>
            <a:r>
              <a:rPr lang="en-US" dirty="0" smtClean="0"/>
              <a:t>M</a:t>
            </a:r>
            <a:r>
              <a:rPr lang="en-US" sz="1200" i="1" dirty="0" smtClean="0"/>
              <a:t>c</a:t>
            </a:r>
            <a:r>
              <a:rPr lang="en-US" sz="1200" baseline="-25000" dirty="0" smtClean="0"/>
              <a:t>1</a:t>
            </a:r>
            <a:r>
              <a:rPr lang="en-US" sz="1200" dirty="0" smtClean="0"/>
              <a:t>,</a:t>
            </a:r>
            <a:r>
              <a:rPr lang="en-US" sz="1200" i="1" dirty="0" smtClean="0"/>
              <a:t>c</a:t>
            </a:r>
            <a:r>
              <a:rPr lang="en-US" sz="1200" baseline="-25000" dirty="0" smtClean="0"/>
              <a:t>2</a:t>
            </a:r>
            <a:r>
              <a:rPr lang="en-US" dirty="0" smtClean="0"/>
              <a:t>(</a:t>
            </a:r>
            <a:r>
              <a:rPr lang="en-US" i="1" dirty="0" err="1" smtClean="0"/>
              <a:t>sk</a:t>
            </a:r>
            <a:r>
              <a:rPr lang="en-US" dirty="0"/>
              <a:t>)</a:t>
            </a:r>
          </a:p>
        </p:txBody>
      </p:sp>
      <p:sp>
        <p:nvSpPr>
          <p:cNvPr id="68632" name="Text Box 24"/>
          <p:cNvSpPr txBox="1">
            <a:spLocks noChangeArrowheads="1"/>
          </p:cNvSpPr>
          <p:nvPr/>
        </p:nvSpPr>
        <p:spPr bwMode="auto">
          <a:xfrm>
            <a:off x="5327650" y="4119563"/>
            <a:ext cx="3359150" cy="376237"/>
          </a:xfrm>
          <a:prstGeom prst="rect">
            <a:avLst/>
          </a:prstGeom>
          <a:solidFill>
            <a:schemeClr val="accent1"/>
          </a:solidFill>
          <a:ln w="9525">
            <a:solidFill>
              <a:schemeClr val="tx1"/>
            </a:solidFill>
            <a:miter lim="800000"/>
            <a:headEnd/>
            <a:tailEnd/>
          </a:ln>
        </p:spPr>
        <p:txBody>
          <a:bodyPr>
            <a:spAutoFit/>
          </a:bodyPr>
          <a:lstStyle/>
          <a:p>
            <a:r>
              <a:rPr lang="en-US" dirty="0"/>
              <a:t>= </a:t>
            </a:r>
            <a:r>
              <a:rPr lang="en-US" dirty="0" err="1" smtClean="0"/>
              <a:t>Dec</a:t>
            </a:r>
            <a:r>
              <a:rPr lang="en-US" i="1" baseline="-25000" dirty="0" err="1" smtClean="0"/>
              <a:t>sk</a:t>
            </a:r>
            <a:r>
              <a:rPr lang="en-US" dirty="0" smtClean="0"/>
              <a:t>(</a:t>
            </a:r>
            <a:r>
              <a:rPr lang="en-US" i="1" dirty="0" smtClean="0"/>
              <a:t>c</a:t>
            </a:r>
            <a:r>
              <a:rPr lang="en-US" baseline="-25000" dirty="0" smtClean="0"/>
              <a:t>1</a:t>
            </a:r>
            <a:r>
              <a:rPr lang="en-US" dirty="0" smtClean="0"/>
              <a:t>) </a:t>
            </a:r>
            <a:r>
              <a:rPr lang="en-US" dirty="0" smtClean="0">
                <a:latin typeface="Tahoma" pitchFamily="34" charset="0"/>
              </a:rPr>
              <a:t>x </a:t>
            </a:r>
            <a:r>
              <a:rPr lang="en-US" dirty="0" err="1" smtClean="0"/>
              <a:t>Dec</a:t>
            </a:r>
            <a:r>
              <a:rPr lang="en-US" i="1" baseline="-25000" dirty="0" err="1" smtClean="0"/>
              <a:t>sk</a:t>
            </a:r>
            <a:r>
              <a:rPr lang="en-US" dirty="0" smtClean="0"/>
              <a:t>(</a:t>
            </a:r>
            <a:r>
              <a:rPr lang="en-US" i="1" dirty="0" smtClean="0"/>
              <a:t>c</a:t>
            </a:r>
            <a:r>
              <a:rPr lang="en-US" baseline="-25000" dirty="0" smtClean="0"/>
              <a:t>2</a:t>
            </a:r>
            <a:r>
              <a:rPr lang="en-US" dirty="0" smtClean="0"/>
              <a:t>)  =  </a:t>
            </a:r>
            <a:r>
              <a:rPr lang="en-US" i="1" dirty="0" smtClean="0">
                <a:latin typeface="Times New Roman" pitchFamily="18" charset="0"/>
                <a:cs typeface="Times New Roman" pitchFamily="18" charset="0"/>
              </a:rPr>
              <a:t>y</a:t>
            </a:r>
            <a:r>
              <a:rPr lang="en-US" baseline="-25000" dirty="0" smtClean="0"/>
              <a:t>1</a:t>
            </a:r>
            <a:r>
              <a:rPr lang="en-US" dirty="0" smtClean="0"/>
              <a:t> </a:t>
            </a:r>
            <a:r>
              <a:rPr lang="en-US" dirty="0">
                <a:latin typeface="Tahoma" pitchFamily="34" charset="0"/>
              </a:rPr>
              <a:t>x</a:t>
            </a:r>
            <a:r>
              <a:rPr lang="en-US" dirty="0"/>
              <a:t> </a:t>
            </a:r>
            <a:r>
              <a:rPr lang="en-US" i="1" dirty="0" smtClean="0">
                <a:latin typeface="Times New Roman" pitchFamily="18" charset="0"/>
                <a:cs typeface="Times New Roman" pitchFamily="18" charset="0"/>
              </a:rPr>
              <a:t>y</a:t>
            </a:r>
            <a:r>
              <a:rPr lang="en-US" baseline="-25000" dirty="0" smtClean="0"/>
              <a:t>2</a:t>
            </a:r>
            <a:endParaRPr lang="en-US" baseline="-25000" dirty="0"/>
          </a:p>
        </p:txBody>
      </p:sp>
      <p:sp>
        <p:nvSpPr>
          <p:cNvPr id="68633" name="Text Box 25"/>
          <p:cNvSpPr txBox="1">
            <a:spLocks noChangeArrowheads="1"/>
          </p:cNvSpPr>
          <p:nvPr/>
        </p:nvSpPr>
        <p:spPr bwMode="auto">
          <a:xfrm>
            <a:off x="5270500" y="3352800"/>
            <a:ext cx="338554" cy="369332"/>
          </a:xfrm>
          <a:prstGeom prst="rect">
            <a:avLst/>
          </a:prstGeom>
          <a:noFill/>
          <a:ln w="9525">
            <a:noFill/>
            <a:miter lim="800000"/>
            <a:headEnd/>
            <a:tailEnd/>
          </a:ln>
        </p:spPr>
        <p:txBody>
          <a:bodyPr wrap="none">
            <a:spAutoFit/>
          </a:bodyPr>
          <a:lstStyle/>
          <a:p>
            <a:r>
              <a:rPr lang="en-US" i="1" dirty="0" smtClean="0"/>
              <a:t>c’</a:t>
            </a:r>
            <a:endParaRPr lang="en-US" i="1" dirty="0"/>
          </a:p>
        </p:txBody>
      </p:sp>
      <p:sp>
        <p:nvSpPr>
          <p:cNvPr id="22" name="Text Box 8"/>
          <p:cNvSpPr txBox="1">
            <a:spLocks noChangeArrowheads="1"/>
          </p:cNvSpPr>
          <p:nvPr/>
        </p:nvSpPr>
        <p:spPr bwMode="auto">
          <a:xfrm>
            <a:off x="3108325" y="1905000"/>
            <a:ext cx="396875" cy="369332"/>
          </a:xfrm>
          <a:prstGeom prst="rect">
            <a:avLst/>
          </a:prstGeom>
          <a:solidFill>
            <a:schemeClr val="accent1"/>
          </a:solidFill>
          <a:ln w="9525">
            <a:solidFill>
              <a:schemeClr val="tx1"/>
            </a:solidFill>
            <a:miter lim="800000"/>
            <a:headEnd/>
            <a:tailEnd/>
          </a:ln>
        </p:spPr>
        <p:txBody>
          <a:bodyPr wrap="square">
            <a:spAutoFit/>
          </a:bodyPr>
          <a:lstStyle/>
          <a:p>
            <a:r>
              <a:rPr lang="en-US" i="1" dirty="0" smtClean="0">
                <a:latin typeface="Times New Roman" pitchFamily="18" charset="0"/>
                <a:cs typeface="Times New Roman" pitchFamily="18" charset="0"/>
              </a:rPr>
              <a:t>y</a:t>
            </a:r>
            <a:r>
              <a:rPr lang="en-US" baseline="-25000" dirty="0">
                <a:latin typeface="Times New Roman" pitchFamily="18" charset="0"/>
                <a:cs typeface="Times New Roman" pitchFamily="18" charset="0"/>
              </a:rPr>
              <a:t>1</a:t>
            </a:r>
            <a:endParaRPr lang="en-US" baseline="-25000" dirty="0"/>
          </a:p>
        </p:txBody>
      </p:sp>
      <p:sp>
        <p:nvSpPr>
          <p:cNvPr id="24" name="Text Box 20"/>
          <p:cNvSpPr txBox="1">
            <a:spLocks noChangeArrowheads="1"/>
          </p:cNvSpPr>
          <p:nvPr/>
        </p:nvSpPr>
        <p:spPr bwMode="auto">
          <a:xfrm>
            <a:off x="3124200" y="2133600"/>
            <a:ext cx="359394" cy="369332"/>
          </a:xfrm>
          <a:prstGeom prst="rect">
            <a:avLst/>
          </a:prstGeom>
          <a:noFill/>
          <a:ln w="9525">
            <a:noFill/>
            <a:miter lim="800000"/>
            <a:headEnd/>
            <a:tailEnd/>
          </a:ln>
        </p:spPr>
        <p:txBody>
          <a:bodyPr wrap="none">
            <a:spAutoFit/>
          </a:bodyPr>
          <a:lstStyle/>
          <a:p>
            <a:r>
              <a:rPr lang="en-US" i="1" dirty="0" smtClean="0"/>
              <a:t>c</a:t>
            </a:r>
            <a:r>
              <a:rPr lang="en-US" baseline="-25000" dirty="0" smtClean="0"/>
              <a:t>1</a:t>
            </a:r>
            <a:endParaRPr lang="en-US" baseline="-25000" dirty="0"/>
          </a:p>
        </p:txBody>
      </p:sp>
      <p:grpSp>
        <p:nvGrpSpPr>
          <p:cNvPr id="25" name="Group 18"/>
          <p:cNvGrpSpPr>
            <a:grpSpLocks/>
          </p:cNvGrpSpPr>
          <p:nvPr/>
        </p:nvGrpSpPr>
        <p:grpSpPr bwMode="auto">
          <a:xfrm>
            <a:off x="990600" y="3124200"/>
            <a:ext cx="533400" cy="1524000"/>
            <a:chOff x="528" y="2160"/>
            <a:chExt cx="336" cy="960"/>
          </a:xfrm>
        </p:grpSpPr>
        <p:sp>
          <p:nvSpPr>
            <p:cNvPr id="26" name="Text Box 10"/>
            <p:cNvSpPr txBox="1">
              <a:spLocks noChangeArrowheads="1"/>
            </p:cNvSpPr>
            <p:nvPr/>
          </p:nvSpPr>
          <p:spPr bwMode="auto">
            <a:xfrm>
              <a:off x="528" y="2160"/>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1</a:t>
              </a:r>
            </a:p>
          </p:txBody>
        </p:sp>
        <p:sp>
          <p:nvSpPr>
            <p:cNvPr id="27" name="Text Box 11"/>
            <p:cNvSpPr txBox="1">
              <a:spLocks noChangeArrowheads="1"/>
            </p:cNvSpPr>
            <p:nvPr/>
          </p:nvSpPr>
          <p:spPr bwMode="auto">
            <a:xfrm>
              <a:off x="528" y="2451"/>
              <a:ext cx="336" cy="237"/>
            </a:xfrm>
            <a:prstGeom prst="rect">
              <a:avLst/>
            </a:prstGeom>
            <a:solidFill>
              <a:srgbClr val="00B050"/>
            </a:solidFill>
            <a:ln w="9525">
              <a:solidFill>
                <a:schemeClr val="tx1"/>
              </a:solidFill>
              <a:miter lim="800000"/>
              <a:headEnd/>
              <a:tailEnd/>
            </a:ln>
          </p:spPr>
          <p:txBody>
            <a:bodyPr>
              <a:spAutoFit/>
            </a:bodyPr>
            <a:lstStyle/>
            <a:p>
              <a:r>
                <a:rPr lang="en-US" i="1"/>
                <a:t>sk</a:t>
              </a:r>
              <a:r>
                <a:rPr lang="en-US" baseline="-25000"/>
                <a:t>2</a:t>
              </a:r>
            </a:p>
          </p:txBody>
        </p:sp>
        <p:sp>
          <p:nvSpPr>
            <p:cNvPr id="28" name="Text Box 12"/>
            <p:cNvSpPr txBox="1">
              <a:spLocks noChangeArrowheads="1"/>
            </p:cNvSpPr>
            <p:nvPr/>
          </p:nvSpPr>
          <p:spPr bwMode="auto">
            <a:xfrm>
              <a:off x="528" y="2883"/>
              <a:ext cx="336" cy="237"/>
            </a:xfrm>
            <a:prstGeom prst="rect">
              <a:avLst/>
            </a:prstGeom>
            <a:solidFill>
              <a:srgbClr val="00B050"/>
            </a:solidFill>
            <a:ln w="9525">
              <a:solidFill>
                <a:schemeClr val="tx1"/>
              </a:solidFill>
              <a:miter lim="800000"/>
              <a:headEnd/>
              <a:tailEnd/>
            </a:ln>
          </p:spPr>
          <p:txBody>
            <a:bodyPr>
              <a:spAutoFit/>
            </a:bodyPr>
            <a:lstStyle/>
            <a:p>
              <a:r>
                <a:rPr lang="en-US" i="1" dirty="0" err="1"/>
                <a:t>sk</a:t>
              </a:r>
              <a:r>
                <a:rPr lang="en-US" baseline="-25000" dirty="0" err="1"/>
                <a:t>n</a:t>
              </a:r>
              <a:endParaRPr lang="en-US" baseline="-25000" dirty="0"/>
            </a:p>
          </p:txBody>
        </p:sp>
        <p:sp>
          <p:nvSpPr>
            <p:cNvPr id="29" name="Text Box 13"/>
            <p:cNvSpPr txBox="1">
              <a:spLocks noChangeArrowheads="1"/>
            </p:cNvSpPr>
            <p:nvPr/>
          </p:nvSpPr>
          <p:spPr bwMode="auto">
            <a:xfrm>
              <a:off x="543" y="2592"/>
              <a:ext cx="273" cy="288"/>
            </a:xfrm>
            <a:prstGeom prst="rect">
              <a:avLst/>
            </a:prstGeom>
            <a:noFill/>
            <a:ln w="9525">
              <a:noFill/>
              <a:miter lim="800000"/>
              <a:headEnd/>
              <a:tailEnd/>
            </a:ln>
          </p:spPr>
          <p:txBody>
            <a:bodyPr wrap="none">
              <a:spAutoFit/>
            </a:bodyPr>
            <a:lstStyle/>
            <a:p>
              <a:r>
                <a:rPr lang="en-US" sz="2400" dirty="0">
                  <a:latin typeface="Tahoma" pitchFamily="34" charset="0"/>
                </a:rPr>
                <a:t>…</a:t>
              </a:r>
              <a:endParaRPr lang="en-US" sz="2400" dirty="0"/>
            </a:p>
          </p:txBody>
        </p:sp>
      </p:grpSp>
    </p:spTree>
    <p:extLst>
      <p:ext uri="{BB962C8B-B14F-4D97-AF65-F5344CB8AC3E}">
        <p14:creationId xmlns:p14="http://schemas.microsoft.com/office/powerpoint/2010/main" val="3105862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500"/>
                                  </p:stCondLst>
                                  <p:childTnLst>
                                    <p:set>
                                      <p:cBhvr>
                                        <p:cTn id="17" dur="1" fill="hold">
                                          <p:stCondLst>
                                            <p:cond delay="0"/>
                                          </p:stCondLst>
                                        </p:cTn>
                                        <p:tgtEl>
                                          <p:spTgt spid="68627"/>
                                        </p:tgtEl>
                                        <p:attrNameLst>
                                          <p:attrName>style.visibility</p:attrName>
                                        </p:attrNameLst>
                                      </p:cBhvr>
                                      <p:to>
                                        <p:strVal val="visible"/>
                                      </p:to>
                                    </p:set>
                                  </p:childTnLst>
                                </p:cTn>
                              </p:par>
                            </p:childTnLst>
                          </p:cTn>
                        </p:par>
                        <p:par>
                          <p:cTn id="18" fill="hold">
                            <p:stCondLst>
                              <p:cond delay="500"/>
                            </p:stCondLst>
                            <p:childTnLst>
                              <p:par>
                                <p:cTn id="19" presetID="9"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dissolv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63" presetClass="path" presetSubtype="0" accel="50000" decel="50000" fill="hold" nodeType="clickEffect">
                                  <p:stCondLst>
                                    <p:cond delay="0"/>
                                  </p:stCondLst>
                                  <p:childTnLst>
                                    <p:animMotion origin="layout" path="M 0.0 0.0  L 0.25 0.0  E" pathEditMode="relative" ptsTypes="">
                                      <p:cBhvr>
                                        <p:cTn id="25" dur="2000" fill="hold"/>
                                        <p:tgtEl>
                                          <p:spTgt spid="3"/>
                                        </p:tgtEl>
                                        <p:attrNameLst>
                                          <p:attrName>ppt_x</p:attrName>
                                          <p:attrName>ppt_y</p:attrName>
                                        </p:attrNameLst>
                                      </p:cBhvr>
                                    </p:animMotion>
                                  </p:childTnLst>
                                </p:cTn>
                              </p:par>
                            </p:childTnLst>
                          </p:cTn>
                        </p:par>
                        <p:par>
                          <p:cTn id="26" fill="hold">
                            <p:stCondLst>
                              <p:cond delay="2000"/>
                            </p:stCondLst>
                            <p:childTnLst>
                              <p:par>
                                <p:cTn id="27" presetID="9" presetClass="exit" presetSubtype="0" fill="hold" nodeType="afterEffect">
                                  <p:stCondLst>
                                    <p:cond delay="0"/>
                                  </p:stCondLst>
                                  <p:childTnLst>
                                    <p:animEffect transition="out" filter="dissolv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68631"/>
                                        </p:tgtEl>
                                        <p:attrNameLst>
                                          <p:attrName>style.visibility</p:attrName>
                                        </p:attrNameLst>
                                      </p:cBhvr>
                                      <p:to>
                                        <p:strVal val="visible"/>
                                      </p:to>
                                    </p:set>
                                    <p:animEffect transition="in" filter="dissolve">
                                      <p:cBhvr>
                                        <p:cTn id="33" dur="500"/>
                                        <p:tgtEl>
                                          <p:spTgt spid="68631"/>
                                        </p:tgtEl>
                                      </p:cBhvr>
                                    </p:animEffect>
                                  </p:childTnLst>
                                </p:cTn>
                              </p:par>
                              <p:par>
                                <p:cTn id="34" presetID="63" presetClass="path" presetSubtype="0" accel="50000" decel="50000" fill="hold" grpId="1" nodeType="withEffect">
                                  <p:stCondLst>
                                    <p:cond delay="0"/>
                                  </p:stCondLst>
                                  <p:childTnLst>
                                    <p:animMotion origin="layout" path="M -0.24966 0.00254 L 0.00034 0.00254 " pathEditMode="relative" rAng="0" ptsTypes="AA">
                                      <p:cBhvr>
                                        <p:cTn id="35" dur="2000" fill="hold"/>
                                        <p:tgtEl>
                                          <p:spTgt spid="68631"/>
                                        </p:tgtEl>
                                        <p:attrNameLst>
                                          <p:attrName>ppt_x</p:attrName>
                                          <p:attrName>ppt_y</p:attrName>
                                        </p:attrNameLst>
                                      </p:cBhvr>
                                      <p:rCtr x="125" y="0"/>
                                    </p:animMotion>
                                  </p:childTnLst>
                                </p:cTn>
                              </p:par>
                            </p:childTnLst>
                          </p:cTn>
                        </p:par>
                        <p:par>
                          <p:cTn id="36" fill="hold">
                            <p:stCondLst>
                              <p:cond delay="4500"/>
                            </p:stCondLst>
                            <p:childTnLst>
                              <p:par>
                                <p:cTn id="37" presetID="1" presetClass="entr" presetSubtype="0" fill="hold" nodeType="afterEffect">
                                  <p:stCondLst>
                                    <p:cond delay="0"/>
                                  </p:stCondLst>
                                  <p:childTnLst>
                                    <p:set>
                                      <p:cBhvr>
                                        <p:cTn id="38" dur="1" fill="hold">
                                          <p:stCondLst>
                                            <p:cond delay="0"/>
                                          </p:stCondLst>
                                        </p:cTn>
                                        <p:tgtEl>
                                          <p:spTgt spid="68633">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632"/>
                                        </p:tgtEl>
                                        <p:attrNameLst>
                                          <p:attrName>style.visibility</p:attrName>
                                        </p:attrNameLst>
                                      </p:cBhvr>
                                      <p:to>
                                        <p:strVal val="visible"/>
                                      </p:to>
                                    </p:set>
                                  </p:childTnLst>
                                </p:cTn>
                              </p:par>
                            </p:childTnLst>
                          </p:cTn>
                        </p:par>
                        <p:par>
                          <p:cTn id="41" fill="hold">
                            <p:stCondLst>
                              <p:cond delay="4500"/>
                            </p:stCondLst>
                            <p:childTnLst>
                              <p:par>
                                <p:cTn id="42" presetID="1" presetClass="entr" presetSubtype="0" fill="hold" nodeType="afterEffect">
                                  <p:stCondLst>
                                    <p:cond delay="0"/>
                                  </p:stCondLst>
                                  <p:childTnLst>
                                    <p:set>
                                      <p:cBhvr>
                                        <p:cTn id="43" dur="1" fill="hold">
                                          <p:stCondLst>
                                            <p:cond delay="0"/>
                                          </p:stCondLst>
                                        </p:cTn>
                                        <p:tgtEl>
                                          <p:spTgt spid="31750">
                                            <p:txEl>
                                              <p:pRg st="8" end="8"/>
                                            </p:txEl>
                                          </p:spTgt>
                                        </p:tgtEl>
                                        <p:attrNameLst>
                                          <p:attrName>style.visibility</p:attrName>
                                        </p:attrNameLst>
                                      </p:cBhvr>
                                      <p:to>
                                        <p:strVal val="visible"/>
                                      </p:to>
                                    </p:set>
                                  </p:childTnLst>
                                </p:cTn>
                              </p:par>
                            </p:childTnLst>
                          </p:cTn>
                        </p:par>
                        <p:par>
                          <p:cTn id="44" fill="hold">
                            <p:stCondLst>
                              <p:cond delay="4500"/>
                            </p:stCondLst>
                            <p:childTnLst>
                              <p:par>
                                <p:cTn id="45" presetID="1"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nimBg="1"/>
      <p:bldP spid="68627" grpId="0" animBg="1"/>
      <p:bldP spid="68628" grpId="0"/>
      <p:bldP spid="68631" grpId="0" animBg="1"/>
      <p:bldP spid="68631" grpId="1" animBg="1"/>
      <p:bldP spid="68632" grpId="0" animBg="1"/>
      <p:bldP spid="22"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3"/>
          <p:cNvSpPr>
            <a:spLocks noGrp="1" noChangeArrowheads="1"/>
          </p:cNvSpPr>
          <p:nvPr>
            <p:ph type="body" sz="quarter" idx="10"/>
          </p:nvPr>
        </p:nvSpPr>
        <p:spPr>
          <a:xfrm>
            <a:off x="381000" y="1411552"/>
            <a:ext cx="8382000" cy="4068806"/>
          </a:xfrm>
        </p:spPr>
        <p:txBody>
          <a:bodyPr/>
          <a:lstStyle/>
          <a:p>
            <a:pPr eaLnBrk="1" hangingPunct="1"/>
            <a:r>
              <a:rPr lang="en-US" dirty="0" smtClean="0"/>
              <a:t>Cryptosystems from [G’09, vDGHV’10, BG’11a] cannot handle their own decryption</a:t>
            </a:r>
          </a:p>
          <a:p>
            <a:pPr eaLnBrk="1" hangingPunct="1"/>
            <a:r>
              <a:rPr lang="en-US" dirty="0" smtClean="0"/>
              <a:t>Tricks to “squash” the decryption procedure, making it low-degree</a:t>
            </a:r>
          </a:p>
          <a:p>
            <a:pPr lvl="1"/>
            <a:r>
              <a:rPr lang="en-US" dirty="0" smtClean="0"/>
              <a:t>Nontrivial, requires putting more information</a:t>
            </a:r>
            <a:br>
              <a:rPr lang="en-US" dirty="0" smtClean="0"/>
            </a:br>
            <a:r>
              <a:rPr lang="en-US" dirty="0" smtClean="0"/>
              <a:t>about the secret key in the public key</a:t>
            </a:r>
          </a:p>
          <a:p>
            <a:pPr lvl="1"/>
            <a:r>
              <a:rPr lang="en-US" dirty="0" smtClean="0"/>
              <a:t>Requires yet another assumption, namely hardness of the Sparse-Subset-Sum Problem (SSSP)</a:t>
            </a:r>
          </a:p>
          <a:p>
            <a:pPr lvl="1"/>
            <a:r>
              <a:rPr lang="en-US" dirty="0" smtClean="0"/>
              <a:t>I will not talk about squashing here</a:t>
            </a:r>
          </a:p>
        </p:txBody>
      </p:sp>
      <p:sp>
        <p:nvSpPr>
          <p:cNvPr id="33796" name="Rectangle 2"/>
          <p:cNvSpPr>
            <a:spLocks noGrp="1" noChangeArrowheads="1"/>
          </p:cNvSpPr>
          <p:nvPr>
            <p:ph type="title"/>
          </p:nvPr>
        </p:nvSpPr>
        <p:spPr/>
        <p:txBody>
          <a:bodyPr/>
          <a:lstStyle/>
          <a:p>
            <a:pPr eaLnBrk="1" hangingPunct="1"/>
            <a:r>
              <a:rPr lang="en-US" smtClean="0"/>
              <a:t>Step 4: Everything Else</a:t>
            </a:r>
          </a:p>
        </p:txBody>
      </p:sp>
      <p:sp>
        <p:nvSpPr>
          <p:cNvPr id="33794" name="Date Placeholder 3"/>
          <p:cNvSpPr>
            <a:spLocks noGrp="1"/>
          </p:cNvSpPr>
          <p:nvPr>
            <p:ph type="dt" sz="half" idx="11"/>
          </p:nvPr>
        </p:nvSpPr>
        <p:spPr>
          <a:noFill/>
        </p:spPr>
        <p:txBody>
          <a:bodyPr/>
          <a:lstStyle/>
          <a:p>
            <a:r>
              <a:rPr lang="en-US" smtClean="0"/>
              <a:t>June 16, 2011</a:t>
            </a:r>
            <a:endParaRPr lang="en-US"/>
          </a:p>
        </p:txBody>
      </p:sp>
      <p:sp>
        <p:nvSpPr>
          <p:cNvPr id="33795" name="Slide Number Placeholder 5"/>
          <p:cNvSpPr>
            <a:spLocks noGrp="1"/>
          </p:cNvSpPr>
          <p:nvPr>
            <p:ph type="sldNum" sz="quarter" idx="12"/>
          </p:nvPr>
        </p:nvSpPr>
        <p:spPr>
          <a:noFill/>
        </p:spPr>
        <p:txBody>
          <a:bodyPr/>
          <a:lstStyle/>
          <a:p>
            <a:fld id="{A8C654E4-4097-4E34-AC55-4FA71A50D603}" type="slidenum">
              <a:rPr lang="en-US"/>
              <a:pPr/>
              <a:t>28</a:t>
            </a:fld>
            <a:endParaRPr lang="en-US"/>
          </a:p>
        </p:txBody>
      </p:sp>
      <p:pic>
        <p:nvPicPr>
          <p:cNvPr id="33798" name="Picture 5" descr="construction15"/>
          <p:cNvPicPr>
            <a:picLocks noChangeAspect="1" noChangeArrowheads="1" noCrop="1"/>
          </p:cNvPicPr>
          <p:nvPr/>
        </p:nvPicPr>
        <p:blipFill>
          <a:blip r:embed="rId3" cstate="print"/>
          <a:srcRect/>
          <a:stretch>
            <a:fillRect/>
          </a:stretch>
        </p:blipFill>
        <p:spPr bwMode="auto">
          <a:xfrm>
            <a:off x="7239000" y="5334000"/>
            <a:ext cx="1285875" cy="885825"/>
          </a:xfrm>
          <a:prstGeom prst="rect">
            <a:avLst/>
          </a:prstGeom>
          <a:noFill/>
          <a:ln w="9525">
            <a:noFill/>
            <a:miter lim="800000"/>
            <a:headEnd/>
            <a:tailEnd/>
          </a:ln>
        </p:spPr>
      </p:pic>
    </p:spTree>
    <p:extLst>
      <p:ext uri="{BB962C8B-B14F-4D97-AF65-F5344CB8AC3E}">
        <p14:creationId xmlns:p14="http://schemas.microsoft.com/office/powerpoint/2010/main" val="58219591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p:txBody>
              <a:bodyPr/>
              <a:lstStyle/>
              <a:p>
                <a:r>
                  <a:rPr lang="en-US" dirty="0" smtClean="0"/>
                  <a:t>SWHE schemes may be reasonable</a:t>
                </a:r>
              </a:p>
              <a:p>
                <a:r>
                  <a:rPr lang="en-US" dirty="0" smtClean="0"/>
                  <a:t>But bootstrapping is inherently inefficient</a:t>
                </a:r>
              </a:p>
              <a:p>
                <a:pPr lvl="1"/>
                <a:r>
                  <a:rPr lang="en-US" dirty="0" err="1" smtClean="0"/>
                  <a:t>Homomorphic</a:t>
                </a:r>
                <a:r>
                  <a:rPr lang="en-US" dirty="0" smtClean="0"/>
                  <a:t> decryption for each multiplication</a:t>
                </a:r>
              </a:p>
              <a:p>
                <a:pPr lvl="1"/>
                <a:r>
                  <a:rPr lang="en-US" dirty="0" smtClean="0"/>
                  <a:t>Asymptotically, overhead of at least </a:t>
                </a:r>
                <a14:m>
                  <m:oMath xmlns:m="http://schemas.openxmlformats.org/officeDocument/2006/math">
                    <m:acc>
                      <m:accPr>
                        <m:chr m:val="̃"/>
                        <m:ctrlPr>
                          <a:rPr lang="en-US" i="1" smtClean="0">
                            <a:latin typeface="Cambria Math"/>
                          </a:rPr>
                        </m:ctrlPr>
                      </m:accPr>
                      <m:e>
                        <m:r>
                          <a:rPr lang="en-US" smtClean="0">
                            <a:latin typeface="Cambria Math"/>
                          </a:rPr>
                          <m:t>𝑂</m:t>
                        </m:r>
                      </m:e>
                    </m:acc>
                    <m:r>
                      <a:rPr lang="en-US" smtClean="0">
                        <a:latin typeface="Cambria Math"/>
                      </a:rPr>
                      <m:t>(</m:t>
                    </m:r>
                    <m:sSup>
                      <m:sSupPr>
                        <m:ctrlPr>
                          <a:rPr lang="en-US" i="1" smtClean="0">
                            <a:latin typeface="Cambria Math"/>
                          </a:rPr>
                        </m:ctrlPr>
                      </m:sSupPr>
                      <m:e>
                        <m:r>
                          <a:rPr lang="en-US" smtClean="0">
                            <a:latin typeface="Cambria Math"/>
                          </a:rPr>
                          <m:t>𝜆</m:t>
                        </m:r>
                      </m:e>
                      <m:sup>
                        <m:r>
                          <a:rPr lang="en-US" smtClean="0">
                            <a:latin typeface="Cambria Math"/>
                          </a:rPr>
                          <m:t>3.5</m:t>
                        </m:r>
                      </m:sup>
                    </m:sSup>
                    <m:r>
                      <a:rPr lang="en-US" smtClean="0">
                        <a:latin typeface="Cambria Math"/>
                      </a:rPr>
                      <m:t>)</m:t>
                    </m:r>
                  </m:oMath>
                </a14:m>
                <a:r>
                  <a:rPr lang="en-US" dirty="0" smtClean="0"/>
                  <a:t> </a:t>
                </a:r>
              </a:p>
              <a:p>
                <a:r>
                  <a:rPr lang="en-US" dirty="0" smtClean="0"/>
                  <a:t>Best implementation so far is [GH 2011a]</a:t>
                </a:r>
              </a:p>
              <a:p>
                <a:pPr lvl="1"/>
                <a:r>
                  <a:rPr lang="en-US" dirty="0" smtClean="0"/>
                  <a:t>Implemented a variant of [Gentry 2009]</a:t>
                </a:r>
              </a:p>
              <a:p>
                <a:pPr lvl="1"/>
                <a:r>
                  <a:rPr lang="en-US" dirty="0" smtClean="0"/>
                  <a:t>Public key size ~ 2GB</a:t>
                </a:r>
              </a:p>
              <a:p>
                <a:pPr lvl="1"/>
                <a:r>
                  <a:rPr lang="en-US" dirty="0" smtClean="0"/>
                  <a:t>Bootstrapping takes 3-30 minutes</a:t>
                </a:r>
              </a:p>
              <a:p>
                <a:r>
                  <a:rPr lang="en-US" dirty="0" smtClean="0"/>
                  <a:t>Similar performance also in [CMNT 2011]</a:t>
                </a:r>
              </a:p>
              <a:p>
                <a:pPr lvl="1"/>
                <a:r>
                  <a:rPr lang="en-US" dirty="0" smtClean="0"/>
                  <a:t>Implemented the scheme </a:t>
                </a:r>
                <a:r>
                  <a:rPr lang="en-US" dirty="0"/>
                  <a:t>from [</a:t>
                </a:r>
                <a:r>
                  <a:rPr lang="en-US" dirty="0" smtClean="0"/>
                  <a:t>vDGHV’10]</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73" t="-3545" b="-2078"/>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smtClean="0"/>
              <a:t>Performance of Blueprint</a:t>
            </a:r>
            <a:endParaRPr lang="en-US" dirty="0"/>
          </a:p>
        </p:txBody>
      </p:sp>
      <p:sp>
        <p:nvSpPr>
          <p:cNvPr id="4" name="Date Placeholder 3"/>
          <p:cNvSpPr>
            <a:spLocks noGrp="1"/>
          </p:cNvSpPr>
          <p:nvPr>
            <p:ph type="dt" sz="half" idx="11"/>
          </p:nvPr>
        </p:nvSpPr>
        <p:spPr/>
        <p:txBody>
          <a:bodyPr/>
          <a:lstStyle/>
          <a:p>
            <a:r>
              <a:rPr lang="en-US" smtClean="0"/>
              <a:t>June 16, 2011</a:t>
            </a:r>
            <a:endParaRPr lang="en-US" dirty="0"/>
          </a:p>
        </p:txBody>
      </p:sp>
      <p:sp>
        <p:nvSpPr>
          <p:cNvPr id="5" name="Slide Number Placeholder 4"/>
          <p:cNvSpPr>
            <a:spLocks noGrp="1"/>
          </p:cNvSpPr>
          <p:nvPr>
            <p:ph type="sldNum" sz="quarter" idx="12"/>
          </p:nvPr>
        </p:nvSpPr>
        <p:spPr/>
        <p:txBody>
          <a:bodyPr/>
          <a:lstStyle/>
          <a:p>
            <a:fld id="{67D79CF9-31CB-4B8B-AE38-9EA83D5B0D68}" type="slidenum">
              <a:rPr lang="en-US" smtClean="0"/>
              <a:pPr/>
              <a:t>29</a:t>
            </a:fld>
            <a:endParaRPr lang="en-US"/>
          </a:p>
        </p:txBody>
      </p:sp>
    </p:spTree>
    <p:extLst>
      <p:ext uri="{BB962C8B-B14F-4D97-AF65-F5344CB8AC3E}">
        <p14:creationId xmlns:p14="http://schemas.microsoft.com/office/powerpoint/2010/main" val="10932317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381000" y="230188"/>
            <a:ext cx="8382000" cy="664797"/>
          </a:xfrm>
        </p:spPr>
        <p:txBody>
          <a:bodyPr/>
          <a:lstStyle/>
          <a:p>
            <a:r>
              <a:rPr lang="en-US" smtClean="0"/>
              <a:t>Computing on Encrypted Data</a:t>
            </a:r>
          </a:p>
        </p:txBody>
      </p:sp>
      <p:sp>
        <p:nvSpPr>
          <p:cNvPr id="6149" name="Rectangle 3"/>
          <p:cNvSpPr>
            <a:spLocks noGrp="1" noChangeArrowheads="1"/>
          </p:cNvSpPr>
          <p:nvPr>
            <p:ph type="body" sz="quarter" idx="10"/>
          </p:nvPr>
        </p:nvSpPr>
        <p:spPr>
          <a:xfrm>
            <a:off x="381000" y="1411552"/>
            <a:ext cx="8382000" cy="2339102"/>
          </a:xfrm>
        </p:spPr>
        <p:txBody>
          <a:bodyPr/>
          <a:lstStyle/>
          <a:p>
            <a:r>
              <a:rPr lang="en-US" dirty="0" smtClean="0"/>
              <a:t>Wouldn’t it be nice to be able to…</a:t>
            </a:r>
          </a:p>
          <a:p>
            <a:pPr lvl="1"/>
            <a:r>
              <a:rPr lang="en-US" dirty="0" smtClean="0"/>
              <a:t>Encrypt my queries to the cloud</a:t>
            </a:r>
          </a:p>
          <a:p>
            <a:pPr lvl="1"/>
            <a:r>
              <a:rPr lang="en-US" dirty="0" smtClean="0"/>
              <a:t>While still allowing the cloud to process them</a:t>
            </a:r>
          </a:p>
          <a:p>
            <a:pPr lvl="1"/>
            <a:r>
              <a:rPr lang="en-US" dirty="0" smtClean="0"/>
              <a:t>Cloud returns encrypted answers</a:t>
            </a:r>
          </a:p>
          <a:p>
            <a:pPr lvl="2"/>
            <a:r>
              <a:rPr lang="en-US" dirty="0" smtClean="0"/>
              <a:t>that I can decrypt</a:t>
            </a:r>
          </a:p>
        </p:txBody>
      </p:sp>
      <p:sp>
        <p:nvSpPr>
          <p:cNvPr id="6146" name="Date Placeholder 3"/>
          <p:cNvSpPr>
            <a:spLocks noGrp="1"/>
          </p:cNvSpPr>
          <p:nvPr>
            <p:ph type="dt" sz="quarter" idx="11"/>
          </p:nvPr>
        </p:nvSpPr>
        <p:spPr>
          <a:xfrm>
            <a:off x="0" y="6324600"/>
            <a:ext cx="1905000" cy="457200"/>
          </a:xfrm>
          <a:prstGeom prst="rect">
            <a:avLst/>
          </a:prstGeom>
          <a:noFill/>
        </p:spPr>
        <p:txBody>
          <a:bodyPr/>
          <a:lstStyle/>
          <a:p>
            <a:r>
              <a:rPr lang="en-US" smtClean="0"/>
              <a:t>August 16, 2011</a:t>
            </a:r>
            <a:endParaRPr lang="en-US"/>
          </a:p>
        </p:txBody>
      </p:sp>
      <p:sp>
        <p:nvSpPr>
          <p:cNvPr id="6147" name="Slide Number Placeholder 5"/>
          <p:cNvSpPr>
            <a:spLocks noGrp="1"/>
          </p:cNvSpPr>
          <p:nvPr>
            <p:ph type="sldNum" sz="quarter" idx="12"/>
          </p:nvPr>
        </p:nvSpPr>
        <p:spPr>
          <a:xfrm>
            <a:off x="8534400" y="6324600"/>
            <a:ext cx="609600" cy="457200"/>
          </a:xfrm>
          <a:prstGeom prst="rect">
            <a:avLst/>
          </a:prstGeom>
          <a:noFill/>
        </p:spPr>
        <p:txBody>
          <a:bodyPr/>
          <a:lstStyle/>
          <a:p>
            <a:fld id="{A378EC50-3542-4B87-8E96-F477A3DB6746}" type="slidenum">
              <a:rPr lang="en-US"/>
              <a:pPr/>
              <a:t>3</a:t>
            </a:fld>
            <a:endParaRPr lang="en-US" dirty="0"/>
          </a:p>
        </p:txBody>
      </p:sp>
    </p:spTree>
    <p:extLst>
      <p:ext uri="{BB962C8B-B14F-4D97-AF65-F5344CB8AC3E}">
        <p14:creationId xmlns:p14="http://schemas.microsoft.com/office/powerpoint/2010/main" val="117136571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Beyond the Blueprint</a:t>
            </a:r>
            <a:endParaRPr lang="en-US" dirty="0"/>
          </a:p>
        </p:txBody>
      </p:sp>
      <p:pic>
        <p:nvPicPr>
          <p:cNvPr id="3074" name="Picture 2" descr="C:\Documents and Settings\Administrator\Local Settings\Temporary Internet Files\Content.IE5\QVEU1QAE\MP9003988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756401" cy="5791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54222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2492" y="763922"/>
            <a:ext cx="2691508" cy="2284078"/>
          </a:xfrm>
          <a:prstGeom prst="rect">
            <a:avLst/>
          </a:prstGeom>
          <a:noFill/>
          <a:ln w="9525">
            <a:noFill/>
            <a:miter lim="800000"/>
            <a:headEnd/>
            <a:tailEnd/>
          </a:ln>
          <a:effectLst/>
          <a:scene3d>
            <a:camera prst="orthographicFront">
              <a:rot lat="0" lon="0" rev="0"/>
            </a:camera>
            <a:lightRig rig="glow" dir="t">
              <a:rot lat="0" lon="0" rev="14100000"/>
            </a:lightRig>
          </a:scene3d>
          <a:sp3d prstMaterial="softEdge">
            <a:bevelT w="127000" prst="artDeco"/>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0"/>
          </p:nvPr>
        </p:nvSpPr>
        <p:spPr>
          <a:xfrm>
            <a:off x="228600" y="1411552"/>
            <a:ext cx="8763000" cy="5016758"/>
          </a:xfrm>
        </p:spPr>
        <p:txBody>
          <a:bodyPr/>
          <a:lstStyle/>
          <a:p>
            <a:r>
              <a:rPr lang="en-US" dirty="0" smtClean="0"/>
              <a:t>Bootstrapping without squashing</a:t>
            </a:r>
          </a:p>
          <a:p>
            <a:r>
              <a:rPr lang="en-US" dirty="0" smtClean="0"/>
              <a:t>Hybrid of SWHE and MHE schemes</a:t>
            </a:r>
          </a:p>
          <a:p>
            <a:pPr lvl="1"/>
            <a:r>
              <a:rPr lang="en-US" dirty="0" smtClean="0"/>
              <a:t>MHE = Multiplicative HE (e.g., </a:t>
            </a:r>
            <a:r>
              <a:rPr lang="en-US" dirty="0" err="1" smtClean="0"/>
              <a:t>Elgamal</a:t>
            </a:r>
            <a:r>
              <a:rPr lang="en-US" dirty="0" smtClean="0"/>
              <a:t>)</a:t>
            </a:r>
          </a:p>
          <a:p>
            <a:r>
              <a:rPr lang="en-US" dirty="0" smtClean="0"/>
              <a:t>Express decryption as a “restricted </a:t>
            </a:r>
            <a:br>
              <a:rPr lang="en-US" dirty="0" smtClean="0"/>
            </a:br>
            <a:r>
              <a:rPr lang="en-US" dirty="0" smtClean="0"/>
              <a:t>depth-3” </a:t>
            </a:r>
            <a:r>
              <a:rPr lang="en-US" dirty="0" smtClean="0">
                <a:latin typeface="Symbol" pitchFamily="18" charset="2"/>
              </a:rPr>
              <a:t>SPS</a:t>
            </a:r>
            <a:r>
              <a:rPr lang="en-US" dirty="0" smtClean="0"/>
              <a:t> arithmetic circuit</a:t>
            </a:r>
          </a:p>
          <a:p>
            <a:r>
              <a:rPr lang="en-US" dirty="0" smtClean="0"/>
              <a:t>Switch to MHE for the middle </a:t>
            </a:r>
            <a:r>
              <a:rPr lang="en-US" dirty="0" smtClean="0">
                <a:latin typeface="Symbol" pitchFamily="18" charset="2"/>
              </a:rPr>
              <a:t>P</a:t>
            </a:r>
            <a:r>
              <a:rPr lang="en-US" dirty="0" smtClean="0"/>
              <a:t> level</a:t>
            </a:r>
          </a:p>
          <a:p>
            <a:pPr lvl="1"/>
            <a:r>
              <a:rPr lang="en-US" dirty="0" smtClean="0"/>
              <a:t>All necessary MHE </a:t>
            </a:r>
            <a:r>
              <a:rPr lang="en-US" dirty="0" err="1" smtClean="0"/>
              <a:t>ciphertexts</a:t>
            </a:r>
            <a:r>
              <a:rPr lang="en-US" dirty="0" smtClean="0"/>
              <a:t> found in public key</a:t>
            </a:r>
          </a:p>
          <a:p>
            <a:r>
              <a:rPr lang="en-US" dirty="0" smtClean="0"/>
              <a:t>Translate back to SWHE for the top </a:t>
            </a:r>
            <a:r>
              <a:rPr lang="en-US" dirty="0" smtClean="0">
                <a:latin typeface="Symbol" pitchFamily="18" charset="2"/>
              </a:rPr>
              <a:t>S</a:t>
            </a:r>
            <a:r>
              <a:rPr lang="en-US" dirty="0" smtClean="0"/>
              <a:t> level</a:t>
            </a:r>
          </a:p>
          <a:p>
            <a:pPr lvl="1"/>
            <a:r>
              <a:rPr lang="en-US" dirty="0" smtClean="0"/>
              <a:t>SWHE evaluates MHE decryption, not own decryption</a:t>
            </a:r>
            <a:endParaRPr lang="en-US" dirty="0"/>
          </a:p>
          <a:p>
            <a:r>
              <a:rPr lang="en-US" dirty="0" smtClean="0"/>
              <a:t>No need for squashing, SSSP</a:t>
            </a:r>
          </a:p>
        </p:txBody>
      </p:sp>
      <p:sp>
        <p:nvSpPr>
          <p:cNvPr id="5" name="Title 4"/>
          <p:cNvSpPr>
            <a:spLocks noGrp="1"/>
          </p:cNvSpPr>
          <p:nvPr>
            <p:ph type="title"/>
          </p:nvPr>
        </p:nvSpPr>
        <p:spPr/>
        <p:txBody>
          <a:bodyPr/>
          <a:lstStyle/>
          <a:p>
            <a:r>
              <a:rPr lang="en-US" dirty="0" smtClean="0"/>
              <a:t>Chimeric HE [GH 2011b]</a:t>
            </a:r>
            <a:endParaRPr lang="en-US" dirty="0"/>
          </a:p>
        </p:txBody>
      </p:sp>
      <p:grpSp>
        <p:nvGrpSpPr>
          <p:cNvPr id="2" name="Group 1"/>
          <p:cNvGrpSpPr/>
          <p:nvPr/>
        </p:nvGrpSpPr>
        <p:grpSpPr>
          <a:xfrm>
            <a:off x="6096000" y="1676400"/>
            <a:ext cx="2819400" cy="2364913"/>
            <a:chOff x="152400" y="1371600"/>
            <a:chExt cx="8763000" cy="5105400"/>
          </a:xfrm>
        </p:grpSpPr>
        <p:sp>
          <p:nvSpPr>
            <p:cNvPr id="7" name="Isosceles Triangle 6"/>
            <p:cNvSpPr/>
            <p:nvPr/>
          </p:nvSpPr>
          <p:spPr>
            <a:xfrm>
              <a:off x="152400" y="1447800"/>
              <a:ext cx="8763000" cy="457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8" name="Straight Connector 7"/>
            <p:cNvCxnSpPr/>
            <p:nvPr/>
          </p:nvCxnSpPr>
          <p:spPr>
            <a:xfrm flipV="1">
              <a:off x="4346721" y="6019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752600" y="6019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990600" y="51054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cxnSp>
          <p:nvCxnSpPr>
            <p:cNvPr id="11" name="Straight Connector 10"/>
            <p:cNvCxnSpPr/>
            <p:nvPr/>
          </p:nvCxnSpPr>
          <p:spPr>
            <a:xfrm flipH="1" flipV="1">
              <a:off x="1143000" y="5410200"/>
              <a:ext cx="609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60933" y="5410200"/>
              <a:ext cx="105867"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63040" y="5377933"/>
              <a:ext cx="105867"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2516226" y="51054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cxnSp>
          <p:nvCxnSpPr>
            <p:cNvPr id="19" name="Straight Connector 18"/>
            <p:cNvCxnSpPr/>
            <p:nvPr/>
          </p:nvCxnSpPr>
          <p:spPr>
            <a:xfrm flipH="1" flipV="1">
              <a:off x="2772867" y="5377933"/>
              <a:ext cx="105866"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676400" y="5377933"/>
              <a:ext cx="76200" cy="641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6" idx="3"/>
            </p:cNvCxnSpPr>
            <p:nvPr/>
          </p:nvCxnSpPr>
          <p:spPr>
            <a:xfrm flipV="1">
              <a:off x="1752600" y="5365563"/>
              <a:ext cx="808263" cy="654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555054" y="5105400"/>
              <a:ext cx="1917801" cy="914401"/>
              <a:chOff x="1265733" y="4114800"/>
              <a:chExt cx="1917801" cy="914401"/>
            </a:xfrm>
          </p:grpSpPr>
          <p:sp>
            <p:nvSpPr>
              <p:cNvPr id="23" name="Oval 22"/>
              <p:cNvSpPr/>
              <p:nvPr/>
            </p:nvSpPr>
            <p:spPr>
              <a:xfrm>
                <a:off x="1295400" y="41148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cxnSp>
            <p:nvCxnSpPr>
              <p:cNvPr id="24" name="Straight Connector 23"/>
              <p:cNvCxnSpPr/>
              <p:nvPr/>
            </p:nvCxnSpPr>
            <p:spPr>
              <a:xfrm flipH="1" flipV="1">
                <a:off x="1447800" y="4419600"/>
                <a:ext cx="609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265733" y="4419600"/>
                <a:ext cx="105867"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67840" y="4387333"/>
                <a:ext cx="105867"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2821026" y="41148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cxnSp>
            <p:nvCxnSpPr>
              <p:cNvPr id="35" name="Straight Connector 34"/>
              <p:cNvCxnSpPr/>
              <p:nvPr/>
            </p:nvCxnSpPr>
            <p:spPr>
              <a:xfrm flipH="1" flipV="1">
                <a:off x="3077668" y="4387333"/>
                <a:ext cx="105866"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33" idx="4"/>
              </p:cNvCxnSpPr>
              <p:nvPr/>
            </p:nvCxnSpPr>
            <p:spPr>
              <a:xfrm flipH="1" flipV="1">
                <a:off x="1981200" y="4419600"/>
                <a:ext cx="76200" cy="609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9" idx="3"/>
              </p:cNvCxnSpPr>
              <p:nvPr/>
            </p:nvCxnSpPr>
            <p:spPr>
              <a:xfrm flipV="1">
                <a:off x="2057400" y="4374963"/>
                <a:ext cx="808263" cy="654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828800" y="41148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grpSp>
        <p:cxnSp>
          <p:nvCxnSpPr>
            <p:cNvPr id="36" name="Straight Connector 35"/>
            <p:cNvCxnSpPr/>
            <p:nvPr/>
          </p:nvCxnSpPr>
          <p:spPr>
            <a:xfrm flipV="1">
              <a:off x="7010400" y="6019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6218733" y="5105400"/>
              <a:ext cx="1917801" cy="914401"/>
              <a:chOff x="1265733" y="4114800"/>
              <a:chExt cx="1917801" cy="914401"/>
            </a:xfrm>
          </p:grpSpPr>
          <p:sp>
            <p:nvSpPr>
              <p:cNvPr id="38" name="Oval 37"/>
              <p:cNvSpPr/>
              <p:nvPr/>
            </p:nvSpPr>
            <p:spPr>
              <a:xfrm>
                <a:off x="1295400" y="41148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cxnSp>
            <p:nvCxnSpPr>
              <p:cNvPr id="39" name="Straight Connector 38"/>
              <p:cNvCxnSpPr/>
              <p:nvPr/>
            </p:nvCxnSpPr>
            <p:spPr>
              <a:xfrm flipH="1" flipV="1">
                <a:off x="1447800" y="4419600"/>
                <a:ext cx="6096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265733" y="4419600"/>
                <a:ext cx="105867"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1767840" y="4387333"/>
                <a:ext cx="105867"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2821026" y="41148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cxnSp>
            <p:nvCxnSpPr>
              <p:cNvPr id="50" name="Straight Connector 49"/>
              <p:cNvCxnSpPr/>
              <p:nvPr/>
            </p:nvCxnSpPr>
            <p:spPr>
              <a:xfrm flipH="1" flipV="1">
                <a:off x="3077668" y="4387333"/>
                <a:ext cx="105866" cy="1084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1981200" y="4387333"/>
                <a:ext cx="76200" cy="6418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4" idx="3"/>
              </p:cNvCxnSpPr>
              <p:nvPr/>
            </p:nvCxnSpPr>
            <p:spPr>
              <a:xfrm flipV="1">
                <a:off x="2057400" y="4374963"/>
                <a:ext cx="808263" cy="654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1828800" y="41148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grpSp>
        <p:cxnSp>
          <p:nvCxnSpPr>
            <p:cNvPr id="55" name="Straight Connector 54"/>
            <p:cNvCxnSpPr>
              <a:stCxn id="10" idx="0"/>
              <a:endCxn id="58" idx="3"/>
            </p:cNvCxnSpPr>
            <p:nvPr/>
          </p:nvCxnSpPr>
          <p:spPr>
            <a:xfrm flipV="1">
              <a:off x="1143000" y="4124045"/>
              <a:ext cx="1592463" cy="981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3" idx="1"/>
              <a:endCxn id="58" idx="4"/>
            </p:cNvCxnSpPr>
            <p:nvPr/>
          </p:nvCxnSpPr>
          <p:spPr>
            <a:xfrm flipH="1" flipV="1">
              <a:off x="2900747" y="4191000"/>
              <a:ext cx="728611" cy="959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8" idx="1"/>
              <a:endCxn id="58" idx="5"/>
            </p:cNvCxnSpPr>
            <p:nvPr/>
          </p:nvCxnSpPr>
          <p:spPr>
            <a:xfrm flipH="1" flipV="1">
              <a:off x="3066030" y="4124045"/>
              <a:ext cx="3227007" cy="1025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2667000" y="3733800"/>
              <a:ext cx="46749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X</a:t>
              </a:r>
              <a:endParaRPr lang="en-US" sz="1600" b="1" dirty="0">
                <a:solidFill>
                  <a:schemeClr val="tx1"/>
                </a:solidFill>
              </a:endParaRPr>
            </a:p>
          </p:txBody>
        </p:sp>
        <p:sp>
          <p:nvSpPr>
            <p:cNvPr id="59" name="Oval 58"/>
            <p:cNvSpPr/>
            <p:nvPr/>
          </p:nvSpPr>
          <p:spPr>
            <a:xfrm>
              <a:off x="3551733" y="3733800"/>
              <a:ext cx="46749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X</a:t>
              </a:r>
              <a:endParaRPr lang="en-US" sz="1600" b="1" dirty="0">
                <a:solidFill>
                  <a:schemeClr val="tx1"/>
                </a:solidFill>
              </a:endParaRPr>
            </a:p>
          </p:txBody>
        </p:sp>
        <p:sp>
          <p:nvSpPr>
            <p:cNvPr id="60" name="Oval 59"/>
            <p:cNvSpPr/>
            <p:nvPr/>
          </p:nvSpPr>
          <p:spPr>
            <a:xfrm>
              <a:off x="6009507" y="3733800"/>
              <a:ext cx="467493" cy="457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X</a:t>
              </a:r>
              <a:endParaRPr lang="en-US" sz="1600" b="1" dirty="0">
                <a:solidFill>
                  <a:schemeClr val="tx1"/>
                </a:solidFill>
              </a:endParaRPr>
            </a:p>
          </p:txBody>
        </p:sp>
        <p:cxnSp>
          <p:nvCxnSpPr>
            <p:cNvPr id="61" name="Straight Connector 60"/>
            <p:cNvCxnSpPr>
              <a:stCxn id="71" idx="7"/>
              <a:endCxn id="59" idx="3"/>
            </p:cNvCxnSpPr>
            <p:nvPr/>
          </p:nvCxnSpPr>
          <p:spPr>
            <a:xfrm flipV="1">
              <a:off x="1784163" y="4124045"/>
              <a:ext cx="1836033" cy="1025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3" idx="0"/>
              <a:endCxn id="59" idx="4"/>
            </p:cNvCxnSpPr>
            <p:nvPr/>
          </p:nvCxnSpPr>
          <p:spPr>
            <a:xfrm flipH="1" flipV="1">
              <a:off x="3785480" y="4191000"/>
              <a:ext cx="485041"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8" idx="1"/>
              <a:endCxn id="59" idx="5"/>
            </p:cNvCxnSpPr>
            <p:nvPr/>
          </p:nvCxnSpPr>
          <p:spPr>
            <a:xfrm flipH="1" flipV="1">
              <a:off x="3950763" y="4124045"/>
              <a:ext cx="2875674" cy="1025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6" idx="7"/>
              <a:endCxn id="60" idx="3"/>
            </p:cNvCxnSpPr>
            <p:nvPr/>
          </p:nvCxnSpPr>
          <p:spPr>
            <a:xfrm flipV="1">
              <a:off x="2776389" y="4124045"/>
              <a:ext cx="3301581" cy="10259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29" idx="7"/>
              <a:endCxn id="60" idx="4"/>
            </p:cNvCxnSpPr>
            <p:nvPr/>
          </p:nvCxnSpPr>
          <p:spPr>
            <a:xfrm flipV="1">
              <a:off x="5370510" y="4191000"/>
              <a:ext cx="872744" cy="959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4" idx="0"/>
              <a:endCxn id="60" idx="5"/>
            </p:cNvCxnSpPr>
            <p:nvPr/>
          </p:nvCxnSpPr>
          <p:spPr>
            <a:xfrm flipH="1" flipV="1">
              <a:off x="6408537" y="4124045"/>
              <a:ext cx="1517889" cy="9813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58" idx="7"/>
              <a:endCxn id="72" idx="3"/>
            </p:cNvCxnSpPr>
            <p:nvPr/>
          </p:nvCxnSpPr>
          <p:spPr>
            <a:xfrm flipV="1">
              <a:off x="3066030" y="2600045"/>
              <a:ext cx="1340470" cy="1200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59" idx="0"/>
              <a:endCxn id="72" idx="3"/>
            </p:cNvCxnSpPr>
            <p:nvPr/>
          </p:nvCxnSpPr>
          <p:spPr>
            <a:xfrm flipV="1">
              <a:off x="3785480" y="2600045"/>
              <a:ext cx="621020" cy="1133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0" idx="1"/>
              <a:endCxn id="72" idx="5"/>
            </p:cNvCxnSpPr>
            <p:nvPr/>
          </p:nvCxnSpPr>
          <p:spPr>
            <a:xfrm flipH="1" flipV="1">
              <a:off x="4711172" y="2600045"/>
              <a:ext cx="1366798" cy="12007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4527666" y="1371600"/>
              <a:ext cx="12468"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1524000" y="5105400"/>
              <a:ext cx="304800" cy="3048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a:t>
              </a:r>
              <a:endParaRPr lang="en-US" b="1" dirty="0">
                <a:solidFill>
                  <a:srgbClr val="FFFF00"/>
                </a:solidFill>
              </a:endParaRPr>
            </a:p>
          </p:txBody>
        </p:sp>
        <p:sp>
          <p:nvSpPr>
            <p:cNvPr id="72" name="Oval 71"/>
            <p:cNvSpPr/>
            <p:nvPr/>
          </p:nvSpPr>
          <p:spPr>
            <a:xfrm>
              <a:off x="4343400" y="2209800"/>
              <a:ext cx="430872" cy="4572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a:t>
              </a:r>
              <a:endParaRPr lang="en-US" sz="2000" b="1" dirty="0">
                <a:solidFill>
                  <a:srgbClr val="FFFF00"/>
                </a:solidFill>
              </a:endParaRPr>
            </a:p>
          </p:txBody>
        </p:sp>
      </p:grpSp>
    </p:spTree>
    <p:extLst>
      <p:ext uri="{BB962C8B-B14F-4D97-AF65-F5344CB8AC3E}">
        <p14:creationId xmlns:p14="http://schemas.microsoft.com/office/powerpoint/2010/main" val="3938792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2856167"/>
          </a:xfrm>
        </p:spPr>
        <p:txBody>
          <a:bodyPr/>
          <a:lstStyle/>
          <a:p>
            <a:r>
              <a:rPr lang="en-US" dirty="0" smtClean="0"/>
              <a:t>FHE without squashing, security based on Learning-with-Errors (LWE), or ring-LWE</a:t>
            </a:r>
          </a:p>
          <a:p>
            <a:r>
              <a:rPr lang="en-US" dirty="0" smtClean="0"/>
              <a:t>Main innovation: multiplicative homomorphism without a ring structure</a:t>
            </a:r>
          </a:p>
          <a:p>
            <a:r>
              <a:rPr lang="en-US" dirty="0" smtClean="0"/>
              <a:t>A host of new techniques/tricks, can be used for further improvements</a:t>
            </a:r>
            <a:endParaRPr lang="en-US" dirty="0"/>
          </a:p>
        </p:txBody>
      </p:sp>
      <p:sp>
        <p:nvSpPr>
          <p:cNvPr id="3" name="Title 2"/>
          <p:cNvSpPr>
            <a:spLocks noGrp="1"/>
          </p:cNvSpPr>
          <p:nvPr>
            <p:ph type="title"/>
          </p:nvPr>
        </p:nvSpPr>
        <p:spPr>
          <a:xfrm>
            <a:off x="381000" y="230188"/>
            <a:ext cx="8382000" cy="664797"/>
          </a:xfrm>
        </p:spPr>
        <p:txBody>
          <a:bodyPr/>
          <a:lstStyle/>
          <a:p>
            <a:r>
              <a:rPr lang="en-US" dirty="0" smtClean="0"/>
              <a:t>[</a:t>
            </a:r>
            <a:r>
              <a:rPr lang="en-US" dirty="0" err="1" smtClean="0"/>
              <a:t>Brakerski-Vaikuntanathan</a:t>
            </a:r>
            <a:r>
              <a:rPr lang="en-US" dirty="0" smtClean="0"/>
              <a:t> 2011b]</a:t>
            </a:r>
            <a:endParaRPr lang="en-US" dirty="0"/>
          </a:p>
        </p:txBody>
      </p:sp>
      <p:sp>
        <p:nvSpPr>
          <p:cNvPr id="4" name="Date Placeholder 3"/>
          <p:cNvSpPr>
            <a:spLocks noGrp="1"/>
          </p:cNvSpPr>
          <p:nvPr>
            <p:ph type="dt" sz="half" idx="11"/>
          </p:nvPr>
        </p:nvSpPr>
        <p:spPr/>
        <p:txBody>
          <a:bodyPr/>
          <a:lstStyle/>
          <a:p>
            <a:fld id="{60636CF8-F36B-48D1-97B0-0CB3ADDFEDD9}"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32</a:t>
            </a:fld>
            <a:endParaRPr lang="en-US"/>
          </a:p>
        </p:txBody>
      </p:sp>
    </p:spTree>
    <p:extLst>
      <p:ext uri="{BB962C8B-B14F-4D97-AF65-F5344CB8AC3E}">
        <p14:creationId xmlns:p14="http://schemas.microsoft.com/office/powerpoint/2010/main" val="221052003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800" y="1143000"/>
            <a:ext cx="8763000" cy="5318379"/>
          </a:xfrm>
        </p:spPr>
        <p:txBody>
          <a:bodyPr/>
          <a:lstStyle/>
          <a:p>
            <a:pPr marL="0" indent="0">
              <a:buNone/>
            </a:pPr>
            <a:r>
              <a:rPr lang="en-US" sz="3600" dirty="0" smtClean="0"/>
              <a:t>Hard to solve linear equations with noise</a:t>
            </a:r>
          </a:p>
          <a:p>
            <a:r>
              <a:rPr lang="en-US" dirty="0" smtClean="0"/>
              <a:t>Given:</a:t>
            </a:r>
            <a:endParaRPr lang="en-US" dirty="0"/>
          </a:p>
          <a:p>
            <a:pPr marL="0" indent="0">
              <a:spcBef>
                <a:spcPts val="2400"/>
              </a:spcBef>
              <a:buNone/>
            </a:pPr>
            <a:r>
              <a:rPr lang="en-US" dirty="0" smtClean="0"/>
              <a:t>    decide if</a:t>
            </a:r>
          </a:p>
          <a:p>
            <a:pPr lvl="1"/>
            <a:r>
              <a:rPr lang="en-US" b="1" dirty="0" smtClean="0"/>
              <a:t>b</a:t>
            </a:r>
            <a:r>
              <a:rPr lang="en-US" dirty="0" smtClean="0"/>
              <a:t> is a random vector in </a:t>
            </a:r>
            <a:r>
              <a:rPr lang="en-US" b="1" dirty="0" err="1" smtClean="0"/>
              <a:t>Z</a:t>
            </a:r>
            <a:r>
              <a:rPr lang="en-US" i="1" baseline="-25000" dirty="0" err="1" smtClean="0">
                <a:latin typeface="Times New Roman" pitchFamily="18" charset="0"/>
                <a:cs typeface="Times New Roman" pitchFamily="18" charset="0"/>
              </a:rPr>
              <a:t>q</a:t>
            </a:r>
            <a:r>
              <a:rPr lang="en-US" i="1" baseline="30000" dirty="0" err="1" smtClean="0">
                <a:latin typeface="Times New Roman" pitchFamily="18" charset="0"/>
                <a:cs typeface="Times New Roman" pitchFamily="18" charset="0"/>
              </a:rPr>
              <a:t>m</a:t>
            </a:r>
            <a:r>
              <a:rPr lang="en-US" dirty="0" smtClean="0"/>
              <a:t>, or</a:t>
            </a:r>
          </a:p>
          <a:p>
            <a:pPr lvl="1"/>
            <a:r>
              <a:rPr lang="en-US" b="1" dirty="0" smtClean="0"/>
              <a:t>b</a:t>
            </a:r>
            <a:r>
              <a:rPr lang="en-US" dirty="0" smtClean="0"/>
              <a:t> is close to the row-space of A (distance &lt; </a:t>
            </a:r>
            <a:r>
              <a:rPr lang="en-US" dirty="0" err="1" smtClean="0">
                <a:latin typeface="Symbol" pitchFamily="18" charset="2"/>
              </a:rPr>
              <a:t>b</a:t>
            </a:r>
            <a:r>
              <a:rPr lang="en-US" i="1" dirty="0" err="1" smtClean="0">
                <a:latin typeface="Times New Roman" pitchFamily="18" charset="0"/>
                <a:cs typeface="Times New Roman" pitchFamily="18" charset="0"/>
              </a:rPr>
              <a:t>q</a:t>
            </a:r>
            <a:r>
              <a:rPr lang="en-US" dirty="0" smtClean="0"/>
              <a:t>)</a:t>
            </a:r>
          </a:p>
          <a:p>
            <a:pPr lvl="2"/>
            <a:r>
              <a:rPr lang="en-US" b="1" i="1" dirty="0" smtClean="0">
                <a:solidFill>
                  <a:srgbClr val="0070C0"/>
                </a:solidFill>
                <a:latin typeface="Times New Roman" pitchFamily="18" charset="0"/>
                <a:cs typeface="Times New Roman" pitchFamily="18" charset="0"/>
              </a:rPr>
              <a:t>b</a:t>
            </a:r>
            <a:r>
              <a:rPr lang="en-US" b="1" dirty="0" smtClean="0">
                <a:solidFill>
                  <a:srgbClr val="0070C0"/>
                </a:solidFill>
              </a:rPr>
              <a:t> = </a:t>
            </a:r>
            <a:r>
              <a:rPr lang="en-US" b="1" i="1" dirty="0" err="1" smtClean="0">
                <a:solidFill>
                  <a:srgbClr val="0070C0"/>
                </a:solidFill>
                <a:latin typeface="Times New Roman" pitchFamily="18" charset="0"/>
                <a:cs typeface="Times New Roman" pitchFamily="18" charset="0"/>
              </a:rPr>
              <a:t>s</a:t>
            </a:r>
            <a:r>
              <a:rPr lang="en-US" b="1" dirty="0" err="1" smtClean="0">
                <a:solidFill>
                  <a:srgbClr val="0070C0"/>
                </a:solidFill>
                <a:latin typeface="Times New Roman" pitchFamily="18" charset="0"/>
                <a:cs typeface="Times New Roman" pitchFamily="18" charset="0"/>
              </a:rPr>
              <a:t>A</a:t>
            </a:r>
            <a:r>
              <a:rPr lang="en-US" b="1" dirty="0" smtClean="0">
                <a:solidFill>
                  <a:srgbClr val="0070C0"/>
                </a:solidFill>
              </a:rPr>
              <a:t> + </a:t>
            </a:r>
            <a:r>
              <a:rPr lang="en-US" b="1" i="1" dirty="0" smtClean="0">
                <a:solidFill>
                  <a:srgbClr val="0070C0"/>
                </a:solidFill>
                <a:latin typeface="Times New Roman" pitchFamily="18" charset="0"/>
                <a:cs typeface="Times New Roman" pitchFamily="18" charset="0"/>
              </a:rPr>
              <a:t>e</a:t>
            </a:r>
            <a:r>
              <a:rPr lang="en-US" b="1" dirty="0" smtClean="0">
                <a:solidFill>
                  <a:srgbClr val="0070C0"/>
                </a:solidFill>
              </a:rPr>
              <a:t> </a:t>
            </a:r>
            <a:r>
              <a:rPr lang="en-US" dirty="0" smtClean="0"/>
              <a:t>for random </a:t>
            </a:r>
            <a:r>
              <a:rPr lang="en-US" b="1" i="1" dirty="0" smtClean="0">
                <a:latin typeface="Times New Roman" pitchFamily="18" charset="0"/>
                <a:cs typeface="Times New Roman" pitchFamily="18" charset="0"/>
              </a:rPr>
              <a:t>s</a:t>
            </a:r>
            <a:r>
              <a:rPr lang="en-US" dirty="0">
                <a:sym typeface="Symbol"/>
              </a:rPr>
              <a:t> </a:t>
            </a:r>
            <a:r>
              <a:rPr lang="en-US" b="1" dirty="0" err="1" smtClean="0"/>
              <a:t>Z</a:t>
            </a:r>
            <a:r>
              <a:rPr lang="en-US" i="1" baseline="-25000" dirty="0" err="1" smtClean="0">
                <a:latin typeface="Times New Roman" pitchFamily="18" charset="0"/>
                <a:cs typeface="Times New Roman" pitchFamily="18" charset="0"/>
              </a:rPr>
              <a:t>q</a:t>
            </a:r>
            <a:r>
              <a:rPr lang="en-US" i="1" baseline="30000" dirty="0" err="1" smtClean="0">
                <a:latin typeface="Times New Roman" pitchFamily="18" charset="0"/>
                <a:cs typeface="Times New Roman" pitchFamily="18" charset="0"/>
              </a:rPr>
              <a:t>n</a:t>
            </a:r>
            <a:r>
              <a:rPr lang="en-US" dirty="0" smtClean="0"/>
              <a:t>  and random short </a:t>
            </a:r>
            <a:r>
              <a:rPr lang="en-US" b="1" i="1" dirty="0" smtClean="0">
                <a:latin typeface="Times New Roman" pitchFamily="18" charset="0"/>
                <a:cs typeface="Times New Roman" pitchFamily="18" charset="0"/>
              </a:rPr>
              <a:t>e</a:t>
            </a:r>
            <a:r>
              <a:rPr lang="en-US" dirty="0">
                <a:sym typeface="Symbol"/>
              </a:rPr>
              <a:t> </a:t>
            </a:r>
            <a:r>
              <a:rPr lang="en-US" b="1" dirty="0" err="1" smtClean="0"/>
              <a:t>Z</a:t>
            </a:r>
            <a:r>
              <a:rPr lang="en-US" i="1" baseline="-25000" dirty="0" err="1" smtClean="0">
                <a:latin typeface="Times New Roman" pitchFamily="18" charset="0"/>
                <a:cs typeface="Times New Roman" pitchFamily="18" charset="0"/>
              </a:rPr>
              <a:t>q</a:t>
            </a:r>
            <a:r>
              <a:rPr lang="en-US" i="1" baseline="30000" dirty="0" err="1" smtClean="0">
                <a:latin typeface="Times New Roman" pitchFamily="18" charset="0"/>
                <a:cs typeface="Times New Roman" pitchFamily="18" charset="0"/>
              </a:rPr>
              <a:t>m</a:t>
            </a:r>
            <a:endParaRPr lang="en-US" dirty="0" smtClean="0"/>
          </a:p>
          <a:p>
            <a:r>
              <a:rPr lang="en-US" dirty="0" smtClean="0"/>
              <a:t>Parameters: </a:t>
            </a:r>
            <a:r>
              <a:rPr lang="en-US" i="1" dirty="0" smtClean="0">
                <a:latin typeface="Times New Roman" pitchFamily="18" charset="0"/>
                <a:cs typeface="Times New Roman" pitchFamily="18" charset="0"/>
              </a:rPr>
              <a:t>n</a:t>
            </a:r>
            <a:r>
              <a:rPr lang="en-US" dirty="0" smtClean="0"/>
              <a:t> (dim),   </a:t>
            </a:r>
            <a:r>
              <a:rPr lang="en-US" i="1" dirty="0" err="1" smtClean="0">
                <a:latin typeface="Times New Roman" pitchFamily="18" charset="0"/>
                <a:cs typeface="Times New Roman" pitchFamily="18" charset="0"/>
              </a:rPr>
              <a:t>q≥</a:t>
            </a:r>
            <a:r>
              <a:rPr lang="en-US" dirty="0" err="1" smtClean="0"/>
              <a:t>poly</a:t>
            </a:r>
            <a:r>
              <a:rPr lang="en-US" dirty="0" smtClean="0"/>
              <a:t>(</a:t>
            </a:r>
            <a:r>
              <a:rPr lang="en-US" i="1" dirty="0" smtClean="0">
                <a:latin typeface="Times New Roman" pitchFamily="18" charset="0"/>
                <a:cs typeface="Times New Roman" pitchFamily="18" charset="0"/>
              </a:rPr>
              <a:t>n</a:t>
            </a:r>
            <a:r>
              <a:rPr lang="en-US" dirty="0" smtClean="0"/>
              <a:t>) (modulus), </a:t>
            </a:r>
            <a:r>
              <a:rPr lang="en-US" dirty="0" smtClean="0">
                <a:latin typeface="Symbol" pitchFamily="18" charset="2"/>
                <a:cs typeface="Times New Roman" pitchFamily="18" charset="0"/>
              </a:rPr>
              <a:t>b</a:t>
            </a:r>
            <a:r>
              <a:rPr lang="en-US" dirty="0" smtClean="0"/>
              <a:t>≤1/poly(</a:t>
            </a:r>
            <a:r>
              <a:rPr lang="en-US" i="1" dirty="0" smtClean="0">
                <a:latin typeface="Times New Roman" pitchFamily="18" charset="0"/>
                <a:cs typeface="Times New Roman" pitchFamily="18" charset="0"/>
              </a:rPr>
              <a:t>n</a:t>
            </a:r>
            <a:r>
              <a:rPr lang="en-US" dirty="0" smtClean="0"/>
              <a:t>) (noise magnitude),  </a:t>
            </a:r>
            <a:r>
              <a:rPr lang="en-US" i="1" dirty="0" smtClean="0">
                <a:latin typeface="Times New Roman" pitchFamily="18" charset="0"/>
                <a:cs typeface="Times New Roman" pitchFamily="18" charset="0"/>
              </a:rPr>
              <a:t>m</a:t>
            </a:r>
            <a:r>
              <a:rPr lang="en-US" i="1" dirty="0" smtClean="0"/>
              <a:t> = </a:t>
            </a:r>
            <a:r>
              <a:rPr lang="en-US" dirty="0" smtClean="0"/>
              <a:t>poly(</a:t>
            </a:r>
            <a:r>
              <a:rPr lang="en-US" i="1" dirty="0" smtClean="0">
                <a:latin typeface="Times New Roman" pitchFamily="18" charset="0"/>
                <a:cs typeface="Times New Roman" pitchFamily="18" charset="0"/>
              </a:rPr>
              <a:t>n</a:t>
            </a:r>
            <a:r>
              <a:rPr lang="en-US" dirty="0" smtClean="0"/>
              <a:t>)</a:t>
            </a:r>
          </a:p>
          <a:p>
            <a:pPr marL="0" indent="0">
              <a:buNone/>
            </a:pPr>
            <a:r>
              <a:rPr lang="en-US" dirty="0" smtClean="0">
                <a:cs typeface="Times New Roman" pitchFamily="18" charset="0"/>
              </a:rPr>
              <a:t>[Regev’05, Peikert’09]:</a:t>
            </a:r>
            <a:r>
              <a:rPr lang="en-US" sz="4400" dirty="0" smtClean="0">
                <a:cs typeface="Times New Roman" pitchFamily="18" charset="0"/>
              </a:rPr>
              <a:t> </a:t>
            </a:r>
            <a:r>
              <a:rPr lang="en-US" dirty="0" smtClean="0"/>
              <a:t>As hard as some worst-case </a:t>
            </a:r>
            <a:br>
              <a:rPr lang="en-US" dirty="0" smtClean="0"/>
            </a:br>
            <a:r>
              <a:rPr lang="en-US" dirty="0"/>
              <a:t>    </a:t>
            </a:r>
            <a:r>
              <a:rPr lang="en-US" dirty="0" smtClean="0"/>
              <a:t>lattice problems in dim </a:t>
            </a:r>
            <a:r>
              <a:rPr lang="en-US" i="1" dirty="0" smtClean="0">
                <a:latin typeface="Times New Roman" pitchFamily="18" charset="0"/>
                <a:cs typeface="Times New Roman" pitchFamily="18" charset="0"/>
              </a:rPr>
              <a:t>n</a:t>
            </a:r>
            <a:r>
              <a:rPr lang="en-US" dirty="0" smtClean="0">
                <a:cs typeface="Times New Roman" pitchFamily="18" charset="0"/>
              </a:rPr>
              <a:t> </a:t>
            </a:r>
            <a:r>
              <a:rPr lang="en-US" sz="2400" dirty="0" smtClean="0">
                <a:cs typeface="Times New Roman" pitchFamily="18" charset="0"/>
              </a:rPr>
              <a:t>(for certain range of </a:t>
            </a:r>
            <a:r>
              <a:rPr lang="en-US" sz="2400" dirty="0" err="1" smtClean="0">
                <a:cs typeface="Times New Roman" pitchFamily="18" charset="0"/>
              </a:rPr>
              <a:t>params</a:t>
            </a:r>
            <a:r>
              <a:rPr lang="en-US" sz="2400" dirty="0" smtClean="0">
                <a:cs typeface="Times New Roman" pitchFamily="18" charset="0"/>
              </a:rPr>
              <a:t>)</a:t>
            </a:r>
            <a:r>
              <a:rPr lang="en-US" dirty="0" smtClean="0">
                <a:cs typeface="Times New Roman" pitchFamily="18" charset="0"/>
              </a:rPr>
              <a:t> </a:t>
            </a:r>
            <a:endParaRPr lang="en-US" sz="4000" dirty="0" smtClean="0">
              <a:cs typeface="Times New Roman" pitchFamily="18" charset="0"/>
            </a:endParaRPr>
          </a:p>
        </p:txBody>
      </p:sp>
      <p:sp>
        <p:nvSpPr>
          <p:cNvPr id="3" name="Title 2"/>
          <p:cNvSpPr>
            <a:spLocks noGrp="1"/>
          </p:cNvSpPr>
          <p:nvPr>
            <p:ph type="title"/>
          </p:nvPr>
        </p:nvSpPr>
        <p:spPr>
          <a:xfrm>
            <a:off x="381000" y="230188"/>
            <a:ext cx="8382000" cy="609398"/>
          </a:xfrm>
        </p:spPr>
        <p:txBody>
          <a:bodyPr/>
          <a:lstStyle/>
          <a:p>
            <a:r>
              <a:rPr lang="en-US" sz="4400" dirty="0" smtClean="0"/>
              <a:t>Learning with Errors (LWE) [</a:t>
            </a:r>
            <a:r>
              <a:rPr lang="en-US" sz="4400" dirty="0" err="1" smtClean="0"/>
              <a:t>Regev</a:t>
            </a:r>
            <a:r>
              <a:rPr lang="en-US" sz="4400" dirty="0" smtClean="0"/>
              <a:t> 2005]</a:t>
            </a:r>
            <a:endParaRPr lang="en-US" sz="4400" dirty="0"/>
          </a:p>
        </p:txBody>
      </p:sp>
      <p:sp>
        <p:nvSpPr>
          <p:cNvPr id="4" name="Date Placeholder 3"/>
          <p:cNvSpPr>
            <a:spLocks noGrp="1"/>
          </p:cNvSpPr>
          <p:nvPr>
            <p:ph type="dt" sz="half" idx="11"/>
          </p:nvPr>
        </p:nvSpPr>
        <p:spPr/>
        <p:txBody>
          <a:bodyPr/>
          <a:lstStyle/>
          <a:p>
            <a:fld id="{AF567484-3956-428A-8FFD-05CFC90F8D7B}"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33</a:t>
            </a:fld>
            <a:endParaRPr lang="en-US"/>
          </a:p>
        </p:txBody>
      </p:sp>
      <p:grpSp>
        <p:nvGrpSpPr>
          <p:cNvPr id="9" name="Group 8"/>
          <p:cNvGrpSpPr/>
          <p:nvPr/>
        </p:nvGrpSpPr>
        <p:grpSpPr>
          <a:xfrm>
            <a:off x="2628900" y="2057400"/>
            <a:ext cx="4686300" cy="838200"/>
            <a:chOff x="4648200" y="2514600"/>
            <a:chExt cx="4686300" cy="838200"/>
          </a:xfrm>
        </p:grpSpPr>
        <p:sp>
          <p:nvSpPr>
            <p:cNvPr id="7" name="Rectangle 6"/>
            <p:cNvSpPr/>
            <p:nvPr/>
          </p:nvSpPr>
          <p:spPr bwMode="auto">
            <a:xfrm>
              <a:off x="4648200" y="2514600"/>
              <a:ext cx="2895600" cy="838200"/>
            </a:xfrm>
            <a:prstGeom prst="rect">
              <a:avLst/>
            </a:prstGeom>
            <a:solidFill>
              <a:schemeClr val="accent4"/>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A</a:t>
              </a:r>
            </a:p>
          </p:txBody>
        </p:sp>
        <p:sp>
          <p:nvSpPr>
            <p:cNvPr id="8" name="TextBox 7"/>
            <p:cNvSpPr txBox="1"/>
            <p:nvPr/>
          </p:nvSpPr>
          <p:spPr>
            <a:xfrm>
              <a:off x="7467600" y="2641313"/>
              <a:ext cx="1866900" cy="584775"/>
            </a:xfrm>
            <a:prstGeom prst="rect">
              <a:avLst/>
            </a:prstGeom>
            <a:noFill/>
          </p:spPr>
          <p:txBody>
            <a:bodyPr wrap="square" rtlCol="0">
              <a:spAutoFit/>
            </a:bodyPr>
            <a:lstStyle/>
            <a:p>
              <a:r>
                <a:rPr lang="en-US" sz="3200" dirty="0" smtClean="0">
                  <a:sym typeface="Symbol"/>
                </a:rPr>
                <a:t> </a:t>
              </a:r>
              <a:r>
                <a:rPr lang="en-US" sz="3200" baseline="-25000" dirty="0" smtClean="0">
                  <a:sym typeface="Symbol"/>
                </a:rPr>
                <a:t>R </a:t>
              </a:r>
              <a:r>
                <a:rPr lang="en-US" sz="3200" b="1" dirty="0" err="1" smtClean="0"/>
                <a:t>Z</a:t>
              </a:r>
              <a:r>
                <a:rPr lang="en-US" sz="3200" i="1" baseline="-25000" dirty="0" err="1" smtClean="0">
                  <a:latin typeface="Times New Roman" pitchFamily="18" charset="0"/>
                  <a:cs typeface="Times New Roman" pitchFamily="18" charset="0"/>
                </a:rPr>
                <a:t>q</a:t>
              </a:r>
              <a:r>
                <a:rPr lang="en-US" sz="3200" i="1" baseline="30000" dirty="0" err="1" smtClean="0">
                  <a:latin typeface="Times New Roman" pitchFamily="18" charset="0"/>
                  <a:cs typeface="Times New Roman" pitchFamily="18" charset="0"/>
                </a:rPr>
                <a:t>n</a:t>
              </a:r>
              <a:r>
                <a:rPr lang="en-US" sz="3200" baseline="30000" dirty="0" err="1" smtClean="0"/>
                <a:t>x</a:t>
              </a:r>
              <a:r>
                <a:rPr lang="en-US" sz="3200" i="1" baseline="30000" dirty="0" err="1" smtClean="0">
                  <a:latin typeface="Times New Roman" pitchFamily="18" charset="0"/>
                  <a:cs typeface="Times New Roman" pitchFamily="18" charset="0"/>
                </a:rPr>
                <a:t>m</a:t>
              </a:r>
              <a:r>
                <a:rPr lang="en-US" sz="3200" dirty="0" smtClean="0">
                  <a:latin typeface="Times New Roman" pitchFamily="18" charset="0"/>
                  <a:cs typeface="Times New Roman" pitchFamily="18" charset="0"/>
                </a:rPr>
                <a:t> </a:t>
              </a:r>
              <a:endParaRPr lang="en-US" sz="3200" dirty="0"/>
            </a:p>
          </p:txBody>
        </p:sp>
      </p:grpSp>
      <p:grpSp>
        <p:nvGrpSpPr>
          <p:cNvPr id="13" name="Group 12"/>
          <p:cNvGrpSpPr/>
          <p:nvPr/>
        </p:nvGrpSpPr>
        <p:grpSpPr>
          <a:xfrm>
            <a:off x="2628900" y="1600200"/>
            <a:ext cx="4114800" cy="584775"/>
            <a:chOff x="4724400" y="3276600"/>
            <a:chExt cx="4114800" cy="584775"/>
          </a:xfrm>
        </p:grpSpPr>
        <p:sp>
          <p:nvSpPr>
            <p:cNvPr id="11" name="Rectangle 10"/>
            <p:cNvSpPr/>
            <p:nvPr/>
          </p:nvSpPr>
          <p:spPr bwMode="auto">
            <a:xfrm>
              <a:off x="4724400" y="3429000"/>
              <a:ext cx="2895600" cy="304800"/>
            </a:xfrm>
            <a:prstGeom prst="rect">
              <a:avLst/>
            </a:prstGeom>
            <a:solidFill>
              <a:schemeClr val="accent2">
                <a:lumMod val="60000"/>
                <a:lumOff val="40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latin typeface="Segoe" pitchFamily="34" charset="0"/>
                </a:rPr>
                <a:t>b</a:t>
              </a:r>
            </a:p>
          </p:txBody>
        </p:sp>
        <p:sp>
          <p:nvSpPr>
            <p:cNvPr id="12" name="TextBox 11"/>
            <p:cNvSpPr txBox="1"/>
            <p:nvPr/>
          </p:nvSpPr>
          <p:spPr>
            <a:xfrm>
              <a:off x="7543800" y="3276600"/>
              <a:ext cx="1295400" cy="584775"/>
            </a:xfrm>
            <a:prstGeom prst="rect">
              <a:avLst/>
            </a:prstGeom>
            <a:noFill/>
          </p:spPr>
          <p:txBody>
            <a:bodyPr wrap="square" rtlCol="0">
              <a:spAutoFit/>
            </a:bodyPr>
            <a:lstStyle/>
            <a:p>
              <a:r>
                <a:rPr lang="en-US" sz="3200" dirty="0" smtClean="0">
                  <a:sym typeface="Symbol"/>
                </a:rPr>
                <a:t>  </a:t>
              </a:r>
              <a:r>
                <a:rPr lang="en-US" sz="3200" b="1" dirty="0" err="1" smtClean="0"/>
                <a:t>Z</a:t>
              </a:r>
              <a:r>
                <a:rPr lang="en-US" sz="3200" i="1" baseline="-25000" dirty="0" err="1" smtClean="0">
                  <a:latin typeface="Times New Roman" pitchFamily="18" charset="0"/>
                  <a:cs typeface="Times New Roman" pitchFamily="18" charset="0"/>
                </a:rPr>
                <a:t>q</a:t>
              </a:r>
              <a:r>
                <a:rPr lang="en-US" sz="3200" i="1" baseline="30000" dirty="0" err="1" smtClean="0">
                  <a:latin typeface="Times New Roman" pitchFamily="18" charset="0"/>
                  <a:cs typeface="Times New Roman" pitchFamily="18" charset="0"/>
                </a:rPr>
                <a:t>m</a:t>
              </a:r>
              <a:endParaRPr lang="en-US" sz="3200" dirty="0"/>
            </a:p>
          </p:txBody>
        </p:sp>
      </p:grpSp>
    </p:spTree>
    <p:extLst>
      <p:ext uri="{BB962C8B-B14F-4D97-AF65-F5344CB8AC3E}">
        <p14:creationId xmlns:p14="http://schemas.microsoft.com/office/powerpoint/2010/main" val="31990540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Callout 5"/>
          <p:cNvSpPr/>
          <p:nvPr/>
        </p:nvSpPr>
        <p:spPr bwMode="auto">
          <a:xfrm>
            <a:off x="4267200" y="4495800"/>
            <a:ext cx="4724400" cy="533400"/>
          </a:xfrm>
          <a:prstGeom prst="wedgeEllipseCallout">
            <a:avLst>
              <a:gd name="adj1" fmla="val -30119"/>
              <a:gd name="adj2" fmla="val -168990"/>
            </a:avLst>
          </a:prstGeom>
          <a:solidFill>
            <a:schemeClr val="accent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mod q maps to [-q/2, q/2]</a:t>
            </a:r>
          </a:p>
        </p:txBody>
      </p:sp>
      <p:sp>
        <p:nvSpPr>
          <p:cNvPr id="2" name="Text Placeholder 1"/>
          <p:cNvSpPr>
            <a:spLocks noGrp="1"/>
          </p:cNvSpPr>
          <p:nvPr>
            <p:ph type="body" sz="quarter" idx="10"/>
          </p:nvPr>
        </p:nvSpPr>
        <p:spPr>
          <a:xfrm>
            <a:off x="381000" y="1411552"/>
            <a:ext cx="8382000" cy="4912114"/>
          </a:xfrm>
        </p:spPr>
        <p:txBody>
          <a:bodyPr/>
          <a:lstStyle/>
          <a:p>
            <a:r>
              <a:rPr lang="en-US" dirty="0" smtClean="0"/>
              <a:t>Bit-by-bit encryption, plaintext is a bit </a:t>
            </a:r>
            <a:r>
              <a:rPr lang="en-US" i="1" dirty="0" smtClean="0">
                <a:latin typeface="Times New Roman" pitchFamily="18" charset="0"/>
                <a:cs typeface="Times New Roman" pitchFamily="18" charset="0"/>
              </a:rPr>
              <a:t>b</a:t>
            </a:r>
          </a:p>
          <a:p>
            <a:r>
              <a:rPr lang="en-US" dirty="0" smtClean="0"/>
              <a:t>Think of it as symmetric encryption for now</a:t>
            </a:r>
          </a:p>
          <a:p>
            <a:r>
              <a:rPr lang="en-US" dirty="0" smtClean="0"/>
              <a:t>Secret-key </a:t>
            </a:r>
            <a:r>
              <a:rPr lang="en-US" b="1" i="1" dirty="0" smtClean="0">
                <a:latin typeface="Times New Roman" pitchFamily="18" charset="0"/>
                <a:cs typeface="Times New Roman" pitchFamily="18" charset="0"/>
              </a:rPr>
              <a:t>s</a:t>
            </a:r>
            <a:r>
              <a:rPr lang="en-US" dirty="0" smtClean="0"/>
              <a:t>, </a:t>
            </a:r>
            <a:r>
              <a:rPr lang="en-US" dirty="0" err="1" smtClean="0"/>
              <a:t>ciphertext</a:t>
            </a:r>
            <a:r>
              <a:rPr lang="en-US" dirty="0" smtClean="0"/>
              <a:t> </a:t>
            </a:r>
            <a:r>
              <a:rPr lang="en-US" b="1" i="1" dirty="0" smtClean="0">
                <a:latin typeface="Times New Roman" pitchFamily="18" charset="0"/>
                <a:cs typeface="Times New Roman" pitchFamily="18" charset="0"/>
              </a:rPr>
              <a:t>c</a:t>
            </a:r>
            <a:r>
              <a:rPr lang="en-US" dirty="0" smtClean="0"/>
              <a:t>, are vectors in </a:t>
            </a:r>
            <a:r>
              <a:rPr lang="en-US" b="1" dirty="0" err="1" smtClean="0"/>
              <a:t>Z</a:t>
            </a:r>
            <a:r>
              <a:rPr lang="en-US" i="1" baseline="-25000" dirty="0" err="1" smtClean="0">
                <a:latin typeface="Times New Roman" pitchFamily="18" charset="0"/>
                <a:cs typeface="Times New Roman" pitchFamily="18" charset="0"/>
              </a:rPr>
              <a:t>q</a:t>
            </a:r>
            <a:r>
              <a:rPr lang="en-US" i="1" baseline="30000" dirty="0" err="1" smtClean="0">
                <a:latin typeface="Times New Roman" pitchFamily="18" charset="0"/>
                <a:cs typeface="Times New Roman" pitchFamily="18" charset="0"/>
              </a:rPr>
              <a:t>n</a:t>
            </a:r>
            <a:endParaRPr lang="en-US" baseline="30000" dirty="0" smtClean="0">
              <a:latin typeface="Times New Roman" pitchFamily="18" charset="0"/>
              <a:cs typeface="Times New Roman" pitchFamily="18" charset="0"/>
            </a:endParaRPr>
          </a:p>
          <a:p>
            <a:pPr lvl="1"/>
            <a:r>
              <a:rPr lang="en-US" dirty="0">
                <a:cs typeface="Times New Roman" pitchFamily="18" charset="0"/>
              </a:rPr>
              <a:t>Simplifying convention: </a:t>
            </a:r>
            <a:r>
              <a:rPr lang="en-US" b="1" i="1"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1</a:t>
            </a:r>
            <a:r>
              <a:rPr lang="en-US" dirty="0" smtClean="0">
                <a:cs typeface="Times New Roman" pitchFamily="18" charset="0"/>
              </a:rPr>
              <a:t> </a:t>
            </a:r>
            <a:r>
              <a:rPr lang="en-US" dirty="0">
                <a:cs typeface="Times New Roman" pitchFamily="18" charset="0"/>
              </a:rPr>
              <a:t>= </a:t>
            </a:r>
            <a:r>
              <a:rPr lang="en-US" dirty="0" smtClean="0">
                <a:cs typeface="Times New Roman" pitchFamily="18" charset="0"/>
              </a:rPr>
              <a:t>1, i.e</a:t>
            </a:r>
            <a:r>
              <a:rPr lang="en-US" dirty="0">
                <a:cs typeface="Times New Roman" pitchFamily="18" charset="0"/>
              </a:rPr>
              <a:t>., </a:t>
            </a:r>
            <a:r>
              <a:rPr lang="en-US" b="1" i="1" dirty="0" smtClean="0">
                <a:latin typeface="Times New Roman" pitchFamily="18" charset="0"/>
                <a:cs typeface="Times New Roman" pitchFamily="18" charset="0"/>
              </a:rPr>
              <a:t>s</a:t>
            </a:r>
            <a:r>
              <a:rPr lang="en-US" dirty="0" smtClean="0">
                <a:cs typeface="Times New Roman" pitchFamily="18" charset="0"/>
              </a:rPr>
              <a:t> </a:t>
            </a:r>
            <a:r>
              <a:rPr lang="en-US" dirty="0">
                <a:cs typeface="Times New Roman" pitchFamily="18" charset="0"/>
              </a:rPr>
              <a:t>= </a:t>
            </a:r>
            <a:r>
              <a:rPr lang="en-US" dirty="0" smtClean="0">
                <a:cs typeface="Times New Roman" pitchFamily="18" charset="0"/>
              </a:rPr>
              <a:t>(1|</a:t>
            </a:r>
            <a:r>
              <a:rPr lang="en-US" b="1" i="1" dirty="0" smtClean="0">
                <a:latin typeface="Times New Roman" pitchFamily="18" charset="0"/>
                <a:cs typeface="Times New Roman" pitchFamily="18" charset="0"/>
              </a:rPr>
              <a:t>t</a:t>
            </a:r>
            <a:r>
              <a:rPr lang="en-US" dirty="0" smtClean="0">
                <a:cs typeface="Times New Roman" pitchFamily="18" charset="0"/>
              </a:rPr>
              <a:t>)</a:t>
            </a:r>
            <a:endParaRPr lang="en-US" dirty="0">
              <a:cs typeface="Times New Roman" pitchFamily="18" charset="0"/>
            </a:endParaRPr>
          </a:p>
          <a:p>
            <a:r>
              <a:rPr lang="en-US" dirty="0" smtClean="0">
                <a:cs typeface="Times New Roman" pitchFamily="18" charset="0"/>
              </a:rPr>
              <a:t>Decryption is </a:t>
            </a:r>
            <a:r>
              <a:rPr lang="en-US" b="1" i="1" dirty="0" smtClean="0">
                <a:solidFill>
                  <a:srgbClr val="00B050"/>
                </a:solidFill>
                <a:latin typeface="Times New Roman" pitchFamily="18" charset="0"/>
                <a:cs typeface="Times New Roman" pitchFamily="18" charset="0"/>
              </a:rPr>
              <a:t>b</a:t>
            </a:r>
            <a:r>
              <a:rPr lang="en-US" b="1" dirty="0" smtClean="0">
                <a:solidFill>
                  <a:srgbClr val="00B050"/>
                </a:solidFill>
                <a:cs typeface="Times New Roman" pitchFamily="18" charset="0"/>
              </a:rPr>
              <a:t>=(&lt;</a:t>
            </a:r>
            <a:r>
              <a:rPr lang="en-US" b="1" i="1" dirty="0" err="1" smtClean="0">
                <a:solidFill>
                  <a:srgbClr val="00B050"/>
                </a:solidFill>
                <a:latin typeface="Times New Roman" pitchFamily="18" charset="0"/>
                <a:cs typeface="Times New Roman" pitchFamily="18" charset="0"/>
              </a:rPr>
              <a:t>s</a:t>
            </a:r>
            <a:r>
              <a:rPr lang="en-US" b="1" dirty="0" err="1" smtClean="0">
                <a:solidFill>
                  <a:srgbClr val="00B050"/>
                </a:solidFill>
              </a:rPr>
              <a:t>,</a:t>
            </a:r>
            <a:r>
              <a:rPr lang="en-US" b="1" i="1" dirty="0" err="1" smtClean="0">
                <a:solidFill>
                  <a:srgbClr val="00B050"/>
                </a:solidFill>
                <a:latin typeface="Times New Roman" pitchFamily="18" charset="0"/>
                <a:cs typeface="Times New Roman" pitchFamily="18" charset="0"/>
              </a:rPr>
              <a:t>c</a:t>
            </a:r>
            <a:r>
              <a:rPr lang="en-US" b="1" dirty="0" smtClean="0">
                <a:solidFill>
                  <a:srgbClr val="00B050"/>
                </a:solidFill>
              </a:rPr>
              <a:t>&gt; </a:t>
            </a:r>
            <a:r>
              <a:rPr lang="en-US" b="1" dirty="0">
                <a:solidFill>
                  <a:srgbClr val="00B050"/>
                </a:solidFill>
              </a:rPr>
              <a:t>mod </a:t>
            </a:r>
            <a:r>
              <a:rPr lang="en-US" b="1" dirty="0" smtClean="0">
                <a:solidFill>
                  <a:srgbClr val="00B050"/>
                </a:solidFill>
              </a:rPr>
              <a:t>q) mod 2</a:t>
            </a:r>
          </a:p>
          <a:p>
            <a:pPr lvl="1"/>
            <a:r>
              <a:rPr lang="en-US" dirty="0" smtClean="0">
                <a:cs typeface="Times New Roman" pitchFamily="18" charset="0"/>
              </a:rPr>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smtClean="0"/>
              <a:t>&gt; </a:t>
            </a:r>
            <a:r>
              <a:rPr lang="en-US" dirty="0" smtClean="0"/>
              <a:t>mod q) is small, absolute value ≤ </a:t>
            </a:r>
            <a:r>
              <a:rPr lang="en-US" dirty="0" err="1" smtClean="0">
                <a:latin typeface="Symbol" pitchFamily="18" charset="2"/>
              </a:rPr>
              <a:t>b</a:t>
            </a:r>
            <a:r>
              <a:rPr lang="en-US" i="1" dirty="0" err="1" smtClean="0">
                <a:latin typeface="Times New Roman" pitchFamily="18" charset="0"/>
                <a:cs typeface="Times New Roman" pitchFamily="18" charset="0"/>
              </a:rPr>
              <a:t>q</a:t>
            </a:r>
            <a:endParaRPr lang="en-US" dirty="0" smtClean="0"/>
          </a:p>
          <a:p>
            <a:r>
              <a:rPr lang="en-US" dirty="0" smtClean="0"/>
              <a:t>In other words:</a:t>
            </a:r>
          </a:p>
          <a:p>
            <a:pPr lvl="1"/>
            <a:r>
              <a:rPr lang="en-US" dirty="0" err="1" smtClean="0"/>
              <a:t>Ciphertexts</a:t>
            </a:r>
            <a:r>
              <a:rPr lang="en-US" dirty="0" smtClean="0"/>
              <a:t> are “close” to space orthogonal to </a:t>
            </a:r>
            <a:r>
              <a:rPr lang="en-US" b="1" i="1" dirty="0" smtClean="0">
                <a:latin typeface="Times New Roman" pitchFamily="18" charset="0"/>
                <a:cs typeface="Times New Roman" pitchFamily="18" charset="0"/>
              </a:rPr>
              <a:t>s</a:t>
            </a:r>
          </a:p>
          <a:p>
            <a:pPr lvl="1"/>
            <a:r>
              <a:rPr lang="en-US" dirty="0" smtClean="0"/>
              <a:t>Plaintext encoded in parity of “distance”</a:t>
            </a:r>
          </a:p>
          <a:p>
            <a:pPr lvl="2"/>
            <a:r>
              <a:rPr lang="en-US" dirty="0" smtClean="0"/>
              <a:t>“distance” is the size of </a:t>
            </a:r>
            <a:r>
              <a:rPr lang="en-US" dirty="0" smtClean="0">
                <a:cs typeface="Times New Roman" pitchFamily="18" charset="0"/>
              </a:rPr>
              <a:t> </a:t>
            </a:r>
            <a:r>
              <a:rPr lang="en-US" dirty="0" smtClean="0">
                <a:cs typeface="Times New Roman" pitchFamily="18" charset="0"/>
              </a:rPr>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smtClean="0"/>
              <a:t>&gt; </a:t>
            </a:r>
            <a:r>
              <a:rPr lang="en-US" dirty="0"/>
              <a:t>mod </a:t>
            </a:r>
            <a:r>
              <a:rPr lang="en-US" dirty="0" smtClean="0"/>
              <a:t>q)</a:t>
            </a:r>
          </a:p>
        </p:txBody>
      </p:sp>
      <p:sp>
        <p:nvSpPr>
          <p:cNvPr id="3" name="Title 2"/>
          <p:cNvSpPr>
            <a:spLocks noGrp="1"/>
          </p:cNvSpPr>
          <p:nvPr>
            <p:ph type="title"/>
          </p:nvPr>
        </p:nvSpPr>
        <p:spPr/>
        <p:txBody>
          <a:bodyPr/>
          <a:lstStyle/>
          <a:p>
            <a:r>
              <a:rPr lang="en-US" dirty="0" smtClean="0"/>
              <a:t>The [BV’11b] Construction</a:t>
            </a:r>
            <a:endParaRPr lang="en-US" dirty="0"/>
          </a:p>
        </p:txBody>
      </p:sp>
      <p:sp>
        <p:nvSpPr>
          <p:cNvPr id="4" name="Date Placeholder 3"/>
          <p:cNvSpPr>
            <a:spLocks noGrp="1"/>
          </p:cNvSpPr>
          <p:nvPr>
            <p:ph type="dt" sz="half" idx="11"/>
          </p:nvPr>
        </p:nvSpPr>
        <p:spPr/>
        <p:txBody>
          <a:bodyPr/>
          <a:lstStyle/>
          <a:p>
            <a:fld id="{A9F0C9FC-D284-473D-9FEF-DE69B7F3816A}"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34</a:t>
            </a:fld>
            <a:endParaRPr lang="en-US"/>
          </a:p>
        </p:txBody>
      </p:sp>
    </p:spTree>
    <p:extLst>
      <p:ext uri="{BB962C8B-B14F-4D97-AF65-F5344CB8AC3E}">
        <p14:creationId xmlns:p14="http://schemas.microsoft.com/office/powerpoint/2010/main" val="2439296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659737"/>
          </a:xfrm>
        </p:spPr>
        <p:txBody>
          <a:bodyPr/>
          <a:lstStyle/>
          <a:p>
            <a:r>
              <a:rPr lang="en-US" dirty="0" smtClean="0"/>
              <a:t>This is an instance of encryption from linear ECCs, additive homomorphism is “for free”</a:t>
            </a:r>
          </a:p>
          <a:p>
            <a:pPr lvl="1"/>
            <a:r>
              <a:rPr lang="en-US" dirty="0" smtClean="0"/>
              <a:t>As long as things remain close to the code</a:t>
            </a:r>
          </a:p>
          <a:p>
            <a:r>
              <a:rPr lang="en-US" dirty="0" smtClean="0"/>
              <a:t>But how to multiply?</a:t>
            </a:r>
          </a:p>
          <a:p>
            <a:pPr lvl="1"/>
            <a:r>
              <a:rPr lang="en-US" dirty="0" err="1" smtClean="0"/>
              <a:t>Ciphertexts</a:t>
            </a:r>
            <a:r>
              <a:rPr lang="en-US" dirty="0" smtClean="0"/>
              <a:t> are vectors, not ring elements</a:t>
            </a:r>
          </a:p>
          <a:p>
            <a:pPr marL="396875" lvl="1">
              <a:buBlip>
                <a:blip r:embed="rId3"/>
              </a:buBlip>
            </a:pPr>
            <a:r>
              <a:rPr lang="en-US" dirty="0"/>
              <a:t>T</a:t>
            </a:r>
            <a:r>
              <a:rPr lang="en-US" dirty="0" smtClean="0"/>
              <a:t>ensor product (??)</a:t>
            </a:r>
            <a:r>
              <a:rPr lang="en-US" dirty="0" smtClean="0">
                <a:cs typeface="Times New Roman" pitchFamily="18" charset="0"/>
                <a:sym typeface="Symbol"/>
              </a:rPr>
              <a:t> </a:t>
            </a:r>
          </a:p>
          <a:p>
            <a:pPr lvl="1"/>
            <a:r>
              <a:rPr lang="en-US" dirty="0" smtClean="0">
                <a:cs typeface="Times New Roman" pitchFamily="18" charset="0"/>
                <a:sym typeface="Symbol"/>
              </a:rPr>
              <a:t>Can decrypt M(!), </a:t>
            </a:r>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b="1" i="1" dirty="0" err="1" smtClean="0">
                <a:latin typeface="Times New Roman" pitchFamily="18" charset="0"/>
                <a:cs typeface="Times New Roman" pitchFamily="18" charset="0"/>
              </a:rPr>
              <a:t>u</a:t>
            </a:r>
            <a:r>
              <a:rPr lang="en-US" dirty="0" err="1">
                <a:sym typeface="Symbol"/>
              </a:rPr>
              <a:t></a:t>
            </a:r>
            <a:r>
              <a:rPr lang="en-US" b="1" i="1" dirty="0" err="1">
                <a:latin typeface="Times New Roman" pitchFamily="18" charset="0"/>
                <a:cs typeface="Times New Roman" pitchFamily="18" charset="0"/>
                <a:sym typeface="Symbol"/>
              </a:rPr>
              <a:t>v</a:t>
            </a:r>
            <a:r>
              <a:rPr lang="en-US" dirty="0">
                <a:cs typeface="Times New Roman" pitchFamily="18" charset="0"/>
                <a:sym typeface="Symbol"/>
              </a:rPr>
              <a:t>)</a:t>
            </a:r>
            <a:r>
              <a:rPr lang="en-US" b="1" i="1" dirty="0" err="1">
                <a:latin typeface="Times New Roman" pitchFamily="18" charset="0"/>
                <a:cs typeface="Times New Roman" pitchFamily="18" charset="0"/>
                <a:sym typeface="Symbol"/>
              </a:rPr>
              <a:t>s</a:t>
            </a:r>
            <a:r>
              <a:rPr lang="en-US" baseline="30000" dirty="0" err="1">
                <a:cs typeface="Times New Roman" pitchFamily="18" charset="0"/>
                <a:sym typeface="Symbol"/>
              </a:rPr>
              <a:t>t</a:t>
            </a:r>
            <a:r>
              <a:rPr lang="en-US" dirty="0">
                <a:cs typeface="Times New Roman" pitchFamily="18" charset="0"/>
                <a:sym typeface="Symbol"/>
              </a:rPr>
              <a:t> = </a:t>
            </a:r>
            <a:r>
              <a:rPr lang="en-US" dirty="0" smtClean="0">
                <a:cs typeface="Times New Roman" pitchFamily="18" charset="0"/>
                <a:sym typeface="Symbol"/>
              </a:rPr>
              <a:t>&lt;</a:t>
            </a:r>
            <a:r>
              <a:rPr lang="en-US" b="1" i="1" dirty="0" err="1" smtClean="0">
                <a:latin typeface="Times New Roman" pitchFamily="18" charset="0"/>
                <a:cs typeface="Times New Roman" pitchFamily="18" charset="0"/>
              </a:rPr>
              <a:t>s</a:t>
            </a:r>
            <a:r>
              <a:rPr lang="en-US" dirty="0" err="1" smtClean="0">
                <a:cs typeface="Times New Roman" pitchFamily="18" charset="0"/>
                <a:sym typeface="Symbol"/>
              </a:rPr>
              <a:t>,</a:t>
            </a:r>
            <a:r>
              <a:rPr lang="en-US" b="1" i="1" dirty="0" err="1" smtClean="0">
                <a:latin typeface="Times New Roman" pitchFamily="18" charset="0"/>
                <a:cs typeface="Times New Roman" pitchFamily="18" charset="0"/>
                <a:sym typeface="Symbol"/>
              </a:rPr>
              <a:t>u</a:t>
            </a:r>
            <a:r>
              <a:rPr lang="en-US" dirty="0" smtClean="0">
                <a:cs typeface="Times New Roman" pitchFamily="18" charset="0"/>
                <a:sym typeface="Symbol"/>
              </a:rPr>
              <a:t>&gt;</a:t>
            </a:r>
            <a:r>
              <a:rPr lang="en-US" dirty="0" smtClean="0">
                <a:sym typeface="Symbol"/>
              </a:rPr>
              <a:t>·</a:t>
            </a:r>
            <a:r>
              <a:rPr lang="en-US" dirty="0" smtClean="0">
                <a:cs typeface="Times New Roman" pitchFamily="18" charset="0"/>
                <a:sym typeface="Symbol"/>
              </a:rPr>
              <a:t>&lt;</a:t>
            </a:r>
            <a:r>
              <a:rPr lang="en-US" b="1" i="1" dirty="0" err="1" smtClean="0">
                <a:latin typeface="Times New Roman" pitchFamily="18" charset="0"/>
                <a:cs typeface="Times New Roman" pitchFamily="18" charset="0"/>
                <a:sym typeface="Symbol"/>
              </a:rPr>
              <a:t>s</a:t>
            </a:r>
            <a:r>
              <a:rPr lang="en-US" dirty="0" err="1" smtClean="0">
                <a:cs typeface="Times New Roman" pitchFamily="18" charset="0"/>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&gt; </a:t>
            </a:r>
            <a:r>
              <a:rPr lang="en-US" dirty="0">
                <a:cs typeface="Times New Roman" pitchFamily="18" charset="0"/>
                <a:sym typeface="Symbol"/>
              </a:rPr>
              <a:t>(mod </a:t>
            </a:r>
            <a:r>
              <a:rPr lang="en-US" dirty="0" smtClean="0">
                <a:cs typeface="Times New Roman" pitchFamily="18" charset="0"/>
                <a:sym typeface="Symbol"/>
              </a:rPr>
              <a:t>q)</a:t>
            </a:r>
          </a:p>
          <a:p>
            <a:pPr lvl="1"/>
            <a:r>
              <a:rPr lang="en-US" dirty="0">
                <a:cs typeface="Times New Roman" pitchFamily="18" charset="0"/>
                <a:sym typeface="Symbol"/>
              </a:rPr>
              <a:t>I</a:t>
            </a:r>
            <a:r>
              <a:rPr lang="en-US" dirty="0" smtClean="0">
                <a:cs typeface="Times New Roman" pitchFamily="18" charset="0"/>
                <a:sym typeface="Symbol"/>
              </a:rPr>
              <a:t>f </a:t>
            </a:r>
            <a:r>
              <a:rPr lang="en-US" dirty="0">
                <a:cs typeface="Times New Roman" pitchFamily="18" charset="0"/>
                <a:sym typeface="Symbol"/>
              </a:rPr>
              <a:t>no wraparound </a:t>
            </a:r>
            <a:r>
              <a:rPr lang="en-US" dirty="0" smtClean="0">
                <a:cs typeface="Times New Roman" pitchFamily="18" charset="0"/>
                <a:sym typeface="Symbol"/>
              </a:rPr>
              <a:t>then</a:t>
            </a:r>
            <a:br>
              <a:rPr lang="en-US" dirty="0" smtClean="0">
                <a:cs typeface="Times New Roman" pitchFamily="18" charset="0"/>
                <a:sym typeface="Symbol"/>
              </a:rPr>
            </a:br>
            <a:r>
              <a:rPr lang="en-US" dirty="0" smtClean="0">
                <a:cs typeface="Times New Roman" pitchFamily="18" charset="0"/>
                <a:sym typeface="Symbol"/>
              </a:rPr>
              <a:t>(</a:t>
            </a:r>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b="1" i="1" dirty="0" err="1" smtClean="0">
                <a:latin typeface="Times New Roman" pitchFamily="18" charset="0"/>
                <a:cs typeface="Times New Roman" pitchFamily="18" charset="0"/>
              </a:rPr>
              <a:t>u</a:t>
            </a:r>
            <a:r>
              <a:rPr lang="en-US" dirty="0" err="1">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a:t>
            </a:r>
            <a:r>
              <a:rPr lang="en-US" b="1" i="1" dirty="0" err="1" smtClean="0">
                <a:latin typeface="Times New Roman" pitchFamily="18" charset="0"/>
                <a:cs typeface="Times New Roman" pitchFamily="18" charset="0"/>
                <a:sym typeface="Symbol"/>
              </a:rPr>
              <a:t>s</a:t>
            </a:r>
            <a:r>
              <a:rPr lang="en-US" baseline="30000" dirty="0" err="1" smtClean="0">
                <a:cs typeface="Times New Roman" pitchFamily="18" charset="0"/>
                <a:sym typeface="Symbol"/>
              </a:rPr>
              <a:t>t</a:t>
            </a:r>
            <a:r>
              <a:rPr lang="en-US" dirty="0" smtClean="0">
                <a:cs typeface="Times New Roman" pitchFamily="18" charset="0"/>
                <a:sym typeface="Symbol"/>
              </a:rPr>
              <a:t> mod q) = </a:t>
            </a:r>
            <a:r>
              <a:rPr lang="en-US" dirty="0" smtClean="0">
                <a:cs typeface="Times New Roman" pitchFamily="18" charset="0"/>
                <a:sym typeface="Symbol"/>
              </a:rPr>
              <a:t>(&lt;</a:t>
            </a:r>
            <a:r>
              <a:rPr lang="en-US" b="1" i="1" dirty="0" err="1" smtClean="0">
                <a:latin typeface="Times New Roman" pitchFamily="18" charset="0"/>
                <a:cs typeface="Times New Roman" pitchFamily="18" charset="0"/>
              </a:rPr>
              <a:t>s</a:t>
            </a:r>
            <a:r>
              <a:rPr lang="en-US" dirty="0" err="1" smtClean="0">
                <a:cs typeface="Times New Roman" pitchFamily="18" charset="0"/>
                <a:sym typeface="Symbol"/>
              </a:rPr>
              <a:t>,</a:t>
            </a:r>
            <a:r>
              <a:rPr lang="en-US" b="1" i="1" dirty="0" err="1" smtClean="0">
                <a:latin typeface="Times New Roman" pitchFamily="18" charset="0"/>
                <a:cs typeface="Times New Roman" pitchFamily="18" charset="0"/>
                <a:sym typeface="Symbol"/>
              </a:rPr>
              <a:t>u</a:t>
            </a:r>
            <a:r>
              <a:rPr lang="en-US" dirty="0" smtClean="0">
                <a:cs typeface="Times New Roman" pitchFamily="18" charset="0"/>
                <a:sym typeface="Symbol"/>
              </a:rPr>
              <a:t>&gt; </a:t>
            </a:r>
            <a:r>
              <a:rPr lang="en-US" dirty="0" smtClean="0">
                <a:cs typeface="Times New Roman" pitchFamily="18" charset="0"/>
                <a:sym typeface="Symbol"/>
              </a:rPr>
              <a:t>mod q)</a:t>
            </a:r>
            <a:r>
              <a:rPr lang="en-US" dirty="0" smtClean="0">
                <a:sym typeface="Symbol"/>
              </a:rPr>
              <a:t>·(</a:t>
            </a:r>
            <a:r>
              <a:rPr lang="en-US" dirty="0" smtClean="0">
                <a:cs typeface="Times New Roman" pitchFamily="18" charset="0"/>
                <a:sym typeface="Symbol"/>
              </a:rPr>
              <a:t>&lt;</a:t>
            </a:r>
            <a:r>
              <a:rPr lang="en-US" b="1" i="1" dirty="0" err="1">
                <a:latin typeface="Times New Roman" pitchFamily="18" charset="0"/>
                <a:cs typeface="Times New Roman" pitchFamily="18" charset="0"/>
                <a:sym typeface="Symbol"/>
              </a:rPr>
              <a:t>s</a:t>
            </a:r>
            <a:r>
              <a:rPr lang="en-US" dirty="0" err="1">
                <a:cs typeface="Times New Roman" pitchFamily="18" charset="0"/>
                <a:sym typeface="Symbol"/>
              </a:rPr>
              <a:t>,</a:t>
            </a:r>
            <a:r>
              <a:rPr lang="en-US" b="1" i="1" dirty="0" err="1">
                <a:latin typeface="Times New Roman" pitchFamily="18" charset="0"/>
                <a:cs typeface="Times New Roman" pitchFamily="18" charset="0"/>
                <a:sym typeface="Symbol"/>
              </a:rPr>
              <a:t>v</a:t>
            </a:r>
            <a:r>
              <a:rPr lang="en-US" dirty="0" smtClean="0">
                <a:cs typeface="Times New Roman" pitchFamily="18" charset="0"/>
                <a:sym typeface="Symbol"/>
              </a:rPr>
              <a:t>&gt; mod q)</a:t>
            </a:r>
            <a:endParaRPr lang="en-US" dirty="0">
              <a:cs typeface="Times New Roman" pitchFamily="18" charset="0"/>
              <a:sym typeface="Symbol"/>
            </a:endParaRPr>
          </a:p>
          <a:p>
            <a:pPr lvl="1"/>
            <a:r>
              <a:rPr lang="en-US" dirty="0" smtClean="0">
                <a:cs typeface="Times New Roman" pitchFamily="18" charset="0"/>
                <a:sym typeface="Symbol"/>
              </a:rPr>
              <a:t>So </a:t>
            </a:r>
            <a:r>
              <a:rPr lang="en-US" dirty="0">
                <a:cs typeface="Times New Roman" pitchFamily="18" charset="0"/>
                <a:sym typeface="Symbol"/>
              </a:rPr>
              <a:t>(</a:t>
            </a:r>
            <a:r>
              <a:rPr lang="en-US" b="1" i="1" dirty="0">
                <a:latin typeface="Times New Roman" pitchFamily="18" charset="0"/>
                <a:cs typeface="Times New Roman" pitchFamily="18" charset="0"/>
                <a:sym typeface="Symbol"/>
              </a:rPr>
              <a:t>s</a:t>
            </a:r>
            <a:r>
              <a:rPr lang="en-US" dirty="0">
                <a:cs typeface="Times New Roman" pitchFamily="18" charset="0"/>
                <a:sym typeface="Symbol"/>
              </a:rPr>
              <a:t>(</a:t>
            </a:r>
            <a:r>
              <a:rPr lang="en-US" b="1" i="1" dirty="0" err="1">
                <a:latin typeface="Times New Roman" pitchFamily="18" charset="0"/>
                <a:cs typeface="Times New Roman" pitchFamily="18" charset="0"/>
              </a:rPr>
              <a:t>u</a:t>
            </a:r>
            <a:r>
              <a:rPr lang="en-US" dirty="0" err="1">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a:t>
            </a:r>
            <a:r>
              <a:rPr lang="en-US" b="1" i="1" dirty="0" err="1" smtClean="0">
                <a:latin typeface="Times New Roman" pitchFamily="18" charset="0"/>
                <a:cs typeface="Times New Roman" pitchFamily="18" charset="0"/>
                <a:sym typeface="Symbol"/>
              </a:rPr>
              <a:t>s</a:t>
            </a:r>
            <a:r>
              <a:rPr lang="en-US" baseline="30000" dirty="0" err="1" smtClean="0">
                <a:cs typeface="Times New Roman" pitchFamily="18" charset="0"/>
                <a:sym typeface="Symbol"/>
              </a:rPr>
              <a:t>t</a:t>
            </a:r>
            <a:r>
              <a:rPr lang="en-US" dirty="0" smtClean="0">
                <a:cs typeface="Times New Roman" pitchFamily="18" charset="0"/>
                <a:sym typeface="Symbol"/>
              </a:rPr>
              <a:t> </a:t>
            </a:r>
            <a:r>
              <a:rPr lang="en-US" dirty="0">
                <a:cs typeface="Times New Roman" pitchFamily="18" charset="0"/>
                <a:sym typeface="Symbol"/>
              </a:rPr>
              <a:t>mod q) </a:t>
            </a:r>
            <a:r>
              <a:rPr lang="en-US" dirty="0" smtClean="0">
                <a:cs typeface="Times New Roman" pitchFamily="18" charset="0"/>
                <a:sym typeface="Symbol"/>
              </a:rPr>
              <a:t>mod 2 = </a:t>
            </a:r>
            <a:r>
              <a:rPr lang="en-US" dirty="0" err="1" smtClean="0">
                <a:cs typeface="Times New Roman" pitchFamily="18" charset="0"/>
                <a:sym typeface="Symbol"/>
              </a:rPr>
              <a:t>Dec</a:t>
            </a:r>
            <a:r>
              <a:rPr lang="en-US" b="1" i="1" baseline="-25000" dirty="0" err="1" smtClean="0">
                <a:latin typeface="Times New Roman" pitchFamily="18" charset="0"/>
                <a:cs typeface="Times New Roman" pitchFamily="18" charset="0"/>
                <a:sym typeface="Symbol"/>
              </a:rPr>
              <a:t>s</a:t>
            </a:r>
            <a:r>
              <a:rPr lang="en-US" dirty="0" smtClean="0">
                <a:cs typeface="Times New Roman" pitchFamily="18" charset="0"/>
                <a:sym typeface="Symbol"/>
              </a:rPr>
              <a:t>(u)</a:t>
            </a:r>
            <a:r>
              <a:rPr lang="en-US" dirty="0" smtClean="0">
                <a:sym typeface="Symbol"/>
              </a:rPr>
              <a:t>·</a:t>
            </a:r>
            <a:r>
              <a:rPr lang="en-US" dirty="0" err="1" smtClean="0">
                <a:sym typeface="Symbol"/>
              </a:rPr>
              <a:t>Dec</a:t>
            </a:r>
            <a:r>
              <a:rPr lang="en-US" b="1" i="1" baseline="-25000" dirty="0" err="1" smtClean="0">
                <a:latin typeface="Times New Roman" pitchFamily="18" charset="0"/>
                <a:cs typeface="Times New Roman" pitchFamily="18" charset="0"/>
                <a:sym typeface="Symbol"/>
              </a:rPr>
              <a:t>s</a:t>
            </a:r>
            <a:r>
              <a:rPr lang="en-US" dirty="0" smtClean="0">
                <a:sym typeface="Symbol"/>
              </a:rPr>
              <a:t>(v)</a:t>
            </a:r>
            <a:endParaRPr lang="en-US" dirty="0">
              <a:cs typeface="Times New Roman" pitchFamily="18" charset="0"/>
              <a:sym typeface="Symbol"/>
            </a:endParaRPr>
          </a:p>
        </p:txBody>
      </p:sp>
      <p:sp>
        <p:nvSpPr>
          <p:cNvPr id="3" name="Title 2"/>
          <p:cNvSpPr>
            <a:spLocks noGrp="1"/>
          </p:cNvSpPr>
          <p:nvPr>
            <p:ph type="title"/>
          </p:nvPr>
        </p:nvSpPr>
        <p:spPr/>
        <p:txBody>
          <a:bodyPr/>
          <a:lstStyle/>
          <a:p>
            <a:r>
              <a:rPr lang="en-US" dirty="0" smtClean="0"/>
              <a:t>Homomorphism</a:t>
            </a:r>
            <a:endParaRPr lang="en-US" dirty="0"/>
          </a:p>
        </p:txBody>
      </p:sp>
      <p:sp>
        <p:nvSpPr>
          <p:cNvPr id="4" name="Date Placeholder 3"/>
          <p:cNvSpPr>
            <a:spLocks noGrp="1"/>
          </p:cNvSpPr>
          <p:nvPr>
            <p:ph type="dt" sz="half" idx="11"/>
          </p:nvPr>
        </p:nvSpPr>
        <p:spPr/>
        <p:txBody>
          <a:bodyPr/>
          <a:lstStyle/>
          <a:p>
            <a:fld id="{C5E93BBE-44C9-4B01-8636-579275272DEF}"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35</a:t>
            </a:fld>
            <a:endParaRPr lang="en-US"/>
          </a:p>
        </p:txBody>
      </p:sp>
      <p:sp>
        <p:nvSpPr>
          <p:cNvPr id="6" name="TextBox 5"/>
          <p:cNvSpPr txBox="1"/>
          <p:nvPr/>
        </p:nvSpPr>
        <p:spPr>
          <a:xfrm>
            <a:off x="3657600" y="3820180"/>
            <a:ext cx="4269117" cy="523220"/>
          </a:xfrm>
          <a:prstGeom prst="rect">
            <a:avLst/>
          </a:prstGeom>
          <a:solidFill>
            <a:schemeClr val="bg2">
              <a:lumMod val="60000"/>
              <a:lumOff val="40000"/>
            </a:schemeClr>
          </a:solidFill>
          <a:ln>
            <a:solidFill>
              <a:schemeClr val="tx1"/>
            </a:solidFill>
          </a:ln>
        </p:spPr>
        <p:txBody>
          <a:bodyPr wrap="none" rtlCol="0">
            <a:spAutoFit/>
          </a:bodyPr>
          <a:lstStyle/>
          <a:p>
            <a:pPr marL="0" lvl="1"/>
            <a:r>
              <a:rPr lang="en-US" sz="2800" dirty="0" smtClean="0">
                <a:latin typeface="Times New Roman" pitchFamily="18" charset="0"/>
                <a:cs typeface="Times New Roman" pitchFamily="18" charset="0"/>
                <a:sym typeface="Symbol"/>
              </a:rPr>
              <a:t>M</a:t>
            </a:r>
            <a:r>
              <a:rPr lang="en-US" sz="2800" dirty="0" smtClean="0">
                <a:sym typeface="Symbol"/>
              </a:rPr>
              <a:t> </a:t>
            </a:r>
            <a:r>
              <a:rPr lang="en-US" sz="2800" dirty="0">
                <a:sym typeface="Symbol"/>
              </a:rPr>
              <a:t>= </a:t>
            </a:r>
            <a:r>
              <a:rPr lang="en-US" sz="2800" b="1" i="1" dirty="0" err="1" smtClean="0">
                <a:latin typeface="Times New Roman" pitchFamily="18" charset="0"/>
                <a:cs typeface="Times New Roman" pitchFamily="18" charset="0"/>
              </a:rPr>
              <a:t>u</a:t>
            </a:r>
            <a:r>
              <a:rPr lang="en-US" sz="2800" dirty="0" err="1">
                <a:sym typeface="Symbol"/>
              </a:rPr>
              <a:t></a:t>
            </a:r>
            <a:r>
              <a:rPr lang="en-US" sz="2800" b="1" i="1" dirty="0" err="1" smtClean="0">
                <a:latin typeface="Times New Roman" pitchFamily="18" charset="0"/>
                <a:cs typeface="Times New Roman" pitchFamily="18" charset="0"/>
                <a:sym typeface="Symbol"/>
              </a:rPr>
              <a:t>v</a:t>
            </a:r>
            <a:r>
              <a:rPr lang="en-US" sz="2800" dirty="0" smtClean="0">
                <a:sym typeface="Symbol"/>
              </a:rPr>
              <a:t>, </a:t>
            </a:r>
            <a:r>
              <a:rPr lang="en-US" sz="2800" dirty="0" err="1">
                <a:latin typeface="Times New Roman" pitchFamily="18" charset="0"/>
                <a:cs typeface="Times New Roman" pitchFamily="18" charset="0"/>
                <a:sym typeface="Symbol"/>
              </a:rPr>
              <a:t>M</a:t>
            </a:r>
            <a:r>
              <a:rPr lang="en-US" sz="2800" baseline="-25000" dirty="0" err="1">
                <a:latin typeface="Times New Roman" pitchFamily="18" charset="0"/>
                <a:cs typeface="Times New Roman" pitchFamily="18" charset="0"/>
                <a:sym typeface="Symbol"/>
              </a:rPr>
              <a:t>ij</a:t>
            </a:r>
            <a:r>
              <a:rPr lang="en-US" sz="2800" dirty="0">
                <a:sym typeface="Symbol"/>
              </a:rPr>
              <a:t> = </a:t>
            </a:r>
            <a:r>
              <a:rPr lang="en-US" sz="2800" i="1" dirty="0" err="1">
                <a:latin typeface="Times New Roman" pitchFamily="18" charset="0"/>
                <a:cs typeface="Times New Roman" pitchFamily="18" charset="0"/>
                <a:sym typeface="Symbol"/>
              </a:rPr>
              <a:t>u</a:t>
            </a:r>
            <a:r>
              <a:rPr lang="en-US" sz="2800" baseline="-25000" dirty="0" err="1">
                <a:latin typeface="Times New Roman" pitchFamily="18" charset="0"/>
                <a:cs typeface="Times New Roman" pitchFamily="18" charset="0"/>
                <a:sym typeface="Symbol"/>
              </a:rPr>
              <a:t>i</a:t>
            </a:r>
            <a:r>
              <a:rPr lang="en-US" sz="2800" dirty="0">
                <a:latin typeface="Times New Roman" pitchFamily="18" charset="0"/>
                <a:cs typeface="Times New Roman" pitchFamily="18" charset="0"/>
                <a:sym typeface="Symbol"/>
              </a:rPr>
              <a:t> </a:t>
            </a:r>
            <a:r>
              <a:rPr lang="en-US" sz="2800" dirty="0">
                <a:sym typeface="Symbol"/>
              </a:rPr>
              <a:t>· </a:t>
            </a:r>
            <a:r>
              <a:rPr lang="en-US" sz="2800" i="1" dirty="0" err="1">
                <a:latin typeface="Times New Roman" pitchFamily="18" charset="0"/>
                <a:cs typeface="Times New Roman" pitchFamily="18" charset="0"/>
                <a:sym typeface="Symbol"/>
              </a:rPr>
              <a:t>v</a:t>
            </a:r>
            <a:r>
              <a:rPr lang="en-US" sz="2800" baseline="-25000" dirty="0" err="1">
                <a:latin typeface="Times New Roman" pitchFamily="18" charset="0"/>
                <a:cs typeface="Times New Roman" pitchFamily="18" charset="0"/>
                <a:sym typeface="Symbol"/>
              </a:rPr>
              <a:t>j</a:t>
            </a:r>
            <a:r>
              <a:rPr lang="en-US" sz="2800" dirty="0">
                <a:sym typeface="Symbol"/>
              </a:rPr>
              <a:t> mod </a:t>
            </a:r>
            <a:r>
              <a:rPr lang="en-US" sz="2800" i="1" dirty="0" smtClean="0">
                <a:latin typeface="Times New Roman" pitchFamily="18" charset="0"/>
                <a:cs typeface="Times New Roman" pitchFamily="18" charset="0"/>
                <a:sym typeface="Symbol"/>
              </a:rPr>
              <a:t>q</a:t>
            </a:r>
            <a:endParaRPr lang="en-US" sz="2800" dirty="0">
              <a:cs typeface="Times New Roman" pitchFamily="18" charset="0"/>
              <a:sym typeface="Symbol"/>
            </a:endParaRPr>
          </a:p>
        </p:txBody>
      </p:sp>
    </p:spTree>
    <p:extLst>
      <p:ext uri="{BB962C8B-B14F-4D97-AF65-F5344CB8AC3E}">
        <p14:creationId xmlns:p14="http://schemas.microsoft.com/office/powerpoint/2010/main" val="26641303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321183"/>
          </a:xfrm>
        </p:spPr>
        <p:txBody>
          <a:bodyPr/>
          <a:lstStyle/>
          <a:p>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b="1" i="1" dirty="0" err="1" smtClean="0">
                <a:latin typeface="Times New Roman" pitchFamily="18" charset="0"/>
                <a:cs typeface="Times New Roman" pitchFamily="18" charset="0"/>
              </a:rPr>
              <a:t>u</a:t>
            </a:r>
            <a:r>
              <a:rPr lang="en-US" dirty="0" err="1" smtClean="0">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a:t>
            </a:r>
            <a:r>
              <a:rPr lang="en-US" b="1" i="1" dirty="0" err="1" smtClean="0">
                <a:latin typeface="Times New Roman" pitchFamily="18" charset="0"/>
                <a:cs typeface="Times New Roman" pitchFamily="18" charset="0"/>
                <a:sym typeface="Symbol"/>
              </a:rPr>
              <a:t>s</a:t>
            </a:r>
            <a:r>
              <a:rPr lang="en-US" baseline="30000" dirty="0" err="1" smtClean="0">
                <a:cs typeface="Times New Roman" pitchFamily="18" charset="0"/>
                <a:sym typeface="Symbol"/>
              </a:rPr>
              <a:t>t</a:t>
            </a:r>
            <a:r>
              <a:rPr lang="en-US" dirty="0" smtClean="0">
                <a:cs typeface="Times New Roman" pitchFamily="18" charset="0"/>
                <a:sym typeface="Symbol"/>
              </a:rPr>
              <a:t> is a bilinear form in </a:t>
            </a:r>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 so linear in </a:t>
            </a:r>
            <a:r>
              <a:rPr lang="en-US" b="1" i="1" dirty="0" err="1" smtClean="0">
                <a:latin typeface="Times New Roman" pitchFamily="18" charset="0"/>
                <a:cs typeface="Times New Roman" pitchFamily="18" charset="0"/>
              </a:rPr>
              <a:t>s</a:t>
            </a:r>
            <a:r>
              <a:rPr lang="en-US" dirty="0" err="1" smtClean="0">
                <a:sym typeface="Symbol"/>
              </a:rPr>
              <a:t></a:t>
            </a:r>
            <a:r>
              <a:rPr lang="en-US" b="1" i="1" dirty="0" err="1" smtClean="0">
                <a:latin typeface="Times New Roman" pitchFamily="18" charset="0"/>
                <a:cs typeface="Times New Roman" pitchFamily="18" charset="0"/>
                <a:sym typeface="Symbol"/>
              </a:rPr>
              <a:t>s</a:t>
            </a:r>
            <a:endParaRPr lang="en-US" b="1" i="1" dirty="0" smtClean="0">
              <a:latin typeface="Times New Roman" pitchFamily="18" charset="0"/>
              <a:cs typeface="Times New Roman" pitchFamily="18" charset="0"/>
              <a:sym typeface="Symbol"/>
            </a:endParaRPr>
          </a:p>
          <a:p>
            <a:pPr lvl="1"/>
            <a:r>
              <a:rPr lang="en-US" dirty="0"/>
              <a:t>O</a:t>
            </a:r>
            <a:r>
              <a:rPr lang="en-US" dirty="0" smtClean="0"/>
              <a:t>pening </a:t>
            </a:r>
            <a:r>
              <a:rPr lang="en-US" b="1" i="1" dirty="0" err="1" smtClean="0">
                <a:latin typeface="Times New Roman" pitchFamily="18" charset="0"/>
                <a:cs typeface="Times New Roman" pitchFamily="18" charset="0"/>
              </a:rPr>
              <a:t>u</a:t>
            </a:r>
            <a:r>
              <a:rPr lang="en-US" dirty="0" err="1">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 </a:t>
            </a:r>
            <a:r>
              <a:rPr lang="en-US" b="1" i="1" dirty="0" err="1" smtClean="0">
                <a:latin typeface="Times New Roman" pitchFamily="18" charset="0"/>
                <a:cs typeface="Times New Roman" pitchFamily="18" charset="0"/>
                <a:sym typeface="Symbol"/>
              </a:rPr>
              <a:t>s</a:t>
            </a:r>
            <a:r>
              <a:rPr lang="en-US" dirty="0" err="1" smtClean="0">
                <a:sym typeface="Symbol"/>
              </a:rPr>
              <a:t></a:t>
            </a:r>
            <a:r>
              <a:rPr lang="en-US" b="1" i="1" dirty="0" err="1" smtClean="0">
                <a:latin typeface="Times New Roman" pitchFamily="18" charset="0"/>
                <a:cs typeface="Times New Roman" pitchFamily="18" charset="0"/>
                <a:sym typeface="Symbol"/>
              </a:rPr>
              <a:t>s</a:t>
            </a:r>
            <a:r>
              <a:rPr lang="en-US" dirty="0" smtClean="0">
                <a:cs typeface="Times New Roman" pitchFamily="18" charset="0"/>
                <a:sym typeface="Symbol"/>
              </a:rPr>
              <a:t> into vectors, we get</a:t>
            </a:r>
            <a:br>
              <a:rPr lang="en-US" dirty="0" smtClean="0">
                <a:cs typeface="Times New Roman" pitchFamily="18" charset="0"/>
                <a:sym typeface="Symbol"/>
              </a:rPr>
            </a:br>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b="1" i="1" dirty="0" err="1" smtClean="0">
                <a:latin typeface="Times New Roman" pitchFamily="18" charset="0"/>
                <a:cs typeface="Times New Roman" pitchFamily="18" charset="0"/>
              </a:rPr>
              <a:t>u</a:t>
            </a:r>
            <a:r>
              <a:rPr lang="en-US" dirty="0" err="1">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a:t>
            </a:r>
            <a:r>
              <a:rPr lang="en-US" b="1" i="1" dirty="0" err="1" smtClean="0">
                <a:latin typeface="Times New Roman" pitchFamily="18" charset="0"/>
                <a:cs typeface="Times New Roman" pitchFamily="18" charset="0"/>
                <a:sym typeface="Symbol"/>
              </a:rPr>
              <a:t>s</a:t>
            </a:r>
            <a:r>
              <a:rPr lang="en-US" baseline="30000" dirty="0" err="1" smtClean="0">
                <a:cs typeface="Times New Roman" pitchFamily="18" charset="0"/>
                <a:sym typeface="Symbol"/>
              </a:rPr>
              <a:t>t</a:t>
            </a:r>
            <a:r>
              <a:rPr lang="en-US" dirty="0" smtClean="0">
                <a:cs typeface="Times New Roman" pitchFamily="18" charset="0"/>
                <a:sym typeface="Symbol"/>
              </a:rPr>
              <a:t> = </a:t>
            </a:r>
            <a:r>
              <a:rPr lang="en-US" dirty="0">
                <a:cs typeface="Times New Roman" pitchFamily="18" charset="0"/>
                <a:sym typeface="Symbol"/>
              </a:rPr>
              <a:t>&lt;</a:t>
            </a:r>
            <a:r>
              <a:rPr lang="en-US" dirty="0" err="1">
                <a:cs typeface="Times New Roman" pitchFamily="18" charset="0"/>
                <a:sym typeface="Symbol"/>
              </a:rPr>
              <a:t>vec</a:t>
            </a:r>
            <a:r>
              <a:rPr lang="en-US" dirty="0">
                <a:cs typeface="Times New Roman" pitchFamily="18" charset="0"/>
                <a:sym typeface="Symbol"/>
              </a:rPr>
              <a:t>(</a:t>
            </a:r>
            <a:r>
              <a:rPr lang="en-US" b="1" i="1" dirty="0" err="1">
                <a:latin typeface="Times New Roman" pitchFamily="18" charset="0"/>
                <a:cs typeface="Times New Roman" pitchFamily="18" charset="0"/>
                <a:sym typeface="Symbol"/>
              </a:rPr>
              <a:t>s</a:t>
            </a:r>
            <a:r>
              <a:rPr lang="en-US" dirty="0" err="1">
                <a:sym typeface="Symbol"/>
              </a:rPr>
              <a:t></a:t>
            </a:r>
            <a:r>
              <a:rPr lang="en-US" b="1" i="1" dirty="0" err="1"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dirty="0" err="1" smtClean="0">
                <a:cs typeface="Times New Roman" pitchFamily="18" charset="0"/>
                <a:sym typeface="Symbol"/>
              </a:rPr>
              <a:t>vec</a:t>
            </a:r>
            <a:r>
              <a:rPr lang="en-US" dirty="0" smtClean="0">
                <a:cs typeface="Times New Roman" pitchFamily="18" charset="0"/>
                <a:sym typeface="Symbol"/>
              </a:rPr>
              <a:t>(</a:t>
            </a:r>
            <a:r>
              <a:rPr lang="en-US" b="1" i="1" dirty="0" err="1" smtClean="0">
                <a:latin typeface="Times New Roman" pitchFamily="18" charset="0"/>
                <a:cs typeface="Times New Roman" pitchFamily="18" charset="0"/>
              </a:rPr>
              <a:t>u</a:t>
            </a:r>
            <a:r>
              <a:rPr lang="en-US" dirty="0" err="1">
                <a:sym typeface="Symbol"/>
              </a:rPr>
              <a:t></a:t>
            </a:r>
            <a:r>
              <a:rPr lang="en-US" b="1" i="1" dirty="0" err="1" smtClean="0">
                <a:latin typeface="Times New Roman" pitchFamily="18" charset="0"/>
                <a:cs typeface="Times New Roman" pitchFamily="18" charset="0"/>
                <a:sym typeface="Symbol"/>
              </a:rPr>
              <a:t>v</a:t>
            </a:r>
            <a:r>
              <a:rPr lang="en-US" dirty="0">
                <a:cs typeface="Times New Roman" pitchFamily="18" charset="0"/>
                <a:sym typeface="Symbol"/>
              </a:rPr>
              <a:t>)&gt;</a:t>
            </a:r>
            <a:endParaRPr lang="en-US" dirty="0" smtClean="0">
              <a:cs typeface="Times New Roman" pitchFamily="18" charset="0"/>
              <a:sym typeface="Symbol"/>
            </a:endParaRPr>
          </a:p>
          <a:p>
            <a:r>
              <a:rPr lang="en-US" dirty="0" smtClean="0">
                <a:cs typeface="Times New Roman" pitchFamily="18" charset="0"/>
                <a:sym typeface="Symbol"/>
              </a:rPr>
              <a:t>Denote </a:t>
            </a:r>
            <a:r>
              <a:rPr lang="en-US" b="1" i="1" dirty="0" smtClean="0">
                <a:latin typeface="Times New Roman" pitchFamily="18" charset="0"/>
                <a:cs typeface="Times New Roman" pitchFamily="18" charset="0"/>
                <a:sym typeface="Symbol"/>
              </a:rPr>
              <a:t>s</a:t>
            </a:r>
            <a:r>
              <a:rPr lang="en-US" b="1" i="1"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a:t>
            </a:r>
            <a:r>
              <a:rPr lang="en-US" dirty="0" err="1" smtClean="0">
                <a:cs typeface="Times New Roman" pitchFamily="18" charset="0"/>
                <a:sym typeface="Symbol"/>
              </a:rPr>
              <a:t>vec</a:t>
            </a:r>
            <a:r>
              <a:rPr lang="en-US" dirty="0" smtClean="0">
                <a:cs typeface="Times New Roman" pitchFamily="18" charset="0"/>
                <a:sym typeface="Symbol"/>
              </a:rPr>
              <a:t>(</a:t>
            </a:r>
            <a:r>
              <a:rPr lang="en-US" b="1" i="1" dirty="0" err="1" smtClean="0">
                <a:latin typeface="Times New Roman" pitchFamily="18" charset="0"/>
                <a:cs typeface="Times New Roman" pitchFamily="18" charset="0"/>
                <a:sym typeface="Symbol"/>
              </a:rPr>
              <a:t>s</a:t>
            </a:r>
            <a:r>
              <a:rPr lang="en-US" dirty="0" err="1">
                <a:sym typeface="Symbol"/>
              </a:rPr>
              <a:t></a:t>
            </a:r>
            <a:r>
              <a:rPr lang="en-US" b="1" i="1" dirty="0" err="1">
                <a:latin typeface="Times New Roman" pitchFamily="18" charset="0"/>
                <a:cs typeface="Times New Roman" pitchFamily="18" charset="0"/>
                <a:sym typeface="Symbol"/>
              </a:rPr>
              <a:t>s</a:t>
            </a:r>
            <a:r>
              <a:rPr lang="en-US" dirty="0">
                <a:cs typeface="Times New Roman" pitchFamily="18" charset="0"/>
                <a:sym typeface="Symbol"/>
              </a:rPr>
              <a:t>), </a:t>
            </a:r>
            <a:r>
              <a:rPr lang="en-US" b="1" i="1" dirty="0" smtClean="0">
                <a:latin typeface="Times New Roman" pitchFamily="18" charset="0"/>
                <a:cs typeface="Times New Roman" pitchFamily="18" charset="0"/>
                <a:sym typeface="Symbol"/>
              </a:rPr>
              <a:t>c</a:t>
            </a:r>
            <a:r>
              <a:rPr lang="en-US" b="1" i="1"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a:t>
            </a:r>
            <a:r>
              <a:rPr lang="en-US" dirty="0" err="1" smtClean="0">
                <a:cs typeface="Times New Roman" pitchFamily="18" charset="0"/>
                <a:sym typeface="Symbol"/>
              </a:rPr>
              <a:t>vec</a:t>
            </a:r>
            <a:r>
              <a:rPr lang="en-US" dirty="0" smtClean="0">
                <a:cs typeface="Times New Roman" pitchFamily="18" charset="0"/>
                <a:sym typeface="Symbol"/>
              </a:rPr>
              <a:t>(</a:t>
            </a:r>
            <a:r>
              <a:rPr lang="en-US" b="1" i="1" dirty="0" err="1" smtClean="0">
                <a:latin typeface="Times New Roman" pitchFamily="18" charset="0"/>
                <a:cs typeface="Times New Roman" pitchFamily="18" charset="0"/>
              </a:rPr>
              <a:t>u</a:t>
            </a:r>
            <a:r>
              <a:rPr lang="en-US" dirty="0" err="1">
                <a:sym typeface="Symbol"/>
              </a:rPr>
              <a:t></a:t>
            </a:r>
            <a:r>
              <a:rPr lang="en-US" b="1" i="1" dirty="0" err="1" smtClean="0">
                <a:latin typeface="Times New Roman" pitchFamily="18" charset="0"/>
                <a:cs typeface="Times New Roman" pitchFamily="18" charset="0"/>
                <a:sym typeface="Symbol"/>
              </a:rPr>
              <a:t>v</a:t>
            </a:r>
            <a:r>
              <a:rPr lang="en-US" dirty="0" smtClean="0">
                <a:cs typeface="Times New Roman" pitchFamily="18" charset="0"/>
                <a:sym typeface="Symbol"/>
              </a:rPr>
              <a:t>), then:</a:t>
            </a:r>
          </a:p>
          <a:p>
            <a:pPr lvl="1"/>
            <a:r>
              <a:rPr lang="en-US" dirty="0" err="1" smtClean="0">
                <a:cs typeface="Times New Roman" pitchFamily="18" charset="0"/>
                <a:sym typeface="Symbol"/>
              </a:rPr>
              <a:t>Dec</a:t>
            </a:r>
            <a:r>
              <a:rPr lang="en-US" b="1" i="1" baseline="-25000" dirty="0" err="1" smtClean="0">
                <a:latin typeface="Times New Roman" pitchFamily="18" charset="0"/>
                <a:cs typeface="Times New Roman" pitchFamily="18" charset="0"/>
                <a:sym typeface="Symbol"/>
              </a:rPr>
              <a:t>s</a:t>
            </a:r>
            <a:r>
              <a:rPr lang="en-US" b="1" i="1" baseline="-25000" dirty="0" smtClean="0">
                <a:latin typeface="Times New Roman" pitchFamily="18" charset="0"/>
                <a:cs typeface="Times New Roman" pitchFamily="18" charset="0"/>
                <a:sym typeface="Symbol"/>
              </a:rPr>
              <a:t>*</a:t>
            </a:r>
            <a:r>
              <a:rPr lang="en-US" dirty="0" smtClean="0">
                <a:cs typeface="Times New Roman" pitchFamily="18" charset="0"/>
                <a:sym typeface="Symbol"/>
              </a:rPr>
              <a:t>(</a:t>
            </a:r>
            <a:r>
              <a:rPr lang="en-US" b="1" i="1" dirty="0" smtClean="0">
                <a:latin typeface="Times New Roman" pitchFamily="18" charset="0"/>
                <a:cs typeface="Times New Roman" pitchFamily="18" charset="0"/>
                <a:sym typeface="Symbol"/>
              </a:rPr>
              <a:t>c*</a:t>
            </a:r>
            <a:r>
              <a:rPr lang="en-US" dirty="0" smtClean="0">
                <a:cs typeface="Times New Roman" pitchFamily="18" charset="0"/>
                <a:sym typeface="Symbol"/>
              </a:rPr>
              <a:t>) = </a:t>
            </a:r>
            <a:r>
              <a:rPr lang="en-US" dirty="0" smtClean="0">
                <a:cs typeface="Times New Roman" pitchFamily="18" charset="0"/>
                <a:sym typeface="Symbol"/>
              </a:rPr>
              <a:t>(&lt;</a:t>
            </a:r>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b="1" i="1" dirty="0" smtClean="0">
                <a:latin typeface="Times New Roman" pitchFamily="18" charset="0"/>
                <a:cs typeface="Times New Roman" pitchFamily="18" charset="0"/>
                <a:sym typeface="Symbol"/>
              </a:rPr>
              <a:t>c*</a:t>
            </a:r>
            <a:r>
              <a:rPr lang="en-US" dirty="0" smtClean="0">
                <a:cs typeface="Times New Roman" pitchFamily="18" charset="0"/>
                <a:sym typeface="Symbol"/>
              </a:rPr>
              <a:t>&gt; </a:t>
            </a:r>
            <a:r>
              <a:rPr lang="en-US" dirty="0" smtClean="0">
                <a:cs typeface="Times New Roman" pitchFamily="18" charset="0"/>
                <a:sym typeface="Symbol"/>
              </a:rPr>
              <a:t>mod </a:t>
            </a:r>
            <a:r>
              <a:rPr lang="en-US" i="1" dirty="0" smtClean="0">
                <a:latin typeface="Times New Roman" pitchFamily="18" charset="0"/>
                <a:cs typeface="Times New Roman" pitchFamily="18" charset="0"/>
                <a:sym typeface="Symbol"/>
              </a:rPr>
              <a:t>q</a:t>
            </a:r>
            <a:r>
              <a:rPr lang="en-US" dirty="0" smtClean="0">
                <a:cs typeface="Times New Roman" pitchFamily="18" charset="0"/>
                <a:sym typeface="Symbol"/>
              </a:rPr>
              <a:t>) mod 2</a:t>
            </a:r>
          </a:p>
          <a:p>
            <a:pPr lvl="1"/>
            <a:r>
              <a:rPr lang="en-US" dirty="0" smtClean="0">
                <a:cs typeface="Times New Roman" pitchFamily="18" charset="0"/>
                <a:sym typeface="Symbol"/>
              </a:rPr>
              <a:t>&lt;</a:t>
            </a:r>
            <a:r>
              <a:rPr lang="en-US" b="1" i="1" dirty="0" smtClean="0">
                <a:latin typeface="Times New Roman" pitchFamily="18" charset="0"/>
                <a:cs typeface="Times New Roman" pitchFamily="18" charset="0"/>
                <a:sym typeface="Symbol"/>
              </a:rPr>
              <a:t>s*</a:t>
            </a:r>
            <a:r>
              <a:rPr lang="en-US" dirty="0" smtClean="0">
                <a:cs typeface="Times New Roman" pitchFamily="18" charset="0"/>
                <a:sym typeface="Symbol"/>
              </a:rPr>
              <a:t>,</a:t>
            </a:r>
            <a:r>
              <a:rPr lang="en-US" b="1" i="1" dirty="0" smtClean="0">
                <a:latin typeface="Times New Roman" pitchFamily="18" charset="0"/>
                <a:cs typeface="Times New Roman" pitchFamily="18" charset="0"/>
                <a:sym typeface="Symbol"/>
              </a:rPr>
              <a:t>c*</a:t>
            </a:r>
            <a:r>
              <a:rPr lang="en-US" dirty="0" smtClean="0">
                <a:cs typeface="Times New Roman" pitchFamily="18" charset="0"/>
                <a:sym typeface="Symbol"/>
              </a:rPr>
              <a:t>&gt; </a:t>
            </a:r>
            <a:r>
              <a:rPr lang="en-US" dirty="0">
                <a:cs typeface="Times New Roman" pitchFamily="18" charset="0"/>
                <a:sym typeface="Symbol"/>
              </a:rPr>
              <a:t>mod </a:t>
            </a:r>
            <a:r>
              <a:rPr lang="en-US" i="1" dirty="0" smtClean="0">
                <a:latin typeface="Times New Roman" pitchFamily="18" charset="0"/>
                <a:cs typeface="Times New Roman" pitchFamily="18" charset="0"/>
                <a:sym typeface="Symbol"/>
              </a:rPr>
              <a:t>q</a:t>
            </a:r>
            <a:r>
              <a:rPr lang="en-US" dirty="0" smtClean="0">
                <a:cs typeface="Times New Roman" pitchFamily="18" charset="0"/>
                <a:sym typeface="Symbol"/>
              </a:rPr>
              <a:t> is still quite small, ≤ (</a:t>
            </a:r>
            <a:r>
              <a:rPr lang="en-US" dirty="0" err="1" smtClean="0">
                <a:latin typeface="Symbol" pitchFamily="18" charset="2"/>
                <a:cs typeface="Times New Roman" pitchFamily="18" charset="0"/>
                <a:sym typeface="Symbol"/>
              </a:rPr>
              <a:t>b</a:t>
            </a:r>
            <a:r>
              <a:rPr lang="en-US" i="1" dirty="0" err="1" smtClean="0">
                <a:latin typeface="Times New Roman" pitchFamily="18" charset="0"/>
                <a:cs typeface="Times New Roman" pitchFamily="18" charset="0"/>
                <a:sym typeface="Symbol"/>
              </a:rPr>
              <a:t>q</a:t>
            </a:r>
            <a:r>
              <a:rPr lang="en-US" dirty="0" smtClean="0">
                <a:cs typeface="Times New Roman" pitchFamily="18" charset="0"/>
                <a:sym typeface="Symbol"/>
              </a:rPr>
              <a:t>)</a:t>
            </a:r>
            <a:r>
              <a:rPr lang="en-US" baseline="30000" dirty="0" smtClean="0">
                <a:cs typeface="Times New Roman" pitchFamily="18" charset="0"/>
                <a:sym typeface="Symbol"/>
              </a:rPr>
              <a:t>2</a:t>
            </a:r>
            <a:r>
              <a:rPr lang="en-US" dirty="0" smtClean="0">
                <a:cs typeface="Times New Roman" pitchFamily="18" charset="0"/>
                <a:sym typeface="Symbol"/>
              </a:rPr>
              <a:t> &lt;&lt; </a:t>
            </a:r>
            <a:r>
              <a:rPr lang="en-US" i="1" dirty="0" smtClean="0">
                <a:latin typeface="Times New Roman" pitchFamily="18" charset="0"/>
                <a:cs typeface="Times New Roman" pitchFamily="18" charset="0"/>
                <a:sym typeface="Symbol"/>
              </a:rPr>
              <a:t>q</a:t>
            </a:r>
          </a:p>
          <a:p>
            <a:r>
              <a:rPr lang="en-US" dirty="0" smtClean="0">
                <a:cs typeface="Times New Roman" pitchFamily="18" charset="0"/>
                <a:sym typeface="Symbol"/>
              </a:rPr>
              <a:t>We can repeat the process</a:t>
            </a:r>
          </a:p>
          <a:p>
            <a:pPr lvl="1"/>
            <a:r>
              <a:rPr lang="en-US" dirty="0" smtClean="0">
                <a:cs typeface="Times New Roman" pitchFamily="18" charset="0"/>
                <a:sym typeface="Symbol"/>
              </a:rPr>
              <a:t>But dimension is squared, </a:t>
            </a:r>
            <a:r>
              <a:rPr lang="en-US" i="1" dirty="0">
                <a:latin typeface="Times New Roman" pitchFamily="18" charset="0"/>
                <a:cs typeface="Times New Roman" pitchFamily="18" charset="0"/>
                <a:sym typeface="Wingdings" pitchFamily="2" charset="2"/>
              </a:rPr>
              <a:t>n</a:t>
            </a:r>
            <a:r>
              <a:rPr lang="en-US" dirty="0" smtClean="0">
                <a:cs typeface="Times New Roman" pitchFamily="18" charset="0"/>
                <a:sym typeface="Symbol"/>
              </a:rPr>
              <a:t> </a:t>
            </a:r>
            <a:r>
              <a:rPr lang="en-US" dirty="0" smtClean="0">
                <a:cs typeface="Times New Roman" pitchFamily="18" charset="0"/>
                <a:sym typeface="Wingdings" pitchFamily="2" charset="2"/>
              </a:rPr>
              <a:t> </a:t>
            </a:r>
            <a:r>
              <a:rPr lang="en-US" i="1" dirty="0">
                <a:latin typeface="Times New Roman" pitchFamily="18" charset="0"/>
                <a:cs typeface="Times New Roman" pitchFamily="18" charset="0"/>
                <a:sym typeface="Wingdings" pitchFamily="2" charset="2"/>
              </a:rPr>
              <a:t>n</a:t>
            </a:r>
            <a:r>
              <a:rPr lang="en-US" baseline="30000" dirty="0" smtClean="0">
                <a:cs typeface="Times New Roman" pitchFamily="18" charset="0"/>
                <a:sym typeface="Wingdings" pitchFamily="2" charset="2"/>
              </a:rPr>
              <a:t>2</a:t>
            </a:r>
            <a:r>
              <a:rPr lang="en-US" dirty="0" smtClean="0">
                <a:cs typeface="Times New Roman" pitchFamily="18" charset="0"/>
                <a:sym typeface="Wingdings" pitchFamily="2" charset="2"/>
              </a:rPr>
              <a:t> </a:t>
            </a:r>
            <a:r>
              <a:rPr lang="en-US" dirty="0" smtClean="0">
                <a:cs typeface="Times New Roman" pitchFamily="18" charset="0"/>
                <a:sym typeface="Wingdings" pitchFamily="2" charset="2"/>
              </a:rPr>
              <a:t> </a:t>
            </a:r>
            <a:r>
              <a:rPr lang="en-US" i="1" dirty="0">
                <a:latin typeface="Times New Roman" pitchFamily="18" charset="0"/>
                <a:cs typeface="Times New Roman" pitchFamily="18" charset="0"/>
                <a:sym typeface="Wingdings" pitchFamily="2" charset="2"/>
              </a:rPr>
              <a:t>n</a:t>
            </a:r>
            <a:r>
              <a:rPr lang="en-US" baseline="30000" dirty="0" smtClean="0">
                <a:cs typeface="Times New Roman" pitchFamily="18" charset="0"/>
                <a:sym typeface="Wingdings" pitchFamily="2" charset="2"/>
              </a:rPr>
              <a:t>4</a:t>
            </a:r>
            <a:r>
              <a:rPr lang="en-US" dirty="0" smtClean="0">
                <a:cs typeface="Times New Roman" pitchFamily="18" charset="0"/>
                <a:sym typeface="Wingdings" pitchFamily="2" charset="2"/>
              </a:rPr>
              <a:t> </a:t>
            </a:r>
            <a:r>
              <a:rPr lang="en-US" dirty="0" smtClean="0">
                <a:cs typeface="Times New Roman" pitchFamily="18" charset="0"/>
                <a:sym typeface="Wingdings" pitchFamily="2" charset="2"/>
              </a:rPr>
              <a:t> </a:t>
            </a:r>
            <a:r>
              <a:rPr lang="en-US" i="1" dirty="0" smtClean="0">
                <a:latin typeface="Times New Roman" pitchFamily="18" charset="0"/>
                <a:cs typeface="Times New Roman" pitchFamily="18" charset="0"/>
                <a:sym typeface="Wingdings" pitchFamily="2" charset="2"/>
              </a:rPr>
              <a:t>n</a:t>
            </a:r>
            <a:r>
              <a:rPr lang="en-US" baseline="30000" dirty="0" smtClean="0">
                <a:cs typeface="Times New Roman" pitchFamily="18" charset="0"/>
                <a:sym typeface="Wingdings" pitchFamily="2" charset="2"/>
              </a:rPr>
              <a:t>8 </a:t>
            </a:r>
            <a:r>
              <a:rPr lang="en-US" dirty="0" smtClean="0">
                <a:cs typeface="Times New Roman" pitchFamily="18" charset="0"/>
                <a:sym typeface="Wingdings" pitchFamily="2" charset="2"/>
              </a:rPr>
              <a:t>…</a:t>
            </a:r>
            <a:br>
              <a:rPr lang="en-US" dirty="0" smtClean="0">
                <a:cs typeface="Times New Roman" pitchFamily="18" charset="0"/>
                <a:sym typeface="Wingdings" pitchFamily="2" charset="2"/>
              </a:rPr>
            </a:br>
            <a:r>
              <a:rPr lang="en-US" dirty="0" smtClean="0">
                <a:sym typeface="Wingdings" pitchFamily="2" charset="2"/>
              </a:rPr>
              <a:t>so can repeat only a constant number of times</a:t>
            </a:r>
            <a:endParaRPr lang="en-US" dirty="0" smtClean="0">
              <a:cs typeface="Times New Roman" pitchFamily="18" charset="0"/>
              <a:sym typeface="Wingdings" pitchFamily="2" charset="2"/>
            </a:endParaRPr>
          </a:p>
        </p:txBody>
      </p:sp>
      <p:sp>
        <p:nvSpPr>
          <p:cNvPr id="3" name="Title 2"/>
          <p:cNvSpPr>
            <a:spLocks noGrp="1"/>
          </p:cNvSpPr>
          <p:nvPr>
            <p:ph type="title"/>
          </p:nvPr>
        </p:nvSpPr>
        <p:spPr/>
        <p:txBody>
          <a:bodyPr/>
          <a:lstStyle/>
          <a:p>
            <a:r>
              <a:rPr lang="en-US" dirty="0" smtClean="0"/>
              <a:t>Multiplying More than Once?</a:t>
            </a:r>
            <a:endParaRPr lang="en-US" dirty="0"/>
          </a:p>
        </p:txBody>
      </p:sp>
      <p:sp>
        <p:nvSpPr>
          <p:cNvPr id="4" name="Date Placeholder 3"/>
          <p:cNvSpPr>
            <a:spLocks noGrp="1"/>
          </p:cNvSpPr>
          <p:nvPr>
            <p:ph type="dt" sz="half" idx="11"/>
          </p:nvPr>
        </p:nvSpPr>
        <p:spPr/>
        <p:txBody>
          <a:bodyPr/>
          <a:lstStyle/>
          <a:p>
            <a:fld id="{2C2D70C4-7D51-424F-A0D0-6A79A1B62913}"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36</a:t>
            </a:fld>
            <a:endParaRPr lang="en-US"/>
          </a:p>
        </p:txBody>
      </p:sp>
    </p:spTree>
    <p:extLst>
      <p:ext uri="{BB962C8B-B14F-4D97-AF65-F5344CB8AC3E}">
        <p14:creationId xmlns:p14="http://schemas.microsoft.com/office/powerpoint/2010/main" val="799681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9206" y="1434166"/>
            <a:ext cx="8068994" cy="4191917"/>
          </a:xfrm>
        </p:spPr>
        <p:txBody>
          <a:bodyPr/>
          <a:lstStyle/>
          <a:p>
            <a:r>
              <a:rPr lang="en-US" dirty="0" smtClean="0"/>
              <a:t>We have an “extended </a:t>
            </a:r>
            <a:r>
              <a:rPr lang="en-US" dirty="0" err="1" smtClean="0"/>
              <a:t>ciphertext</a:t>
            </a:r>
            <a:r>
              <a:rPr lang="en-US" dirty="0" smtClean="0"/>
              <a:t>” </a:t>
            </a:r>
            <a:r>
              <a:rPr lang="en-US" b="1" i="1" dirty="0" smtClean="0">
                <a:latin typeface="Times New Roman" pitchFamily="18" charset="0"/>
                <a:cs typeface="Times New Roman" pitchFamily="18" charset="0"/>
                <a:sym typeface="Symbol"/>
              </a:rPr>
              <a:t>c</a:t>
            </a:r>
            <a:r>
              <a:rPr lang="en-US" b="1" i="1"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 </a:t>
            </a:r>
            <a:r>
              <a:rPr lang="en-US" dirty="0" smtClean="0"/>
              <a:t>with respect to “extended secret key” </a:t>
            </a:r>
            <a:r>
              <a:rPr lang="en-US" b="1" i="1" dirty="0">
                <a:latin typeface="Times New Roman" pitchFamily="18" charset="0"/>
                <a:cs typeface="Times New Roman" pitchFamily="18" charset="0"/>
                <a:sym typeface="Symbol"/>
              </a:rPr>
              <a:t>s</a:t>
            </a:r>
            <a:r>
              <a:rPr lang="en-US" b="1" i="1" baseline="30000" dirty="0">
                <a:latin typeface="Times New Roman" pitchFamily="18" charset="0"/>
                <a:cs typeface="Times New Roman" pitchFamily="18" charset="0"/>
                <a:sym typeface="Symbol"/>
              </a:rPr>
              <a:t>*</a:t>
            </a:r>
            <a:r>
              <a:rPr lang="en-US" dirty="0">
                <a:cs typeface="Times New Roman" pitchFamily="18" charset="0"/>
                <a:sym typeface="Symbol"/>
              </a:rPr>
              <a:t>=</a:t>
            </a:r>
            <a:r>
              <a:rPr lang="en-US" dirty="0" err="1">
                <a:cs typeface="Times New Roman" pitchFamily="18" charset="0"/>
                <a:sym typeface="Symbol"/>
              </a:rPr>
              <a:t>vec</a:t>
            </a:r>
            <a:r>
              <a:rPr lang="en-US" dirty="0">
                <a:cs typeface="Times New Roman" pitchFamily="18" charset="0"/>
                <a:sym typeface="Symbol"/>
              </a:rPr>
              <a:t>(</a:t>
            </a:r>
            <a:r>
              <a:rPr lang="en-US" b="1" i="1" dirty="0" err="1">
                <a:latin typeface="Times New Roman" pitchFamily="18" charset="0"/>
                <a:cs typeface="Times New Roman" pitchFamily="18" charset="0"/>
                <a:sym typeface="Symbol"/>
              </a:rPr>
              <a:t>s</a:t>
            </a:r>
            <a:r>
              <a:rPr lang="en-US" dirty="0" err="1">
                <a:sym typeface="Symbol"/>
              </a:rPr>
              <a:t></a:t>
            </a:r>
            <a:r>
              <a:rPr lang="en-US" b="1" i="1" dirty="0" err="1" smtClean="0">
                <a:latin typeface="Times New Roman" pitchFamily="18" charset="0"/>
                <a:cs typeface="Times New Roman" pitchFamily="18" charset="0"/>
                <a:sym typeface="Symbol"/>
              </a:rPr>
              <a:t>s</a:t>
            </a:r>
            <a:r>
              <a:rPr lang="en-US" dirty="0" smtClean="0">
                <a:cs typeface="Times New Roman" pitchFamily="18" charset="0"/>
                <a:sym typeface="Symbol"/>
              </a:rPr>
              <a:t>)</a:t>
            </a:r>
          </a:p>
          <a:p>
            <a:r>
              <a:rPr lang="en-US" dirty="0" smtClean="0"/>
              <a:t>Want a low-dimension </a:t>
            </a:r>
            <a:r>
              <a:rPr lang="en-US" dirty="0" err="1" smtClean="0"/>
              <a:t>ciphertext</a:t>
            </a:r>
            <a:r>
              <a:rPr lang="en-US" dirty="0" smtClean="0"/>
              <a:t> </a:t>
            </a:r>
            <a:r>
              <a:rPr lang="en-US" b="1" i="1" dirty="0" smtClean="0">
                <a:latin typeface="Times New Roman" pitchFamily="18" charset="0"/>
                <a:cs typeface="Times New Roman" pitchFamily="18" charset="0"/>
                <a:sym typeface="Symbol"/>
              </a:rPr>
              <a:t>c</a:t>
            </a:r>
            <a:r>
              <a:rPr lang="en-US" dirty="0" smtClean="0">
                <a:cs typeface="Times New Roman" pitchFamily="18" charset="0"/>
                <a:sym typeface="Symbol"/>
              </a:rPr>
              <a:t>’ </a:t>
            </a:r>
            <a:r>
              <a:rPr lang="en-US" dirty="0"/>
              <a:t>with respect to </a:t>
            </a:r>
            <a:r>
              <a:rPr lang="en-US" dirty="0" smtClean="0"/>
              <a:t>a “standard secret key” </a:t>
            </a:r>
            <a:r>
              <a:rPr lang="en-US" b="1" i="1" dirty="0" smtClean="0">
                <a:latin typeface="Times New Roman" pitchFamily="18" charset="0"/>
                <a:cs typeface="Times New Roman" pitchFamily="18" charset="0"/>
              </a:rPr>
              <a:t>s</a:t>
            </a:r>
            <a:r>
              <a:rPr lang="en-US" dirty="0" smtClean="0">
                <a:cs typeface="Times New Roman" pitchFamily="18" charset="0"/>
              </a:rPr>
              <a:t>’</a:t>
            </a:r>
            <a:endParaRPr lang="en-US" b="1" i="1" dirty="0" smtClean="0">
              <a:latin typeface="Times New Roman" pitchFamily="18" charset="0"/>
              <a:cs typeface="Times New Roman" pitchFamily="18" charset="0"/>
            </a:endParaRPr>
          </a:p>
          <a:p>
            <a:pPr lvl="1"/>
            <a:r>
              <a:rPr lang="en-US" dirty="0" smtClean="0">
                <a:cs typeface="Times New Roman" pitchFamily="18" charset="0"/>
              </a:rPr>
              <a:t>Maybe </a:t>
            </a:r>
            <a:r>
              <a:rPr lang="en-US" b="1" i="1" dirty="0" smtClean="0">
                <a:latin typeface="Times New Roman" pitchFamily="18" charset="0"/>
                <a:cs typeface="Times New Roman" pitchFamily="18" charset="0"/>
              </a:rPr>
              <a:t>s</a:t>
            </a:r>
            <a:r>
              <a:rPr lang="en-US" dirty="0">
                <a:cs typeface="Times New Roman" pitchFamily="18" charset="0"/>
              </a:rPr>
              <a:t>’</a:t>
            </a:r>
            <a:r>
              <a:rPr lang="en-US" dirty="0" smtClean="0">
                <a:cs typeface="Times New Roman" pitchFamily="18" charset="0"/>
              </a:rPr>
              <a:t>=</a:t>
            </a:r>
            <a:r>
              <a:rPr lang="en-US" b="1" i="1" dirty="0" smtClean="0">
                <a:latin typeface="Times New Roman" pitchFamily="18" charset="0"/>
                <a:cs typeface="Times New Roman" pitchFamily="18" charset="0"/>
              </a:rPr>
              <a:t>s</a:t>
            </a:r>
            <a:r>
              <a:rPr lang="en-US" dirty="0" smtClean="0">
                <a:cs typeface="Times New Roman" pitchFamily="18" charset="0"/>
              </a:rPr>
              <a:t>, maybe not</a:t>
            </a:r>
          </a:p>
          <a:p>
            <a:r>
              <a:rPr lang="en-US" dirty="0" smtClean="0">
                <a:cs typeface="Times New Roman" pitchFamily="18" charset="0"/>
              </a:rPr>
              <a:t>Key idea: publish “an encryption” of </a:t>
            </a:r>
            <a:r>
              <a:rPr lang="en-US" b="1" i="1" dirty="0" smtClean="0">
                <a:latin typeface="Times New Roman" pitchFamily="18" charset="0"/>
                <a:cs typeface="Times New Roman" pitchFamily="18" charset="0"/>
              </a:rPr>
              <a:t>s*</a:t>
            </a:r>
            <a:r>
              <a:rPr lang="en-US" dirty="0" smtClean="0">
                <a:cs typeface="Times New Roman" pitchFamily="18" charset="0"/>
              </a:rPr>
              <a:t> </a:t>
            </a:r>
            <a:br>
              <a:rPr lang="en-US" dirty="0" smtClean="0">
                <a:cs typeface="Times New Roman" pitchFamily="18" charset="0"/>
              </a:rPr>
            </a:br>
            <a:r>
              <a:rPr lang="en-US" dirty="0" smtClean="0">
                <a:cs typeface="Times New Roman" pitchFamily="18" charset="0"/>
              </a:rPr>
              <a:t>under </a:t>
            </a:r>
            <a:r>
              <a:rPr lang="en-US" b="1" i="1" dirty="0" smtClean="0">
                <a:latin typeface="Times New Roman" pitchFamily="18" charset="0"/>
                <a:cs typeface="Times New Roman" pitchFamily="18" charset="0"/>
              </a:rPr>
              <a:t>s’ </a:t>
            </a:r>
            <a:r>
              <a:rPr lang="en-US" dirty="0" smtClean="0">
                <a:cs typeface="Times New Roman" pitchFamily="18" charset="0"/>
              </a:rPr>
              <a:t>to enable the translation</a:t>
            </a:r>
          </a:p>
          <a:p>
            <a:pPr lvl="1"/>
            <a:r>
              <a:rPr lang="en-US" dirty="0" smtClean="0">
                <a:cs typeface="Times New Roman" pitchFamily="18" charset="0"/>
              </a:rPr>
              <a:t>Hopefully just a matrix </a:t>
            </a:r>
            <a:r>
              <a:rPr lang="en-US" dirty="0">
                <a:cs typeface="Times New Roman" pitchFamily="18" charset="0"/>
              </a:rPr>
              <a:t>M(</a:t>
            </a:r>
            <a:r>
              <a:rPr lang="en-US" b="1" i="1" dirty="0">
                <a:latin typeface="Times New Roman" pitchFamily="18" charset="0"/>
                <a:cs typeface="Times New Roman" pitchFamily="18" charset="0"/>
              </a:rPr>
              <a:t>s</a:t>
            </a:r>
            <a:r>
              <a:rPr lang="en-US" b="1" i="1" baseline="30000" dirty="0">
                <a:latin typeface="Times New Roman" pitchFamily="18" charset="0"/>
                <a:cs typeface="Times New Roman" pitchFamily="18" charset="0"/>
              </a:rPr>
              <a:t>*</a:t>
            </a:r>
            <a:r>
              <a:rPr lang="en-US" dirty="0">
                <a:cs typeface="Times New Roman" pitchFamily="18" charset="0"/>
                <a:sym typeface="Wingdings" pitchFamily="2" charset="2"/>
              </a:rPr>
              <a:t></a:t>
            </a:r>
            <a:r>
              <a:rPr lang="en-US" b="1" i="1" dirty="0">
                <a:latin typeface="Times New Roman" pitchFamily="18" charset="0"/>
                <a:cs typeface="Times New Roman" pitchFamily="18" charset="0"/>
              </a:rPr>
              <a:t>s</a:t>
            </a:r>
            <a:r>
              <a:rPr lang="en-US" dirty="0">
                <a:cs typeface="Times New Roman" pitchFamily="18" charset="0"/>
              </a:rPr>
              <a:t>’)</a:t>
            </a:r>
            <a:r>
              <a:rPr lang="en-US" dirty="0">
                <a:cs typeface="Times New Roman" pitchFamily="18" charset="0"/>
                <a:sym typeface="Symbol"/>
              </a:rPr>
              <a:t></a:t>
            </a:r>
            <a:r>
              <a:rPr lang="en-US" b="1" dirty="0" err="1">
                <a:cs typeface="Times New Roman" pitchFamily="18" charset="0"/>
              </a:rPr>
              <a:t>Z</a:t>
            </a:r>
            <a:r>
              <a:rPr lang="en-US" i="1" baseline="-25000" dirty="0" err="1">
                <a:latin typeface="Times New Roman" pitchFamily="18" charset="0"/>
                <a:cs typeface="Times New Roman" pitchFamily="18" charset="0"/>
              </a:rPr>
              <a:t>q</a:t>
            </a:r>
            <a:r>
              <a:rPr lang="en-US" baseline="30000" dirty="0" err="1">
                <a:cs typeface="Times New Roman" pitchFamily="18" charset="0"/>
              </a:rPr>
              <a:t>dim</a:t>
            </a:r>
            <a:r>
              <a:rPr lang="en-US" baseline="30000" dirty="0">
                <a:cs typeface="Times New Roman" pitchFamily="18" charset="0"/>
              </a:rPr>
              <a:t>(</a:t>
            </a:r>
            <a:r>
              <a:rPr lang="en-US" b="1" i="1" baseline="30000" dirty="0">
                <a:latin typeface="Times New Roman" pitchFamily="18" charset="0"/>
                <a:cs typeface="Times New Roman" pitchFamily="18" charset="0"/>
              </a:rPr>
              <a:t>s’</a:t>
            </a:r>
            <a:r>
              <a:rPr lang="en-US" baseline="30000" dirty="0">
                <a:cs typeface="Times New Roman" pitchFamily="18" charset="0"/>
              </a:rPr>
              <a:t>)x dim(</a:t>
            </a:r>
            <a:r>
              <a:rPr lang="en-US" b="1" i="1" baseline="30000" dirty="0">
                <a:latin typeface="Times New Roman" pitchFamily="18" charset="0"/>
                <a:cs typeface="Times New Roman" pitchFamily="18" charset="0"/>
              </a:rPr>
              <a:t>s</a:t>
            </a:r>
            <a:r>
              <a:rPr lang="en-US" b="1" i="1" baseline="30000" dirty="0" smtClean="0">
                <a:latin typeface="Times New Roman" pitchFamily="18" charset="0"/>
                <a:cs typeface="Times New Roman" pitchFamily="18" charset="0"/>
              </a:rPr>
              <a:t>*</a:t>
            </a:r>
            <a:r>
              <a:rPr lang="en-US" baseline="30000" dirty="0" smtClean="0">
                <a:cs typeface="Times New Roman" pitchFamily="18" charset="0"/>
              </a:rPr>
              <a:t>)</a:t>
            </a:r>
            <a:r>
              <a:rPr lang="en-US" dirty="0" smtClean="0"/>
              <a:t>,</a:t>
            </a:r>
            <a:br>
              <a:rPr lang="en-US" dirty="0" smtClean="0"/>
            </a:br>
            <a:r>
              <a:rPr lang="en-US" dirty="0" smtClean="0"/>
              <a:t>so that </a:t>
            </a:r>
            <a:r>
              <a:rPr lang="en-US" b="1" i="1" dirty="0" smtClean="0">
                <a:latin typeface="Times New Roman" pitchFamily="18" charset="0"/>
                <a:cs typeface="Times New Roman" pitchFamily="18" charset="0"/>
              </a:rPr>
              <a:t>c</a:t>
            </a:r>
            <a:r>
              <a:rPr lang="en-US" dirty="0" smtClean="0">
                <a:cs typeface="Times New Roman" pitchFamily="18" charset="0"/>
              </a:rPr>
              <a:t>’</a:t>
            </a:r>
            <a:r>
              <a:rPr lang="en-US" b="1" i="1" dirty="0" smtClean="0">
                <a:latin typeface="Times New Roman" pitchFamily="18" charset="0"/>
                <a:cs typeface="Times New Roman" pitchFamily="18" charset="0"/>
              </a:rPr>
              <a:t> </a:t>
            </a:r>
            <a:r>
              <a:rPr lang="en-US" dirty="0" smtClean="0"/>
              <a:t>= </a:t>
            </a:r>
            <a:r>
              <a:rPr lang="en-US" dirty="0" err="1" smtClean="0"/>
              <a:t>M·</a:t>
            </a:r>
            <a:r>
              <a:rPr lang="en-US" b="1" i="1" dirty="0" err="1" smtClean="0">
                <a:latin typeface="Times New Roman" pitchFamily="18" charset="0"/>
                <a:cs typeface="Times New Roman" pitchFamily="18" charset="0"/>
                <a:sym typeface="Symbol"/>
              </a:rPr>
              <a:t>c</a:t>
            </a:r>
            <a:r>
              <a:rPr lang="en-US" b="1" i="1"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a:t>
            </a:r>
            <a:r>
              <a:rPr lang="en-US" b="1" dirty="0" err="1">
                <a:cs typeface="Times New Roman" pitchFamily="18" charset="0"/>
              </a:rPr>
              <a:t>Z</a:t>
            </a:r>
            <a:r>
              <a:rPr lang="en-US" i="1" baseline="-25000" dirty="0" err="1">
                <a:latin typeface="Times New Roman" pitchFamily="18" charset="0"/>
                <a:cs typeface="Times New Roman" pitchFamily="18" charset="0"/>
              </a:rPr>
              <a:t>q</a:t>
            </a:r>
            <a:r>
              <a:rPr lang="en-US" baseline="30000" dirty="0" err="1">
                <a:cs typeface="Times New Roman" pitchFamily="18" charset="0"/>
              </a:rPr>
              <a:t>dim</a:t>
            </a:r>
            <a:r>
              <a:rPr lang="en-US" baseline="30000" dirty="0">
                <a:cs typeface="Times New Roman" pitchFamily="18" charset="0"/>
              </a:rPr>
              <a:t>(</a:t>
            </a:r>
            <a:r>
              <a:rPr lang="en-US" b="1" i="1" baseline="30000" dirty="0">
                <a:latin typeface="Times New Roman" pitchFamily="18" charset="0"/>
                <a:cs typeface="Times New Roman" pitchFamily="18" charset="0"/>
              </a:rPr>
              <a:t>s</a:t>
            </a:r>
            <a:r>
              <a:rPr lang="en-US" baseline="30000" dirty="0">
                <a:cs typeface="Times New Roman" pitchFamily="18" charset="0"/>
              </a:rPr>
              <a:t>’)</a:t>
            </a:r>
            <a:endParaRPr lang="en-US" dirty="0" smtClean="0">
              <a:cs typeface="Times New Roman" pitchFamily="18" charset="0"/>
            </a:endParaRPr>
          </a:p>
        </p:txBody>
      </p:sp>
      <p:sp>
        <p:nvSpPr>
          <p:cNvPr id="3" name="Title 2"/>
          <p:cNvSpPr>
            <a:spLocks noGrp="1"/>
          </p:cNvSpPr>
          <p:nvPr>
            <p:ph type="title"/>
          </p:nvPr>
        </p:nvSpPr>
        <p:spPr>
          <a:xfrm>
            <a:off x="228600" y="230189"/>
            <a:ext cx="8686800" cy="664797"/>
          </a:xfrm>
        </p:spPr>
        <p:txBody>
          <a:bodyPr/>
          <a:lstStyle/>
          <a:p>
            <a:r>
              <a:rPr lang="en-US" dirty="0" smtClean="0"/>
              <a:t>Reducing the Dimension</a:t>
            </a:r>
            <a:endParaRPr lang="en-US" dirty="0"/>
          </a:p>
        </p:txBody>
      </p:sp>
      <p:sp>
        <p:nvSpPr>
          <p:cNvPr id="4" name="Date Placeholder 3"/>
          <p:cNvSpPr>
            <a:spLocks noGrp="1"/>
          </p:cNvSpPr>
          <p:nvPr>
            <p:ph type="dt" sz="half" idx="11"/>
          </p:nvPr>
        </p:nvSpPr>
        <p:spPr/>
        <p:txBody>
          <a:bodyPr/>
          <a:lstStyle/>
          <a:p>
            <a:fld id="{F73757A9-EC4B-433D-8E5C-6547B894605B}"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37</a:t>
            </a:fld>
            <a:endParaRPr lang="en-US"/>
          </a:p>
        </p:txBody>
      </p:sp>
    </p:spTree>
    <p:extLst>
      <p:ext uri="{BB962C8B-B14F-4D97-AF65-F5344CB8AC3E}">
        <p14:creationId xmlns:p14="http://schemas.microsoft.com/office/powerpoint/2010/main" val="1919167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2547878"/>
            <a:ext cx="8382000" cy="3527119"/>
          </a:xfrm>
        </p:spPr>
        <p:txBody>
          <a:bodyPr/>
          <a:lstStyle/>
          <a:p>
            <a:r>
              <a:rPr lang="en-US" dirty="0" smtClean="0">
                <a:cs typeface="Times New Roman" pitchFamily="18" charset="0"/>
              </a:rPr>
              <a:t>Recall </a:t>
            </a:r>
            <a:r>
              <a:rPr lang="en-US" b="1" i="1" dirty="0" smtClean="0">
                <a:latin typeface="Times New Roman" pitchFamily="18" charset="0"/>
                <a:cs typeface="Times New Roman" pitchFamily="18" charset="0"/>
              </a:rPr>
              <a:t>s</a:t>
            </a:r>
            <a:r>
              <a:rPr lang="en-US" dirty="0" smtClean="0">
                <a:cs typeface="Times New Roman" pitchFamily="18" charset="0"/>
              </a:rPr>
              <a:t>’=(1|</a:t>
            </a:r>
            <a:r>
              <a:rPr lang="en-US" b="1" i="1" dirty="0" smtClean="0">
                <a:latin typeface="Times New Roman" pitchFamily="18" charset="0"/>
                <a:cs typeface="Times New Roman" pitchFamily="18" charset="0"/>
              </a:rPr>
              <a:t>t</a:t>
            </a:r>
            <a:r>
              <a:rPr lang="en-US" dirty="0" smtClean="0">
                <a:cs typeface="Times New Roman" pitchFamily="18" charset="0"/>
              </a:rPr>
              <a:t>’), so </a:t>
            </a:r>
            <a:r>
              <a:rPr lang="en-US" b="1" i="1" dirty="0" err="1" smtClean="0">
                <a:solidFill>
                  <a:srgbClr val="00B050"/>
                </a:solidFill>
                <a:latin typeface="Times New Roman" pitchFamily="18" charset="0"/>
                <a:cs typeface="Times New Roman" pitchFamily="18" charset="0"/>
              </a:rPr>
              <a:t>s</a:t>
            </a:r>
            <a:r>
              <a:rPr lang="en-US" dirty="0" err="1">
                <a:solidFill>
                  <a:srgbClr val="00B050"/>
                </a:solidFill>
                <a:cs typeface="Times New Roman" pitchFamily="18" charset="0"/>
              </a:rPr>
              <a:t>’</a:t>
            </a:r>
            <a:r>
              <a:rPr lang="en-US" dirty="0" err="1" smtClean="0">
                <a:solidFill>
                  <a:srgbClr val="00B050"/>
                </a:solidFill>
                <a:cs typeface="Times New Roman" pitchFamily="18" charset="0"/>
              </a:rPr>
              <a:t>M</a:t>
            </a:r>
            <a:r>
              <a:rPr lang="en-US" b="1" dirty="0">
                <a:solidFill>
                  <a:srgbClr val="00B050"/>
                </a:solidFill>
                <a:cs typeface="Times New Roman" pitchFamily="18" charset="0"/>
              </a:rPr>
              <a:t>= </a:t>
            </a:r>
            <a:r>
              <a:rPr lang="en-US" b="1" i="1" dirty="0" err="1" smtClean="0">
                <a:solidFill>
                  <a:srgbClr val="00B050"/>
                </a:solidFill>
                <a:latin typeface="Times New Roman" pitchFamily="18" charset="0"/>
                <a:cs typeface="Times New Roman" pitchFamily="18" charset="0"/>
              </a:rPr>
              <a:t>t</a:t>
            </a:r>
            <a:r>
              <a:rPr lang="en-US" dirty="0" err="1">
                <a:solidFill>
                  <a:srgbClr val="00B050"/>
                </a:solidFill>
                <a:cs typeface="Times New Roman" pitchFamily="18" charset="0"/>
              </a:rPr>
              <a:t>’</a:t>
            </a:r>
            <a:r>
              <a:rPr lang="en-US" dirty="0" err="1" smtClean="0">
                <a:solidFill>
                  <a:srgbClr val="00B050"/>
                </a:solidFill>
                <a:latin typeface="Times New Roman" pitchFamily="18" charset="0"/>
                <a:cs typeface="Times New Roman" pitchFamily="18" charset="0"/>
              </a:rPr>
              <a:t>A</a:t>
            </a:r>
            <a:r>
              <a:rPr lang="en-US" b="1" dirty="0" err="1" smtClean="0">
                <a:solidFill>
                  <a:srgbClr val="00B050"/>
                </a:solidFill>
                <a:latin typeface="Times New Roman" pitchFamily="18" charset="0"/>
                <a:cs typeface="Times New Roman" pitchFamily="18" charset="0"/>
              </a:rPr>
              <a:t>+</a:t>
            </a:r>
            <a:r>
              <a:rPr lang="en-US" b="1" i="1" dirty="0" err="1" smtClean="0">
                <a:solidFill>
                  <a:srgbClr val="00B050"/>
                </a:solidFill>
                <a:latin typeface="Times New Roman" pitchFamily="18" charset="0"/>
                <a:cs typeface="Times New Roman" pitchFamily="18" charset="0"/>
              </a:rPr>
              <a:t>b</a:t>
            </a:r>
            <a:r>
              <a:rPr lang="en-US" b="1" i="1" dirty="0" smtClean="0">
                <a:solidFill>
                  <a:srgbClr val="00B050"/>
                </a:solidFill>
                <a:latin typeface="Times New Roman" pitchFamily="18" charset="0"/>
                <a:cs typeface="Times New Roman" pitchFamily="18" charset="0"/>
              </a:rPr>
              <a:t> </a:t>
            </a:r>
            <a:r>
              <a:rPr lang="en-US" b="1" i="1" dirty="0" smtClean="0">
                <a:solidFill>
                  <a:srgbClr val="00B050"/>
                </a:solidFill>
                <a:latin typeface="Times New Roman" pitchFamily="18" charset="0"/>
                <a:cs typeface="Times New Roman" pitchFamily="18" charset="0"/>
                <a:sym typeface="Symbol"/>
              </a:rPr>
              <a:t>= </a:t>
            </a:r>
            <a:r>
              <a:rPr lang="en-US" dirty="0" smtClean="0">
                <a:solidFill>
                  <a:srgbClr val="00B050"/>
                </a:solidFill>
                <a:sym typeface="Symbol"/>
              </a:rPr>
              <a:t>2</a:t>
            </a:r>
            <a:r>
              <a:rPr lang="en-US" b="1" i="1" dirty="0" smtClean="0">
                <a:solidFill>
                  <a:srgbClr val="00B050"/>
                </a:solidFill>
                <a:latin typeface="Times New Roman" pitchFamily="18" charset="0"/>
                <a:cs typeface="Times New Roman" pitchFamily="18" charset="0"/>
                <a:sym typeface="Symbol"/>
              </a:rPr>
              <a:t>e</a:t>
            </a:r>
            <a:r>
              <a:rPr lang="en-US" b="1" dirty="0" smtClean="0">
                <a:solidFill>
                  <a:srgbClr val="00B050"/>
                </a:solidFill>
                <a:sym typeface="Symbol"/>
              </a:rPr>
              <a:t>+</a:t>
            </a:r>
            <a:r>
              <a:rPr lang="en-US" b="1" i="1" dirty="0" smtClean="0">
                <a:solidFill>
                  <a:srgbClr val="00B050"/>
                </a:solidFill>
                <a:latin typeface="Times New Roman" pitchFamily="18" charset="0"/>
                <a:cs typeface="Times New Roman" pitchFamily="18" charset="0"/>
                <a:sym typeface="Symbol"/>
              </a:rPr>
              <a:t>s</a:t>
            </a:r>
            <a:r>
              <a:rPr lang="en-US" b="1" i="1" baseline="30000" dirty="0" smtClean="0">
                <a:solidFill>
                  <a:srgbClr val="00B050"/>
                </a:solidFill>
                <a:latin typeface="Times New Roman" pitchFamily="18" charset="0"/>
                <a:cs typeface="Times New Roman" pitchFamily="18" charset="0"/>
                <a:sym typeface="Symbol"/>
              </a:rPr>
              <a:t>*</a:t>
            </a:r>
            <a:r>
              <a:rPr lang="en-US" b="1" dirty="0" smtClean="0">
                <a:solidFill>
                  <a:srgbClr val="00B050"/>
                </a:solidFill>
                <a:sym typeface="Symbol"/>
              </a:rPr>
              <a:t> </a:t>
            </a:r>
            <a:endParaRPr lang="en-US" b="1" dirty="0" smtClean="0">
              <a:solidFill>
                <a:srgbClr val="00B050"/>
              </a:solidFill>
              <a:cs typeface="Times New Roman" pitchFamily="18" charset="0"/>
            </a:endParaRPr>
          </a:p>
          <a:p>
            <a:r>
              <a:rPr lang="en-US" dirty="0"/>
              <a:t>Let </a:t>
            </a:r>
            <a:r>
              <a:rPr lang="en-US" b="1" i="1" dirty="0" smtClean="0">
                <a:latin typeface="Times New Roman" pitchFamily="18" charset="0"/>
                <a:cs typeface="Times New Roman" pitchFamily="18" charset="0"/>
              </a:rPr>
              <a:t>c</a:t>
            </a:r>
            <a:r>
              <a:rPr lang="en-US" dirty="0">
                <a:cs typeface="Times New Roman" pitchFamily="18" charset="0"/>
              </a:rPr>
              <a:t>’</a:t>
            </a:r>
            <a:r>
              <a:rPr lang="en-US" b="1" i="1" dirty="0" smtClean="0">
                <a:latin typeface="Times New Roman" pitchFamily="18" charset="0"/>
                <a:cs typeface="Times New Roman" pitchFamily="18" charset="0"/>
              </a:rPr>
              <a:t> </a:t>
            </a:r>
            <a:r>
              <a:rPr lang="en-US" dirty="0"/>
              <a:t>= </a:t>
            </a:r>
            <a:r>
              <a:rPr lang="en-US" dirty="0" err="1"/>
              <a:t>M·</a:t>
            </a:r>
            <a:r>
              <a:rPr lang="en-US" b="1" i="1" dirty="0" err="1">
                <a:latin typeface="Times New Roman" pitchFamily="18" charset="0"/>
                <a:cs typeface="Times New Roman" pitchFamily="18" charset="0"/>
                <a:sym typeface="Symbol"/>
              </a:rPr>
              <a:t>c</a:t>
            </a:r>
            <a:r>
              <a:rPr lang="en-US" b="1" i="1" baseline="30000" dirty="0">
                <a:latin typeface="Times New Roman" pitchFamily="18" charset="0"/>
                <a:cs typeface="Times New Roman" pitchFamily="18" charset="0"/>
                <a:sym typeface="Symbol"/>
              </a:rPr>
              <a:t>*</a:t>
            </a:r>
            <a:r>
              <a:rPr lang="en-US" dirty="0">
                <a:cs typeface="Times New Roman" pitchFamily="18" charset="0"/>
                <a:sym typeface="Symbol"/>
              </a:rPr>
              <a:t></a:t>
            </a:r>
            <a:r>
              <a:rPr lang="en-US" b="1" dirty="0" err="1">
                <a:cs typeface="Times New Roman" pitchFamily="18" charset="0"/>
              </a:rPr>
              <a:t>Z</a:t>
            </a:r>
            <a:r>
              <a:rPr lang="en-US" i="1" baseline="-25000" dirty="0" err="1">
                <a:latin typeface="Times New Roman" pitchFamily="18" charset="0"/>
                <a:cs typeface="Times New Roman" pitchFamily="18" charset="0"/>
              </a:rPr>
              <a:t>q</a:t>
            </a:r>
            <a:r>
              <a:rPr lang="en-US" baseline="30000" dirty="0" err="1">
                <a:cs typeface="Times New Roman" pitchFamily="18" charset="0"/>
              </a:rPr>
              <a:t>dim</a:t>
            </a:r>
            <a:r>
              <a:rPr lang="en-US" baseline="30000" dirty="0">
                <a:cs typeface="Times New Roman" pitchFamily="18" charset="0"/>
              </a:rPr>
              <a:t>(</a:t>
            </a:r>
            <a:r>
              <a:rPr lang="en-US" b="1" i="1" baseline="30000" dirty="0">
                <a:latin typeface="Times New Roman" pitchFamily="18" charset="0"/>
                <a:cs typeface="Times New Roman" pitchFamily="18" charset="0"/>
              </a:rPr>
              <a:t>s</a:t>
            </a:r>
            <a:r>
              <a:rPr lang="en-US" b="1" i="1" baseline="30000" dirty="0" smtClean="0">
                <a:latin typeface="Times New Roman" pitchFamily="18" charset="0"/>
                <a:cs typeface="Times New Roman" pitchFamily="18" charset="0"/>
              </a:rPr>
              <a:t>’</a:t>
            </a:r>
            <a:r>
              <a:rPr lang="en-US" baseline="30000" dirty="0" smtClean="0">
                <a:cs typeface="Times New Roman" pitchFamily="18" charset="0"/>
              </a:rPr>
              <a:t>)</a:t>
            </a:r>
            <a:r>
              <a:rPr lang="en-US" dirty="0" smtClean="0">
                <a:cs typeface="Times New Roman" pitchFamily="18" charset="0"/>
              </a:rPr>
              <a:t>, then mod q we have:</a:t>
            </a:r>
          </a:p>
          <a:p>
            <a:pPr marL="0" indent="0">
              <a:buNone/>
            </a:pPr>
            <a:r>
              <a:rPr lang="en-US" dirty="0">
                <a:cs typeface="Times New Roman" pitchFamily="18" charset="0"/>
              </a:rPr>
              <a:t> </a:t>
            </a:r>
            <a:r>
              <a:rPr lang="en-US" dirty="0" smtClean="0">
                <a:cs typeface="Times New Roman" pitchFamily="18" charset="0"/>
              </a:rPr>
              <a:t>   </a:t>
            </a:r>
            <a:r>
              <a:rPr lang="en-US" dirty="0" smtClean="0">
                <a:solidFill>
                  <a:srgbClr val="00B050"/>
                </a:solidFill>
                <a:cs typeface="Times New Roman" pitchFamily="18" charset="0"/>
              </a:rPr>
              <a:t>&lt;</a:t>
            </a:r>
            <a:r>
              <a:rPr lang="en-US" b="1" i="1" dirty="0" err="1" smtClean="0">
                <a:solidFill>
                  <a:srgbClr val="00B050"/>
                </a:solidFill>
                <a:latin typeface="Times New Roman" pitchFamily="18" charset="0"/>
                <a:cs typeface="Times New Roman" pitchFamily="18" charset="0"/>
              </a:rPr>
              <a:t>s</a:t>
            </a:r>
            <a:r>
              <a:rPr lang="en-US" dirty="0" err="1" smtClean="0">
                <a:solidFill>
                  <a:srgbClr val="00B050"/>
                </a:solidFill>
                <a:cs typeface="Times New Roman" pitchFamily="18" charset="0"/>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cs typeface="Times New Roman" pitchFamily="18" charset="0"/>
              </a:rPr>
              <a:t>’&gt; </a:t>
            </a:r>
            <a:r>
              <a:rPr lang="en-US" dirty="0">
                <a:solidFill>
                  <a:srgbClr val="00B050"/>
                </a:solidFill>
                <a:sym typeface="Symbol"/>
              </a:rPr>
              <a:t></a:t>
            </a:r>
            <a:r>
              <a:rPr lang="en-US" dirty="0" smtClean="0">
                <a:solidFill>
                  <a:srgbClr val="00B050"/>
                </a:solidFill>
                <a:cs typeface="Times New Roman" pitchFamily="18" charset="0"/>
              </a:rPr>
              <a:t> </a:t>
            </a:r>
            <a:r>
              <a:rPr lang="en-US" b="1" i="1" dirty="0" err="1" smtClean="0">
                <a:solidFill>
                  <a:srgbClr val="00B050"/>
                </a:solidFill>
                <a:latin typeface="Times New Roman" pitchFamily="18" charset="0"/>
                <a:cs typeface="Times New Roman" pitchFamily="18" charset="0"/>
              </a:rPr>
              <a:t>s</a:t>
            </a:r>
            <a:r>
              <a:rPr lang="en-US" dirty="0" err="1">
                <a:solidFill>
                  <a:srgbClr val="00B050"/>
                </a:solidFill>
                <a:cs typeface="Times New Roman" pitchFamily="18" charset="0"/>
              </a:rPr>
              <a:t>’M</a:t>
            </a:r>
            <a:r>
              <a:rPr lang="en-US" b="1" i="1" dirty="0" err="1"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a:solidFill>
                  <a:srgbClr val="00B050"/>
                </a:solidFill>
                <a:cs typeface="Times New Roman" pitchFamily="18" charset="0"/>
              </a:rPr>
              <a:t> </a:t>
            </a:r>
            <a:r>
              <a:rPr lang="en-US" dirty="0">
                <a:solidFill>
                  <a:srgbClr val="00B050"/>
                </a:solidFill>
                <a:sym typeface="Symbol"/>
              </a:rPr>
              <a:t></a:t>
            </a:r>
            <a:r>
              <a:rPr lang="en-US" dirty="0" smtClean="0">
                <a:solidFill>
                  <a:srgbClr val="00B050"/>
                </a:solidFill>
                <a:cs typeface="Times New Roman" pitchFamily="18" charset="0"/>
              </a:rPr>
              <a:t> </a:t>
            </a:r>
            <a:r>
              <a:rPr lang="en-US" b="1" i="1" dirty="0" smtClean="0">
                <a:solidFill>
                  <a:srgbClr val="00B050"/>
                </a:solidFill>
                <a:latin typeface="Times New Roman" pitchFamily="18" charset="0"/>
                <a:cs typeface="Times New Roman" pitchFamily="18" charset="0"/>
                <a:sym typeface="Symbol"/>
              </a:rPr>
              <a:t>&lt;</a:t>
            </a:r>
            <a:r>
              <a:rPr lang="en-US" dirty="0">
                <a:solidFill>
                  <a:srgbClr val="00B050"/>
                </a:solidFill>
                <a:sym typeface="Symbol"/>
              </a:rPr>
              <a:t>2</a:t>
            </a:r>
            <a:r>
              <a:rPr lang="en-US" b="1" i="1" dirty="0">
                <a:solidFill>
                  <a:srgbClr val="00B050"/>
                </a:solidFill>
                <a:latin typeface="Times New Roman" pitchFamily="18" charset="0"/>
                <a:cs typeface="Times New Roman" pitchFamily="18" charset="0"/>
                <a:sym typeface="Symbol"/>
              </a:rPr>
              <a:t>e</a:t>
            </a:r>
            <a:r>
              <a:rPr lang="en-US" dirty="0">
                <a:solidFill>
                  <a:srgbClr val="00B050"/>
                </a:solidFill>
                <a:sym typeface="Symbol"/>
              </a:rPr>
              <a:t>+</a:t>
            </a:r>
            <a:r>
              <a:rPr lang="en-US" b="1" i="1" dirty="0" smtClean="0">
                <a:solidFill>
                  <a:srgbClr val="00B050"/>
                </a:solidFill>
                <a:latin typeface="Times New Roman" pitchFamily="18" charset="0"/>
                <a:cs typeface="Times New Roman" pitchFamily="18" charset="0"/>
                <a:sym typeface="Symbol"/>
              </a:rPr>
              <a:t>s</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a:t>
            </a:r>
            <a:r>
              <a:rPr lang="en-US" b="1" i="1" dirty="0"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 </a:t>
            </a:r>
            <a:r>
              <a:rPr lang="en-US" dirty="0">
                <a:solidFill>
                  <a:srgbClr val="00B050"/>
                </a:solidFill>
                <a:sym typeface="Symbol"/>
              </a:rPr>
              <a:t></a:t>
            </a:r>
            <a:r>
              <a:rPr lang="en-US" dirty="0" smtClean="0">
                <a:solidFill>
                  <a:srgbClr val="00B050"/>
                </a:solidFill>
                <a:sym typeface="Symbol"/>
              </a:rPr>
              <a:t> </a:t>
            </a:r>
            <a:r>
              <a:rPr lang="en-US" dirty="0" smtClean="0">
                <a:solidFill>
                  <a:srgbClr val="00B050"/>
                </a:solidFill>
                <a:sym typeface="Symbol"/>
              </a:rPr>
              <a:t>&lt;</a:t>
            </a:r>
            <a:r>
              <a:rPr lang="en-US" b="1" i="1" dirty="0" smtClean="0">
                <a:solidFill>
                  <a:srgbClr val="00B050"/>
                </a:solidFill>
                <a:latin typeface="Times New Roman" pitchFamily="18" charset="0"/>
                <a:cs typeface="Times New Roman" pitchFamily="18" charset="0"/>
                <a:sym typeface="Symbol"/>
              </a:rPr>
              <a:t>s</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a:t>
            </a:r>
            <a:r>
              <a:rPr lang="en-US" b="1" i="1" dirty="0"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&gt;+2</a:t>
            </a:r>
            <a:r>
              <a:rPr lang="en-US" b="1" i="1" dirty="0" smtClean="0">
                <a:solidFill>
                  <a:srgbClr val="00B050"/>
                </a:solidFill>
                <a:latin typeface="Times New Roman" pitchFamily="18" charset="0"/>
                <a:cs typeface="Times New Roman" pitchFamily="18" charset="0"/>
                <a:sym typeface="Symbol"/>
              </a:rPr>
              <a:t>&lt;</a:t>
            </a:r>
            <a:r>
              <a:rPr lang="en-US" b="1" i="1" dirty="0" err="1" smtClean="0">
                <a:solidFill>
                  <a:srgbClr val="00B050"/>
                </a:solidFill>
                <a:latin typeface="Times New Roman" pitchFamily="18" charset="0"/>
                <a:cs typeface="Times New Roman" pitchFamily="18" charset="0"/>
                <a:sym typeface="Symbol"/>
              </a:rPr>
              <a:t>e</a:t>
            </a:r>
            <a:r>
              <a:rPr lang="en-US" dirty="0" err="1" smtClean="0">
                <a:solidFill>
                  <a:srgbClr val="00B050"/>
                </a:solidFill>
                <a:sym typeface="Symbol"/>
              </a:rPr>
              <a:t>,</a:t>
            </a:r>
            <a:r>
              <a:rPr lang="en-US" b="1" i="1" dirty="0" err="1"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a:t>
            </a:r>
            <a:endParaRPr lang="en-US" dirty="0" smtClean="0">
              <a:solidFill>
                <a:srgbClr val="00B050"/>
              </a:solidFill>
              <a:sym typeface="Symbol"/>
            </a:endParaRPr>
          </a:p>
          <a:p>
            <a:r>
              <a:rPr lang="en-US" i="1" dirty="0" smtClean="0">
                <a:cs typeface="Times New Roman" pitchFamily="18" charset="0"/>
                <a:sym typeface="Symbol"/>
              </a:rPr>
              <a:t>If only </a:t>
            </a:r>
            <a:r>
              <a:rPr lang="en-US" b="1" i="1" dirty="0" smtClean="0">
                <a:latin typeface="Times New Roman" pitchFamily="18" charset="0"/>
                <a:cs typeface="Times New Roman" pitchFamily="18" charset="0"/>
                <a:sym typeface="Symbol"/>
              </a:rPr>
              <a:t>c</a:t>
            </a:r>
            <a:r>
              <a:rPr lang="en-US" b="1" i="1" baseline="30000" dirty="0" smtClean="0">
                <a:latin typeface="Times New Roman" pitchFamily="18" charset="0"/>
                <a:cs typeface="Times New Roman" pitchFamily="18" charset="0"/>
                <a:sym typeface="Symbol"/>
              </a:rPr>
              <a:t>*</a:t>
            </a:r>
            <a:r>
              <a:rPr lang="en-US" i="1" dirty="0">
                <a:sym typeface="Symbol"/>
              </a:rPr>
              <a:t> </a:t>
            </a:r>
            <a:r>
              <a:rPr lang="en-US" i="1" dirty="0" smtClean="0">
                <a:cs typeface="Times New Roman" pitchFamily="18" charset="0"/>
                <a:sym typeface="Symbol"/>
              </a:rPr>
              <a:t>was short</a:t>
            </a:r>
            <a:r>
              <a:rPr lang="en-US" dirty="0" smtClean="0">
                <a:cs typeface="Times New Roman" pitchFamily="18" charset="0"/>
                <a:sym typeface="Symbol"/>
              </a:rPr>
              <a:t>, then </a:t>
            </a:r>
            <a:r>
              <a:rPr lang="en-US" dirty="0" smtClean="0">
                <a:cs typeface="Times New Roman" pitchFamily="18" charset="0"/>
                <a:sym typeface="Symbol"/>
              </a:rPr>
              <a:t>2</a:t>
            </a:r>
            <a:r>
              <a:rPr lang="en-US" b="1" i="1" dirty="0" smtClean="0">
                <a:latin typeface="Times New Roman" pitchFamily="18" charset="0"/>
                <a:cs typeface="Times New Roman" pitchFamily="18" charset="0"/>
                <a:sym typeface="Symbol"/>
              </a:rPr>
              <a:t>&lt;</a:t>
            </a:r>
            <a:r>
              <a:rPr lang="en-US" b="1" i="1" dirty="0" err="1" smtClean="0">
                <a:latin typeface="Times New Roman" pitchFamily="18" charset="0"/>
                <a:cs typeface="Times New Roman" pitchFamily="18" charset="0"/>
                <a:sym typeface="Symbol"/>
              </a:rPr>
              <a:t>e</a:t>
            </a:r>
            <a:r>
              <a:rPr lang="en-US" dirty="0" err="1" smtClean="0">
                <a:cs typeface="Times New Roman" pitchFamily="18" charset="0"/>
                <a:sym typeface="Symbol"/>
              </a:rPr>
              <a:t>,</a:t>
            </a:r>
            <a:r>
              <a:rPr lang="en-US" b="1" i="1" dirty="0" err="1" smtClean="0">
                <a:latin typeface="Times New Roman" pitchFamily="18" charset="0"/>
                <a:cs typeface="Times New Roman" pitchFamily="18" charset="0"/>
                <a:sym typeface="Symbol"/>
              </a:rPr>
              <a:t>c</a:t>
            </a:r>
            <a:r>
              <a:rPr lang="en-US" b="1" i="1" baseline="30000" dirty="0">
                <a:latin typeface="Times New Roman" pitchFamily="18" charset="0"/>
                <a:cs typeface="Times New Roman" pitchFamily="18" charset="0"/>
                <a:sym typeface="Symbol"/>
              </a:rPr>
              <a:t>*</a:t>
            </a:r>
            <a:r>
              <a:rPr lang="en-US" dirty="0" smtClean="0">
                <a:sym typeface="Symbol"/>
              </a:rPr>
              <a:t>&gt;</a:t>
            </a:r>
            <a:r>
              <a:rPr lang="en-US" dirty="0" smtClean="0">
                <a:cs typeface="Times New Roman" pitchFamily="18" charset="0"/>
                <a:sym typeface="Symbol"/>
              </a:rPr>
              <a:t> </a:t>
            </a:r>
            <a:r>
              <a:rPr lang="en-US" dirty="0" smtClean="0">
                <a:cs typeface="Times New Roman" pitchFamily="18" charset="0"/>
                <a:sym typeface="Symbol"/>
              </a:rPr>
              <a:t>was small, so </a:t>
            </a:r>
            <a:r>
              <a:rPr lang="en-US" dirty="0" smtClean="0">
                <a:solidFill>
                  <a:srgbClr val="00B050"/>
                </a:solidFill>
                <a:cs typeface="Times New Roman" pitchFamily="18" charset="0"/>
                <a:sym typeface="Symbol"/>
              </a:rPr>
              <a:t>(</a:t>
            </a:r>
            <a:r>
              <a:rPr lang="en-US" b="1" i="1" dirty="0" smtClean="0">
                <a:solidFill>
                  <a:srgbClr val="00B050"/>
                </a:solidFill>
                <a:latin typeface="Times New Roman" pitchFamily="18" charset="0"/>
                <a:cs typeface="Times New Roman" pitchFamily="18" charset="0"/>
                <a:sym typeface="Symbol"/>
              </a:rPr>
              <a:t>&lt;</a:t>
            </a:r>
            <a:r>
              <a:rPr lang="en-US" dirty="0">
                <a:solidFill>
                  <a:srgbClr val="00B050"/>
                </a:solidFill>
                <a:sym typeface="Symbol"/>
              </a:rPr>
              <a:t>2</a:t>
            </a:r>
            <a:r>
              <a:rPr lang="en-US" b="1" i="1" dirty="0">
                <a:solidFill>
                  <a:srgbClr val="00B050"/>
                </a:solidFill>
                <a:latin typeface="Times New Roman" pitchFamily="18" charset="0"/>
                <a:cs typeface="Times New Roman" pitchFamily="18" charset="0"/>
                <a:sym typeface="Symbol"/>
              </a:rPr>
              <a:t>e</a:t>
            </a:r>
            <a:r>
              <a:rPr lang="en-US" dirty="0">
                <a:solidFill>
                  <a:srgbClr val="00B050"/>
                </a:solidFill>
                <a:sym typeface="Symbol"/>
              </a:rPr>
              <a:t>+</a:t>
            </a:r>
            <a:r>
              <a:rPr lang="en-US" b="1" i="1" dirty="0">
                <a:solidFill>
                  <a:srgbClr val="00B050"/>
                </a:solidFill>
                <a:latin typeface="Times New Roman" pitchFamily="18" charset="0"/>
                <a:cs typeface="Times New Roman" pitchFamily="18" charset="0"/>
                <a:sym typeface="Symbol"/>
              </a:rPr>
              <a:t>s</a:t>
            </a:r>
            <a:r>
              <a:rPr lang="en-US" b="1" i="1" baseline="30000" dirty="0">
                <a:solidFill>
                  <a:srgbClr val="00B050"/>
                </a:solidFill>
                <a:latin typeface="Times New Roman" pitchFamily="18" charset="0"/>
                <a:cs typeface="Times New Roman" pitchFamily="18" charset="0"/>
                <a:sym typeface="Symbol"/>
              </a:rPr>
              <a:t>*</a:t>
            </a:r>
            <a:r>
              <a:rPr lang="en-US" dirty="0">
                <a:solidFill>
                  <a:srgbClr val="00B050"/>
                </a:solidFill>
                <a:sym typeface="Symbol"/>
              </a:rPr>
              <a:t>,</a:t>
            </a:r>
            <a:r>
              <a:rPr lang="en-US" b="1" i="1" dirty="0">
                <a:solidFill>
                  <a:srgbClr val="00B050"/>
                </a:solidFill>
                <a:latin typeface="Times New Roman" pitchFamily="18" charset="0"/>
                <a:cs typeface="Times New Roman" pitchFamily="18" charset="0"/>
                <a:sym typeface="Symbol"/>
              </a:rPr>
              <a:t>c</a:t>
            </a:r>
            <a:r>
              <a:rPr lang="en-US" b="1" i="1" baseline="30000" dirty="0">
                <a:solidFill>
                  <a:srgbClr val="00B050"/>
                </a:solidFill>
                <a:latin typeface="Times New Roman" pitchFamily="18" charset="0"/>
                <a:cs typeface="Times New Roman" pitchFamily="18" charset="0"/>
                <a:sym typeface="Symbol"/>
              </a:rPr>
              <a:t>*</a:t>
            </a:r>
            <a:r>
              <a:rPr lang="en-US" dirty="0">
                <a:solidFill>
                  <a:srgbClr val="00B050"/>
                </a:solidFill>
                <a:sym typeface="Symbol"/>
              </a:rPr>
              <a:t>&gt; mod </a:t>
            </a:r>
            <a:r>
              <a:rPr lang="en-US" dirty="0" smtClean="0">
                <a:solidFill>
                  <a:srgbClr val="00B050"/>
                </a:solidFill>
                <a:sym typeface="Symbol"/>
              </a:rPr>
              <a:t>q) = </a:t>
            </a:r>
            <a:r>
              <a:rPr lang="en-US" dirty="0" smtClean="0">
                <a:solidFill>
                  <a:srgbClr val="00B050"/>
                </a:solidFill>
                <a:sym typeface="Symbol"/>
              </a:rPr>
              <a:t>(&lt;</a:t>
            </a:r>
            <a:r>
              <a:rPr lang="en-US" b="1" i="1" dirty="0" smtClean="0">
                <a:solidFill>
                  <a:srgbClr val="00B050"/>
                </a:solidFill>
                <a:latin typeface="Times New Roman" pitchFamily="18" charset="0"/>
                <a:cs typeface="Times New Roman" pitchFamily="18" charset="0"/>
                <a:sym typeface="Symbol"/>
              </a:rPr>
              <a:t>s</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a:t>
            </a:r>
            <a:r>
              <a:rPr lang="en-US" b="1" i="1" dirty="0"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 </a:t>
            </a:r>
            <a:r>
              <a:rPr lang="en-US" dirty="0" smtClean="0">
                <a:solidFill>
                  <a:srgbClr val="00B050"/>
                </a:solidFill>
                <a:sym typeface="Symbol"/>
              </a:rPr>
              <a:t>mod q)+</a:t>
            </a:r>
            <a:r>
              <a:rPr lang="en-US" dirty="0" smtClean="0">
                <a:solidFill>
                  <a:srgbClr val="00B050"/>
                </a:solidFill>
                <a:sym typeface="Symbol"/>
              </a:rPr>
              <a:t>2</a:t>
            </a:r>
            <a:r>
              <a:rPr lang="en-US" b="1" i="1" dirty="0" smtClean="0">
                <a:solidFill>
                  <a:srgbClr val="00B050"/>
                </a:solidFill>
                <a:latin typeface="Times New Roman" pitchFamily="18" charset="0"/>
                <a:cs typeface="Times New Roman" pitchFamily="18" charset="0"/>
                <a:sym typeface="Symbol"/>
              </a:rPr>
              <a:t>&lt;</a:t>
            </a:r>
            <a:r>
              <a:rPr lang="en-US" b="1" i="1" dirty="0" err="1" smtClean="0">
                <a:solidFill>
                  <a:srgbClr val="00B050"/>
                </a:solidFill>
                <a:latin typeface="Times New Roman" pitchFamily="18" charset="0"/>
                <a:cs typeface="Times New Roman" pitchFamily="18" charset="0"/>
                <a:sym typeface="Symbol"/>
              </a:rPr>
              <a:t>e</a:t>
            </a:r>
            <a:r>
              <a:rPr lang="en-US" dirty="0" err="1" smtClean="0">
                <a:solidFill>
                  <a:srgbClr val="00B050"/>
                </a:solidFill>
                <a:sym typeface="Symbol"/>
              </a:rPr>
              <a:t>,</a:t>
            </a:r>
            <a:r>
              <a:rPr lang="en-US" b="1" i="1" dirty="0" err="1"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a:t>
            </a:r>
            <a:endParaRPr lang="en-US" dirty="0">
              <a:solidFill>
                <a:srgbClr val="00B050"/>
              </a:solidFill>
              <a:sym typeface="Symbol"/>
            </a:endParaRPr>
          </a:p>
          <a:p>
            <a:pPr lvl="1"/>
            <a:r>
              <a:rPr lang="en-US" dirty="0" smtClean="0">
                <a:cs typeface="Times New Roman" pitchFamily="18" charset="0"/>
              </a:rPr>
              <a:t>Hence (&lt;</a:t>
            </a:r>
            <a:r>
              <a:rPr lang="en-US" b="1" i="1" dirty="0" err="1" smtClean="0">
                <a:latin typeface="Times New Roman" pitchFamily="18" charset="0"/>
                <a:cs typeface="Times New Roman" pitchFamily="18" charset="0"/>
              </a:rPr>
              <a:t>s</a:t>
            </a:r>
            <a:r>
              <a:rPr lang="en-US" dirty="0" err="1">
                <a:cs typeface="Times New Roman" pitchFamily="18" charset="0"/>
              </a:rPr>
              <a:t>’,</a:t>
            </a:r>
            <a:r>
              <a:rPr lang="en-US" b="1" i="1" dirty="0" err="1">
                <a:latin typeface="Times New Roman" pitchFamily="18" charset="0"/>
                <a:cs typeface="Times New Roman" pitchFamily="18" charset="0"/>
              </a:rPr>
              <a:t>c</a:t>
            </a:r>
            <a:r>
              <a:rPr lang="en-US" dirty="0">
                <a:cs typeface="Times New Roman" pitchFamily="18" charset="0"/>
              </a:rPr>
              <a:t>’&gt; </a:t>
            </a:r>
            <a:r>
              <a:rPr lang="en-US" dirty="0" smtClean="0">
                <a:cs typeface="Times New Roman" pitchFamily="18" charset="0"/>
              </a:rPr>
              <a:t>mod q) </a:t>
            </a:r>
            <a:r>
              <a:rPr lang="en-US" dirty="0" smtClean="0">
                <a:sym typeface="Symbol"/>
              </a:rPr>
              <a:t> </a:t>
            </a:r>
            <a:r>
              <a:rPr lang="en-US" dirty="0">
                <a:sym typeface="Symbol"/>
              </a:rPr>
              <a:t>(&lt;</a:t>
            </a:r>
            <a:r>
              <a:rPr lang="en-US" b="1" i="1" dirty="0">
                <a:latin typeface="Times New Roman" pitchFamily="18" charset="0"/>
                <a:cs typeface="Times New Roman" pitchFamily="18" charset="0"/>
                <a:sym typeface="Symbol"/>
              </a:rPr>
              <a:t>s</a:t>
            </a:r>
            <a:r>
              <a:rPr lang="en-US" b="1" i="1" baseline="30000" dirty="0">
                <a:latin typeface="Times New Roman" pitchFamily="18" charset="0"/>
                <a:cs typeface="Times New Roman" pitchFamily="18" charset="0"/>
                <a:sym typeface="Symbol"/>
              </a:rPr>
              <a:t>*</a:t>
            </a:r>
            <a:r>
              <a:rPr lang="en-US" dirty="0">
                <a:sym typeface="Symbol"/>
              </a:rPr>
              <a:t>,</a:t>
            </a:r>
            <a:r>
              <a:rPr lang="en-US" b="1" i="1" dirty="0">
                <a:latin typeface="Times New Roman" pitchFamily="18" charset="0"/>
                <a:cs typeface="Times New Roman" pitchFamily="18" charset="0"/>
                <a:sym typeface="Symbol"/>
              </a:rPr>
              <a:t>c</a:t>
            </a:r>
            <a:r>
              <a:rPr lang="en-US" b="1" i="1" baseline="30000" dirty="0">
                <a:latin typeface="Times New Roman" pitchFamily="18" charset="0"/>
                <a:cs typeface="Times New Roman" pitchFamily="18" charset="0"/>
                <a:sym typeface="Symbol"/>
              </a:rPr>
              <a:t>*</a:t>
            </a:r>
            <a:r>
              <a:rPr lang="en-US" dirty="0">
                <a:sym typeface="Symbol"/>
              </a:rPr>
              <a:t>&gt; mod q</a:t>
            </a:r>
            <a:r>
              <a:rPr lang="en-US" dirty="0" smtClean="0">
                <a:sym typeface="Symbol"/>
              </a:rPr>
              <a:t>)  (mod 2)</a:t>
            </a:r>
          </a:p>
          <a:p>
            <a:pPr lvl="1"/>
            <a:r>
              <a:rPr lang="en-US" dirty="0" smtClean="0">
                <a:cs typeface="Times New Roman" pitchFamily="18" charset="0"/>
                <a:sym typeface="Symbol"/>
              </a:rPr>
              <a:t>So </a:t>
            </a:r>
            <a:r>
              <a:rPr lang="en-US" dirty="0" err="1" smtClean="0">
                <a:cs typeface="Times New Roman" pitchFamily="18" charset="0"/>
                <a:sym typeface="Symbol"/>
              </a:rPr>
              <a:t>Dec</a:t>
            </a:r>
            <a:r>
              <a:rPr lang="en-US" b="1" i="1" baseline="-25000" dirty="0" err="1" smtClean="0">
                <a:latin typeface="Times New Roman" pitchFamily="18" charset="0"/>
                <a:cs typeface="Times New Roman" pitchFamily="18" charset="0"/>
              </a:rPr>
              <a:t>s</a:t>
            </a:r>
            <a:r>
              <a:rPr lang="en-US" b="1" i="1" baseline="-25000" dirty="0" smtClean="0">
                <a:latin typeface="Times New Roman" pitchFamily="18" charset="0"/>
                <a:cs typeface="Times New Roman" pitchFamily="18" charset="0"/>
              </a:rPr>
              <a:t>’</a:t>
            </a:r>
            <a:r>
              <a:rPr lang="en-US" dirty="0" smtClean="0">
                <a:cs typeface="Times New Roman" pitchFamily="18" charset="0"/>
                <a:sym typeface="Symbol"/>
              </a:rPr>
              <a:t>(</a:t>
            </a:r>
            <a:r>
              <a:rPr lang="en-US" b="1" i="1" dirty="0" smtClean="0">
                <a:latin typeface="Times New Roman" pitchFamily="18" charset="0"/>
                <a:cs typeface="Times New Roman" pitchFamily="18" charset="0"/>
              </a:rPr>
              <a:t>c</a:t>
            </a:r>
            <a:r>
              <a:rPr lang="en-US" dirty="0" smtClean="0">
                <a:cs typeface="Times New Roman" pitchFamily="18" charset="0"/>
              </a:rPr>
              <a:t>’</a:t>
            </a:r>
            <a:r>
              <a:rPr lang="en-US" dirty="0" smtClean="0">
                <a:cs typeface="Times New Roman" pitchFamily="18" charset="0"/>
                <a:sym typeface="Symbol"/>
              </a:rPr>
              <a:t>) = </a:t>
            </a:r>
            <a:r>
              <a:rPr lang="en-US" dirty="0" err="1" smtClean="0">
                <a:cs typeface="Times New Roman" pitchFamily="18" charset="0"/>
                <a:sym typeface="Symbol"/>
              </a:rPr>
              <a:t>Dec</a:t>
            </a:r>
            <a:r>
              <a:rPr lang="en-US" b="1" i="1" baseline="-25000" dirty="0" err="1" smtClean="0">
                <a:latin typeface="Times New Roman" pitchFamily="18" charset="0"/>
                <a:cs typeface="Times New Roman" pitchFamily="18" charset="0"/>
                <a:sym typeface="Symbol"/>
              </a:rPr>
              <a:t>s</a:t>
            </a:r>
            <a:r>
              <a:rPr lang="en-US" b="1" i="1" baseline="-25000" dirty="0" smtClean="0">
                <a:latin typeface="Times New Roman" pitchFamily="18" charset="0"/>
                <a:cs typeface="Times New Roman" pitchFamily="18" charset="0"/>
                <a:sym typeface="Symbol"/>
              </a:rPr>
              <a:t>*</a:t>
            </a:r>
            <a:r>
              <a:rPr lang="en-US" baseline="-25000" dirty="0" smtClean="0">
                <a:sym typeface="Symbol"/>
              </a:rPr>
              <a:t> </a:t>
            </a:r>
            <a:r>
              <a:rPr lang="en-US" dirty="0" smtClean="0">
                <a:cs typeface="Times New Roman" pitchFamily="18" charset="0"/>
                <a:sym typeface="Symbol"/>
              </a:rPr>
              <a:t>(</a:t>
            </a:r>
            <a:r>
              <a:rPr lang="en-US" b="1" i="1" dirty="0" smtClean="0">
                <a:latin typeface="Times New Roman" pitchFamily="18" charset="0"/>
                <a:cs typeface="Times New Roman" pitchFamily="18" charset="0"/>
                <a:sym typeface="Symbol"/>
              </a:rPr>
              <a:t>c</a:t>
            </a:r>
            <a:r>
              <a:rPr lang="en-US" b="1" i="1" baseline="30000" dirty="0">
                <a:latin typeface="Times New Roman" pitchFamily="18" charset="0"/>
                <a:cs typeface="Times New Roman" pitchFamily="18" charset="0"/>
                <a:sym typeface="Symbol"/>
              </a:rPr>
              <a:t>*</a:t>
            </a:r>
            <a:r>
              <a:rPr lang="en-US" dirty="0" smtClean="0">
                <a:cs typeface="Times New Roman" pitchFamily="18" charset="0"/>
                <a:sym typeface="Symbol"/>
              </a:rPr>
              <a:t>)</a:t>
            </a:r>
            <a:endParaRPr lang="en-US" dirty="0" smtClean="0">
              <a:cs typeface="Times New Roman" pitchFamily="18" charset="0"/>
            </a:endParaRPr>
          </a:p>
        </p:txBody>
      </p:sp>
      <p:sp>
        <p:nvSpPr>
          <p:cNvPr id="3" name="Title 2"/>
          <p:cNvSpPr>
            <a:spLocks noGrp="1"/>
          </p:cNvSpPr>
          <p:nvPr>
            <p:ph type="title"/>
          </p:nvPr>
        </p:nvSpPr>
        <p:spPr/>
        <p:txBody>
          <a:bodyPr/>
          <a:lstStyle/>
          <a:p>
            <a:r>
              <a:rPr lang="en-US" dirty="0" smtClean="0"/>
              <a:t>An Attempt that Almost Works</a:t>
            </a:r>
            <a:endParaRPr lang="en-US" dirty="0"/>
          </a:p>
        </p:txBody>
      </p:sp>
      <p:sp>
        <p:nvSpPr>
          <p:cNvPr id="4" name="Date Placeholder 3"/>
          <p:cNvSpPr>
            <a:spLocks noGrp="1"/>
          </p:cNvSpPr>
          <p:nvPr>
            <p:ph type="dt" sz="half" idx="11"/>
          </p:nvPr>
        </p:nvSpPr>
        <p:spPr/>
        <p:txBody>
          <a:bodyPr/>
          <a:lstStyle/>
          <a:p>
            <a:fld id="{25ABC4DE-5C26-4B66-A81A-487614AB2D38}"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38</a:t>
            </a:fld>
            <a:endParaRPr lang="en-US"/>
          </a:p>
        </p:txBody>
      </p:sp>
      <p:grpSp>
        <p:nvGrpSpPr>
          <p:cNvPr id="7" name="Group 6"/>
          <p:cNvGrpSpPr/>
          <p:nvPr/>
        </p:nvGrpSpPr>
        <p:grpSpPr>
          <a:xfrm>
            <a:off x="1447800" y="1371600"/>
            <a:ext cx="6781800" cy="838200"/>
            <a:chOff x="914400" y="4953000"/>
            <a:chExt cx="6781800" cy="838200"/>
          </a:xfrm>
        </p:grpSpPr>
        <p:sp>
          <p:nvSpPr>
            <p:cNvPr id="13" name="Rectangle 12"/>
            <p:cNvSpPr/>
            <p:nvPr/>
          </p:nvSpPr>
          <p:spPr bwMode="auto">
            <a:xfrm>
              <a:off x="914400" y="4953000"/>
              <a:ext cx="2895600" cy="838200"/>
            </a:xfrm>
            <a:prstGeom prst="rect">
              <a:avLst/>
            </a:prstGeom>
            <a:solidFill>
              <a:schemeClr val="accent4"/>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A</a:t>
              </a:r>
            </a:p>
          </p:txBody>
        </p:sp>
        <p:sp>
          <p:nvSpPr>
            <p:cNvPr id="14" name="TextBox 13"/>
            <p:cNvSpPr txBox="1"/>
            <p:nvPr/>
          </p:nvSpPr>
          <p:spPr>
            <a:xfrm>
              <a:off x="3733800" y="5079713"/>
              <a:ext cx="3962400" cy="584775"/>
            </a:xfrm>
            <a:prstGeom prst="rect">
              <a:avLst/>
            </a:prstGeom>
            <a:noFill/>
          </p:spPr>
          <p:txBody>
            <a:bodyPr wrap="square" rtlCol="0">
              <a:spAutoFit/>
            </a:bodyPr>
            <a:lstStyle/>
            <a:p>
              <a:r>
                <a:rPr lang="en-US" sz="3200" dirty="0" smtClean="0">
                  <a:sym typeface="Symbol"/>
                </a:rPr>
                <a:t></a:t>
              </a:r>
              <a:r>
                <a:rPr lang="en-US" sz="3200" baseline="-25000" dirty="0" smtClean="0">
                  <a:sym typeface="Symbol"/>
                </a:rPr>
                <a:t>R </a:t>
              </a:r>
              <a:r>
                <a:rPr lang="en-US" sz="3200" b="1" dirty="0" err="1" smtClean="0"/>
                <a:t>Z</a:t>
              </a:r>
              <a:r>
                <a:rPr lang="en-US" sz="3200" i="1" baseline="-25000" dirty="0" err="1" smtClean="0">
                  <a:latin typeface="Times New Roman" pitchFamily="18" charset="0"/>
                  <a:cs typeface="Times New Roman" pitchFamily="18" charset="0"/>
                </a:rPr>
                <a:t>q</a:t>
              </a:r>
              <a:r>
                <a:rPr lang="en-US" sz="3200" baseline="30000" dirty="0" err="1" smtClean="0">
                  <a:cs typeface="Times New Roman" pitchFamily="18" charset="0"/>
                </a:rPr>
                <a:t>dim</a:t>
              </a:r>
              <a:r>
                <a:rPr lang="en-US" sz="3200" i="1" baseline="30000" dirty="0" smtClean="0">
                  <a:latin typeface="Times New Roman" pitchFamily="18" charset="0"/>
                  <a:cs typeface="Times New Roman" pitchFamily="18" charset="0"/>
                </a:rPr>
                <a:t>(</a:t>
              </a:r>
              <a:r>
                <a:rPr lang="en-US" sz="3200" b="1" i="1" baseline="30000" dirty="0" smtClean="0">
                  <a:latin typeface="Times New Roman" pitchFamily="18" charset="0"/>
                  <a:cs typeface="Times New Roman" pitchFamily="18" charset="0"/>
                </a:rPr>
                <a:t>t</a:t>
              </a:r>
              <a:r>
                <a:rPr lang="en-US" sz="3200" i="1" baseline="30000" dirty="0" smtClean="0">
                  <a:latin typeface="Times New Roman" pitchFamily="18" charset="0"/>
                  <a:cs typeface="Times New Roman" pitchFamily="18" charset="0"/>
                </a:rPr>
                <a:t>’) </a:t>
              </a:r>
              <a:r>
                <a:rPr lang="en-US" sz="3200" baseline="30000" dirty="0" smtClean="0"/>
                <a:t>x </a:t>
              </a:r>
              <a:r>
                <a:rPr lang="en-US" sz="3200" baseline="30000" dirty="0" smtClean="0">
                  <a:cs typeface="Times New Roman" pitchFamily="18" charset="0"/>
                </a:rPr>
                <a:t>dim</a:t>
              </a:r>
              <a:r>
                <a:rPr lang="en-US" sz="3200" i="1" baseline="30000" dirty="0" smtClean="0">
                  <a:latin typeface="Times New Roman" pitchFamily="18" charset="0"/>
                  <a:cs typeface="Times New Roman" pitchFamily="18" charset="0"/>
                </a:rPr>
                <a:t>(</a:t>
              </a:r>
              <a:r>
                <a:rPr lang="en-US" sz="3200" b="1" i="1" baseline="30000" dirty="0" smtClean="0">
                  <a:latin typeface="Times New Roman" pitchFamily="18" charset="0"/>
                  <a:cs typeface="Times New Roman" pitchFamily="18" charset="0"/>
                </a:rPr>
                <a:t>s</a:t>
              </a:r>
              <a:r>
                <a:rPr lang="en-US" sz="3200" i="1" baseline="30000" dirty="0" smtClean="0">
                  <a:latin typeface="Times New Roman" pitchFamily="18" charset="0"/>
                  <a:cs typeface="Times New Roman" pitchFamily="18" charset="0"/>
                </a:rPr>
                <a:t>*)</a:t>
              </a:r>
              <a:endParaRPr lang="en-US" sz="3200" dirty="0"/>
            </a:p>
          </p:txBody>
        </p:sp>
      </p:grpSp>
      <p:grpSp>
        <p:nvGrpSpPr>
          <p:cNvPr id="8" name="Group 7"/>
          <p:cNvGrpSpPr/>
          <p:nvPr/>
        </p:nvGrpSpPr>
        <p:grpSpPr>
          <a:xfrm>
            <a:off x="1447800" y="914400"/>
            <a:ext cx="6781800" cy="584775"/>
            <a:chOff x="914400" y="5638800"/>
            <a:chExt cx="6781800" cy="584775"/>
          </a:xfrm>
        </p:grpSpPr>
        <p:sp>
          <p:nvSpPr>
            <p:cNvPr id="11" name="Rectangle 10"/>
            <p:cNvSpPr/>
            <p:nvPr/>
          </p:nvSpPr>
          <p:spPr bwMode="auto">
            <a:xfrm>
              <a:off x="914400" y="5791200"/>
              <a:ext cx="2895600" cy="304800"/>
            </a:xfrm>
            <a:prstGeom prst="rect">
              <a:avLst/>
            </a:prstGeom>
            <a:solidFill>
              <a:schemeClr val="accent2">
                <a:lumMod val="60000"/>
                <a:lumOff val="40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latin typeface="Segoe" pitchFamily="34" charset="0"/>
                </a:rPr>
                <a:t>b</a:t>
              </a:r>
            </a:p>
          </p:txBody>
        </p:sp>
        <p:sp>
          <p:nvSpPr>
            <p:cNvPr id="12" name="TextBox 11"/>
            <p:cNvSpPr txBox="1"/>
            <p:nvPr/>
          </p:nvSpPr>
          <p:spPr>
            <a:xfrm>
              <a:off x="3733800" y="5638800"/>
              <a:ext cx="3962400" cy="584775"/>
            </a:xfrm>
            <a:prstGeom prst="rect">
              <a:avLst/>
            </a:prstGeom>
            <a:noFill/>
          </p:spPr>
          <p:txBody>
            <a:bodyPr wrap="square" rtlCol="0">
              <a:spAutoFit/>
            </a:bodyPr>
            <a:lstStyle/>
            <a:p>
              <a:r>
                <a:rPr lang="en-US" sz="3200" dirty="0" smtClean="0">
                  <a:sym typeface="Symbol"/>
                </a:rPr>
                <a:t> = -</a:t>
              </a:r>
              <a:r>
                <a:rPr lang="en-US" sz="3200" b="1" i="1" dirty="0" err="1" smtClean="0">
                  <a:latin typeface="Times New Roman" pitchFamily="18" charset="0"/>
                  <a:cs typeface="Times New Roman" pitchFamily="18" charset="0"/>
                  <a:sym typeface="Symbol"/>
                </a:rPr>
                <a:t>t</a:t>
              </a:r>
              <a:r>
                <a:rPr lang="en-US" sz="3200" dirty="0" err="1">
                  <a:cs typeface="Times New Roman" pitchFamily="18" charset="0"/>
                </a:rPr>
                <a:t>’</a:t>
              </a:r>
              <a:r>
                <a:rPr lang="en-US" sz="3200" dirty="0" err="1" smtClean="0">
                  <a:sym typeface="Symbol"/>
                </a:rPr>
                <a:t>A</a:t>
              </a:r>
              <a:r>
                <a:rPr lang="en-US" sz="3200" dirty="0" smtClean="0">
                  <a:sym typeface="Symbol"/>
                </a:rPr>
                <a:t>+(2</a:t>
              </a:r>
              <a:r>
                <a:rPr lang="en-US" sz="3200" b="1" i="1" dirty="0" smtClean="0">
                  <a:latin typeface="Times New Roman" pitchFamily="18" charset="0"/>
                  <a:cs typeface="Times New Roman" pitchFamily="18" charset="0"/>
                  <a:sym typeface="Symbol"/>
                </a:rPr>
                <a:t>e</a:t>
              </a:r>
              <a:r>
                <a:rPr lang="en-US" sz="3200" dirty="0" smtClean="0">
                  <a:sym typeface="Symbol"/>
                </a:rPr>
                <a:t>+</a:t>
              </a:r>
              <a:r>
                <a:rPr lang="en-US" sz="3200" b="1" i="1" dirty="0" smtClean="0">
                  <a:latin typeface="Times New Roman" pitchFamily="18" charset="0"/>
                  <a:cs typeface="Times New Roman" pitchFamily="18" charset="0"/>
                  <a:sym typeface="Symbol"/>
                </a:rPr>
                <a:t>s</a:t>
              </a:r>
              <a:r>
                <a:rPr lang="en-US" sz="3200" b="1" i="1" baseline="30000" dirty="0" smtClean="0">
                  <a:latin typeface="Times New Roman" pitchFamily="18" charset="0"/>
                  <a:cs typeface="Times New Roman" pitchFamily="18" charset="0"/>
                  <a:sym typeface="Symbol"/>
                </a:rPr>
                <a:t>*</a:t>
              </a:r>
              <a:r>
                <a:rPr lang="en-US" sz="3200" dirty="0" smtClean="0">
                  <a:sym typeface="Symbol"/>
                </a:rPr>
                <a:t>) mod </a:t>
              </a:r>
              <a:r>
                <a:rPr lang="en-US" sz="3200" i="1" dirty="0" smtClean="0">
                  <a:latin typeface="Times New Roman" pitchFamily="18" charset="0"/>
                  <a:cs typeface="Times New Roman" pitchFamily="18" charset="0"/>
                  <a:sym typeface="Symbol"/>
                </a:rPr>
                <a:t>q</a:t>
              </a:r>
              <a:r>
                <a:rPr lang="en-US" sz="3200" dirty="0" smtClean="0">
                  <a:sym typeface="Symbol"/>
                </a:rPr>
                <a:t> </a:t>
              </a:r>
              <a:endParaRPr lang="en-US" sz="3200" dirty="0"/>
            </a:p>
          </p:txBody>
        </p:sp>
      </p:grpSp>
      <p:sp>
        <p:nvSpPr>
          <p:cNvPr id="10" name="TextBox 9"/>
          <p:cNvSpPr txBox="1"/>
          <p:nvPr/>
        </p:nvSpPr>
        <p:spPr>
          <a:xfrm>
            <a:off x="685800" y="1371600"/>
            <a:ext cx="780983" cy="584775"/>
          </a:xfrm>
          <a:prstGeom prst="rect">
            <a:avLst/>
          </a:prstGeom>
          <a:noFill/>
        </p:spPr>
        <p:txBody>
          <a:bodyPr wrap="none" rtlCol="0">
            <a:spAutoFit/>
          </a:bodyPr>
          <a:lstStyle/>
          <a:p>
            <a:r>
              <a:rPr lang="en-US" sz="3200" dirty="0" smtClean="0">
                <a:latin typeface="Times New Roman" pitchFamily="18" charset="0"/>
                <a:cs typeface="Times New Roman" pitchFamily="18" charset="0"/>
                <a:sym typeface="Symbol"/>
              </a:rPr>
              <a:t>M=</a:t>
            </a:r>
            <a:endParaRPr lang="en-US" sz="3200" dirty="0">
              <a:latin typeface="Times New Roman" pitchFamily="18" charset="0"/>
              <a:cs typeface="Times New Roman" pitchFamily="18" charset="0"/>
            </a:endParaRPr>
          </a:p>
        </p:txBody>
      </p:sp>
      <p:sp>
        <p:nvSpPr>
          <p:cNvPr id="15" name="Oval Callout 14"/>
          <p:cNvSpPr/>
          <p:nvPr/>
        </p:nvSpPr>
        <p:spPr bwMode="auto">
          <a:xfrm>
            <a:off x="7239000" y="1447800"/>
            <a:ext cx="1676400" cy="711487"/>
          </a:xfrm>
          <a:prstGeom prst="wedgeEllipseCallout">
            <a:avLst>
              <a:gd name="adj1" fmla="val -117633"/>
              <a:gd name="adj2" fmla="val -66019"/>
            </a:avLst>
          </a:prstGeom>
          <a:solidFill>
            <a:schemeClr val="accent1">
              <a:lumMod val="40000"/>
              <a:lumOff val="60000"/>
            </a:schemeClr>
          </a:solidFill>
          <a:ln>
            <a:solidFill>
              <a:schemeClr val="accent2">
                <a:lumMod val="40000"/>
                <a:lumOff val="6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2300" b="1" i="1" dirty="0" smtClean="0">
                <a:solidFill>
                  <a:schemeClr val="tx1"/>
                </a:solidFill>
                <a:latin typeface="Times New Roman" pitchFamily="18" charset="0"/>
                <a:cs typeface="Times New Roman" pitchFamily="18" charset="0"/>
              </a:rPr>
              <a:t>e</a:t>
            </a:r>
            <a:r>
              <a:rPr lang="en-US" sz="2300" dirty="0" smtClean="0">
                <a:solidFill>
                  <a:schemeClr val="tx1"/>
                </a:solidFill>
                <a:latin typeface="Segoe" pitchFamily="34" charset="0"/>
              </a:rPr>
              <a:t> is short</a:t>
            </a:r>
          </a:p>
        </p:txBody>
      </p:sp>
      <p:cxnSp>
        <p:nvCxnSpPr>
          <p:cNvPr id="17" name="Straight Arrow Connector 16"/>
          <p:cNvCxnSpPr/>
          <p:nvPr/>
        </p:nvCxnSpPr>
        <p:spPr>
          <a:xfrm flipH="1">
            <a:off x="3200400" y="1371600"/>
            <a:ext cx="1600200" cy="12192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2985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610600" cy="4412105"/>
              </a:xfrm>
            </p:spPr>
            <p:txBody>
              <a:bodyPr/>
              <a:lstStyle/>
              <a:p>
                <a:r>
                  <a:rPr lang="en-US" dirty="0" smtClean="0"/>
                  <a:t>Want to “represent” the long vector </a:t>
                </a:r>
                <a:r>
                  <a:rPr lang="en-US" b="1" i="1" dirty="0">
                    <a:latin typeface="Times New Roman" pitchFamily="18" charset="0"/>
                    <a:cs typeface="Times New Roman" pitchFamily="18" charset="0"/>
                  </a:rPr>
                  <a:t>c</a:t>
                </a:r>
                <a:r>
                  <a:rPr lang="en-US" b="1" i="1" baseline="30000" dirty="0">
                    <a:latin typeface="Times New Roman" pitchFamily="18" charset="0"/>
                    <a:cs typeface="Times New Roman" pitchFamily="18" charset="0"/>
                  </a:rPr>
                  <a:t>*</a:t>
                </a:r>
                <a:r>
                  <a:rPr lang="en-US" b="1" i="1" dirty="0">
                    <a:latin typeface="Times New Roman" pitchFamily="18" charset="0"/>
                    <a:cs typeface="Times New Roman" pitchFamily="18" charset="0"/>
                  </a:rPr>
                  <a:t> </a:t>
                </a:r>
                <a:r>
                  <a:rPr lang="en-US" dirty="0" smtClean="0"/>
                  <a:t>by some short vector </a:t>
                </a:r>
                <a:r>
                  <a:rPr lang="en-US" b="1" i="1" dirty="0" smtClean="0">
                    <a:latin typeface="Times New Roman" pitchFamily="18" charset="0"/>
                    <a:cs typeface="Times New Roman" pitchFamily="18" charset="0"/>
                  </a:rPr>
                  <a:t>c</a:t>
                </a:r>
                <a:r>
                  <a:rPr lang="en-US" i="1" dirty="0" smtClean="0">
                    <a:cs typeface="Times New Roman" pitchFamily="18" charset="0"/>
                  </a:rPr>
                  <a:t>’</a:t>
                </a:r>
                <a:r>
                  <a:rPr lang="en-US" dirty="0" smtClean="0"/>
                  <a:t>, perhaps in higher dimension</a:t>
                </a:r>
              </a:p>
              <a:p>
                <a:r>
                  <a:rPr lang="en-US" dirty="0" smtClean="0"/>
                  <a:t>Example: </a:t>
                </a:r>
                <a:r>
                  <a:rPr lang="en-US" b="1" i="1" dirty="0" smtClean="0">
                    <a:latin typeface="Times New Roman" pitchFamily="18" charset="0"/>
                    <a:cs typeface="Times New Roman" pitchFamily="18" charset="0"/>
                  </a:rPr>
                  <a:t>c</a:t>
                </a:r>
                <a:r>
                  <a:rPr lang="en-US" i="1" baseline="30000" dirty="0" smtClean="0">
                    <a:latin typeface="Times New Roman" pitchFamily="18" charset="0"/>
                    <a:cs typeface="Times New Roman" pitchFamily="18" charset="0"/>
                  </a:rPr>
                  <a:t>*</a:t>
                </a:r>
                <a:r>
                  <a:rPr lang="en-US" dirty="0" smtClean="0"/>
                  <a:t> =(76329, 31692, 43870)</a:t>
                </a:r>
              </a:p>
              <a:p>
                <a:pPr lvl="1"/>
                <a:r>
                  <a:rPr lang="en-US" i="1" dirty="0" smtClean="0">
                    <a:latin typeface="Times New Roman" pitchFamily="18" charset="0"/>
                    <a:cs typeface="Times New Roman" pitchFamily="18" charset="0"/>
                  </a:rPr>
                  <a:t>l</a:t>
                </a:r>
                <a:r>
                  <a:rPr lang="en-US" baseline="-25000" dirty="0" smtClean="0"/>
                  <a:t>2</a:t>
                </a:r>
                <a:r>
                  <a:rPr lang="en-US" dirty="0" smtClean="0"/>
                  <a:t>-norm ~ 90000 </a:t>
                </a:r>
              </a:p>
              <a:p>
                <a:pPr marL="0" indent="0">
                  <a:buNone/>
                </a:pPr>
                <a:r>
                  <a:rPr lang="en-US" dirty="0" smtClean="0"/>
                  <a:t>    represented by </a:t>
                </a:r>
                <a:r>
                  <a:rPr lang="en-US" b="1" i="1" dirty="0" smtClean="0">
                    <a:latin typeface="Times New Roman" pitchFamily="18" charset="0"/>
                    <a:cs typeface="Times New Roman" pitchFamily="18" charset="0"/>
                  </a:rPr>
                  <a:t>c</a:t>
                </a:r>
                <a:r>
                  <a:rPr lang="en-US" dirty="0" smtClean="0"/>
                  <a:t>’=(7,6,3,2,9,  3,1,6,9,2,  4,3,8,7,0)</a:t>
                </a:r>
              </a:p>
              <a:p>
                <a:pPr lvl="1"/>
                <a:r>
                  <a:rPr lang="en-US" i="1" dirty="0" smtClean="0">
                    <a:latin typeface="Times New Roman" pitchFamily="18" charset="0"/>
                    <a:cs typeface="Times New Roman" pitchFamily="18" charset="0"/>
                  </a:rPr>
                  <a:t>l</a:t>
                </a:r>
                <a:r>
                  <a:rPr lang="en-US" baseline="-25000" dirty="0" smtClean="0"/>
                  <a:t>2</a:t>
                </a:r>
                <a:r>
                  <a:rPr lang="en-US" dirty="0" smtClean="0"/>
                  <a:t>-norm only ~ 21</a:t>
                </a:r>
              </a:p>
              <a:p>
                <a:r>
                  <a:rPr lang="en-US" dirty="0" smtClean="0"/>
                  <a:t>Later we will use binary rather than decimal</a:t>
                </a:r>
              </a:p>
              <a:p>
                <a:r>
                  <a:rPr lang="en-US" dirty="0" smtClean="0"/>
                  <a:t>Note that we have a “linear relation”:</a:t>
                </a:r>
              </a:p>
              <a:p>
                <a:pPr marL="517525" lvl="1" indent="0">
                  <a:buNone/>
                </a:pPr>
                <a14:m>
                  <m:oMathPara xmlns:m="http://schemas.openxmlformats.org/officeDocument/2006/math">
                    <m:oMathParaPr>
                      <m:jc m:val="centerGroup"/>
                    </m:oMathParaPr>
                    <m:oMath xmlns:m="http://schemas.openxmlformats.org/officeDocument/2006/math">
                      <m:sSup>
                        <m:sSupPr>
                          <m:ctrlPr>
                            <a:rPr lang="en-US" b="1" i="1" smtClean="0">
                              <a:latin typeface="Cambria Math"/>
                            </a:rPr>
                          </m:ctrlPr>
                        </m:sSupPr>
                        <m:e>
                          <m:r>
                            <a:rPr lang="en-US" b="1" i="1">
                              <a:latin typeface="Cambria Math"/>
                            </a:rPr>
                            <m:t>𝒄</m:t>
                          </m:r>
                        </m:e>
                        <m:sup>
                          <m:r>
                            <a:rPr lang="en-US" b="1" i="1" smtClean="0">
                              <a:latin typeface="Cambria Math"/>
                            </a:rPr>
                            <m:t>∗</m:t>
                          </m:r>
                        </m:sup>
                      </m:sSup>
                      <m:r>
                        <a:rPr lang="en-US" i="1">
                          <a:latin typeface="Cambria Math"/>
                        </a:rPr>
                        <m:t>=</m:t>
                      </m:r>
                      <m:sSup>
                        <m:sSupPr>
                          <m:ctrlPr>
                            <a:rPr lang="en-US" i="1">
                              <a:latin typeface="Cambria Math"/>
                            </a:rPr>
                          </m:ctrlPr>
                        </m:sSupPr>
                        <m:e>
                          <m:r>
                            <a:rPr lang="en-US" i="1">
                              <a:latin typeface="Cambria Math"/>
                            </a:rPr>
                            <m:t>10</m:t>
                          </m:r>
                        </m:e>
                        <m:sup>
                          <m:r>
                            <a:rPr lang="en-US" i="1">
                              <a:latin typeface="Cambria Math"/>
                            </a:rPr>
                            <m:t>4</m:t>
                          </m:r>
                        </m:sup>
                      </m:sSup>
                      <m:r>
                        <a:rPr lang="en-US" i="1" smtClean="0">
                          <a:latin typeface="Cambria Math"/>
                        </a:rPr>
                        <m:t>∙</m:t>
                      </m:r>
                      <m:sSub>
                        <m:sSubPr>
                          <m:ctrlPr>
                            <a:rPr lang="en-US" i="1" smtClean="0">
                              <a:latin typeface="Cambria Math"/>
                            </a:rPr>
                          </m:ctrlPr>
                        </m:sSubPr>
                        <m:e>
                          <m:r>
                            <a:rPr lang="en-US" b="1" i="1" smtClean="0">
                              <a:latin typeface="Cambria Math"/>
                            </a:rPr>
                            <m:t>𝒄</m:t>
                          </m:r>
                          <m:r>
                            <a:rPr lang="en-US" b="0" i="1" smtClean="0">
                              <a:latin typeface="Cambria Math"/>
                            </a:rPr>
                            <m:t>′</m:t>
                          </m:r>
                        </m:e>
                        <m:sub>
                          <m:r>
                            <a:rPr lang="en-US" b="0" i="1" smtClean="0">
                              <a:latin typeface="Cambria Math"/>
                            </a:rPr>
                            <m:t>1,6,11</m:t>
                          </m:r>
                        </m:sub>
                      </m:sSub>
                      <m:r>
                        <a:rPr lang="en-US" i="1">
                          <a:latin typeface="Cambria Math"/>
                        </a:rPr>
                        <m:t>+</m:t>
                      </m:r>
                      <m:r>
                        <a:rPr lang="en-US" i="1">
                          <a:latin typeface="Cambria Math"/>
                          <a:ea typeface="Cambria Math"/>
                        </a:rPr>
                        <m:t>⋯+</m:t>
                      </m:r>
                      <m:r>
                        <a:rPr lang="en-US" i="1">
                          <a:latin typeface="Cambria Math"/>
                        </a:rPr>
                        <m:t>10∙</m:t>
                      </m:r>
                      <m:sSub>
                        <m:sSubPr>
                          <m:ctrlPr>
                            <a:rPr lang="en-US" i="1" smtClean="0">
                              <a:latin typeface="Cambria Math"/>
                            </a:rPr>
                          </m:ctrlPr>
                        </m:sSubPr>
                        <m:e>
                          <m:r>
                            <a:rPr lang="en-US" b="1" i="1" smtClean="0">
                              <a:latin typeface="Cambria Math"/>
                            </a:rPr>
                            <m:t>𝒄</m:t>
                          </m:r>
                          <m:r>
                            <a:rPr lang="en-US" b="0" i="1" smtClean="0">
                              <a:latin typeface="Cambria Math"/>
                            </a:rPr>
                            <m:t>′</m:t>
                          </m:r>
                        </m:e>
                        <m:sub>
                          <m:r>
                            <a:rPr lang="en-US" i="1">
                              <a:latin typeface="Cambria Math"/>
                            </a:rPr>
                            <m:t>4,9,14</m:t>
                          </m:r>
                        </m:sub>
                      </m:sSub>
                      <m:r>
                        <a:rPr lang="en-US" i="1">
                          <a:latin typeface="Cambria Math"/>
                        </a:rPr>
                        <m:t>+</m:t>
                      </m:r>
                      <m:sSub>
                        <m:sSubPr>
                          <m:ctrlPr>
                            <a:rPr lang="en-US" i="1" smtClean="0">
                              <a:latin typeface="Cambria Math"/>
                            </a:rPr>
                          </m:ctrlPr>
                        </m:sSubPr>
                        <m:e>
                          <m:r>
                            <a:rPr lang="en-US" b="1" i="1" smtClean="0">
                              <a:latin typeface="Cambria Math"/>
                            </a:rPr>
                            <m:t>𝒄</m:t>
                          </m:r>
                          <m:r>
                            <a:rPr lang="en-US" b="0" i="1" smtClean="0">
                              <a:latin typeface="Cambria Math"/>
                            </a:rPr>
                            <m:t>′</m:t>
                          </m:r>
                        </m:e>
                        <m:sub>
                          <m:r>
                            <a:rPr lang="en-US" b="0" i="1" smtClean="0">
                              <a:latin typeface="Cambria Math"/>
                            </a:rPr>
                            <m:t>5,10,15</m:t>
                          </m:r>
                        </m:sub>
                      </m:sSub>
                    </m:oMath>
                  </m:oMathPara>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610600" cy="4412105"/>
              </a:xfrm>
              <a:blipFill rotWithShape="1">
                <a:blip r:embed="rId3"/>
                <a:stretch>
                  <a:fillRect l="-71" t="-4288" r="-2620" b="-27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Can we Make </a:t>
            </a:r>
            <a:r>
              <a:rPr lang="en-US" b="1" i="1" dirty="0" smtClean="0">
                <a:latin typeface="Times New Roman" pitchFamily="18" charset="0"/>
                <a:cs typeface="Times New Roman" pitchFamily="18" charset="0"/>
              </a:rPr>
              <a:t>c*</a:t>
            </a:r>
            <a:r>
              <a:rPr lang="en-US" dirty="0" smtClean="0"/>
              <a:t> Short?</a:t>
            </a:r>
            <a:endParaRPr lang="en-US" dirty="0"/>
          </a:p>
        </p:txBody>
      </p:sp>
      <p:sp>
        <p:nvSpPr>
          <p:cNvPr id="4" name="Date Placeholder 3"/>
          <p:cNvSpPr>
            <a:spLocks noGrp="1"/>
          </p:cNvSpPr>
          <p:nvPr>
            <p:ph type="dt" sz="half" idx="11"/>
          </p:nvPr>
        </p:nvSpPr>
        <p:spPr/>
        <p:txBody>
          <a:bodyPr/>
          <a:lstStyle/>
          <a:p>
            <a:fld id="{5AACBCD3-C02B-4A18-B995-D157770C1529}"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39</a:t>
            </a:fld>
            <a:endParaRPr lang="en-US"/>
          </a:p>
        </p:txBody>
      </p:sp>
    </p:spTree>
    <p:extLst>
      <p:ext uri="{BB962C8B-B14F-4D97-AF65-F5344CB8AC3E}">
        <p14:creationId xmlns:p14="http://schemas.microsoft.com/office/powerpoint/2010/main" val="4166443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June 16, 2011</a:t>
            </a:r>
            <a:endParaRPr lang="en-US"/>
          </a:p>
        </p:txBody>
      </p:sp>
      <p:sp>
        <p:nvSpPr>
          <p:cNvPr id="7171" name="Slide Number Placeholder 5"/>
          <p:cNvSpPr>
            <a:spLocks noGrp="1"/>
          </p:cNvSpPr>
          <p:nvPr>
            <p:ph type="sldNum" sz="quarter" idx="11"/>
          </p:nvPr>
        </p:nvSpPr>
        <p:spPr>
          <a:noFill/>
        </p:spPr>
        <p:txBody>
          <a:bodyPr/>
          <a:lstStyle/>
          <a:p>
            <a:fld id="{029DFF3F-11AA-4032-BEA2-AB5D85A53C59}" type="slidenum">
              <a:rPr lang="en-US"/>
              <a:pPr/>
              <a:t>4</a:t>
            </a:fld>
            <a:endParaRPr lang="en-US"/>
          </a:p>
        </p:txBody>
      </p:sp>
      <p:sp>
        <p:nvSpPr>
          <p:cNvPr id="47115" name="Text Box 11"/>
          <p:cNvSpPr txBox="1">
            <a:spLocks noChangeArrowheads="1"/>
          </p:cNvSpPr>
          <p:nvPr/>
        </p:nvSpPr>
        <p:spPr bwMode="auto">
          <a:xfrm>
            <a:off x="4343400" y="3124200"/>
            <a:ext cx="2201863" cy="376238"/>
          </a:xfrm>
          <a:prstGeom prst="rect">
            <a:avLst/>
          </a:prstGeom>
          <a:noFill/>
          <a:ln w="9525">
            <a:solidFill>
              <a:schemeClr val="tx1"/>
            </a:solidFill>
            <a:miter lim="800000"/>
            <a:headEnd/>
            <a:tailEnd/>
          </a:ln>
        </p:spPr>
        <p:txBody>
          <a:bodyPr wrap="none">
            <a:spAutoFit/>
          </a:bodyPr>
          <a:lstStyle/>
          <a:p>
            <a:r>
              <a:rPr lang="en-US" dirty="0"/>
              <a:t>$skj#hS28ksytA@ …</a:t>
            </a:r>
          </a:p>
        </p:txBody>
      </p:sp>
      <p:sp>
        <p:nvSpPr>
          <p:cNvPr id="7174" name="Rectangle 2"/>
          <p:cNvSpPr>
            <a:spLocks noGrp="1" noChangeArrowheads="1"/>
          </p:cNvSpPr>
          <p:nvPr>
            <p:ph type="title"/>
          </p:nvPr>
        </p:nvSpPr>
        <p:spPr/>
        <p:txBody>
          <a:bodyPr/>
          <a:lstStyle/>
          <a:p>
            <a:pPr eaLnBrk="1" hangingPunct="1"/>
            <a:r>
              <a:rPr lang="en-US" smtClean="0"/>
              <a:t>Computing on Encrypted Data</a:t>
            </a:r>
          </a:p>
        </p:txBody>
      </p:sp>
      <p:pic>
        <p:nvPicPr>
          <p:cNvPr id="7175" name="Picture 5" descr="MCj04405710000[1]"/>
          <p:cNvPicPr>
            <a:picLocks noChangeAspect="1" noChangeArrowheads="1"/>
          </p:cNvPicPr>
          <p:nvPr/>
        </p:nvPicPr>
        <p:blipFill>
          <a:blip r:embed="rId3" cstate="print"/>
          <a:srcRect/>
          <a:stretch>
            <a:fillRect/>
          </a:stretch>
        </p:blipFill>
        <p:spPr bwMode="auto">
          <a:xfrm>
            <a:off x="762000" y="4800600"/>
            <a:ext cx="1371600" cy="1371600"/>
          </a:xfrm>
          <a:prstGeom prst="rect">
            <a:avLst/>
          </a:prstGeom>
          <a:noFill/>
          <a:ln w="9525">
            <a:noFill/>
            <a:miter lim="800000"/>
            <a:headEnd/>
            <a:tailEnd/>
          </a:ln>
        </p:spPr>
      </p:pic>
      <p:pic>
        <p:nvPicPr>
          <p:cNvPr id="7176" name="Picture 6" descr="MCj04260500000[1]"/>
          <p:cNvPicPr>
            <a:picLocks noChangeAspect="1" noChangeArrowheads="1"/>
          </p:cNvPicPr>
          <p:nvPr/>
        </p:nvPicPr>
        <p:blipFill>
          <a:blip r:embed="rId4" cstate="print"/>
          <a:srcRect/>
          <a:stretch>
            <a:fillRect/>
          </a:stretch>
        </p:blipFill>
        <p:spPr bwMode="auto">
          <a:xfrm>
            <a:off x="6934200" y="4473575"/>
            <a:ext cx="1778000" cy="1851025"/>
          </a:xfrm>
          <a:prstGeom prst="rect">
            <a:avLst/>
          </a:prstGeom>
          <a:noFill/>
          <a:ln w="9525">
            <a:noFill/>
            <a:miter lim="800000"/>
            <a:headEnd/>
            <a:tailEnd/>
          </a:ln>
        </p:spPr>
      </p:pic>
      <p:grpSp>
        <p:nvGrpSpPr>
          <p:cNvPr id="3" name="Group 2"/>
          <p:cNvGrpSpPr/>
          <p:nvPr/>
        </p:nvGrpSpPr>
        <p:grpSpPr>
          <a:xfrm>
            <a:off x="374045" y="2436019"/>
            <a:ext cx="3886200" cy="1752600"/>
            <a:chOff x="304800" y="2514600"/>
            <a:chExt cx="3886200" cy="1752600"/>
          </a:xfrm>
        </p:grpSpPr>
        <p:sp>
          <p:nvSpPr>
            <p:cNvPr id="47111" name="AutoShape 7"/>
            <p:cNvSpPr>
              <a:spLocks noChangeArrowheads="1"/>
            </p:cNvSpPr>
            <p:nvPr/>
          </p:nvSpPr>
          <p:spPr bwMode="auto">
            <a:xfrm>
              <a:off x="304800" y="2514600"/>
              <a:ext cx="3886200" cy="1752600"/>
            </a:xfrm>
            <a:prstGeom prst="wedgeRoundRectCallout">
              <a:avLst>
                <a:gd name="adj1" fmla="val -8960"/>
                <a:gd name="adj2" fmla="val 82452"/>
                <a:gd name="adj3" fmla="val 16667"/>
              </a:avLst>
            </a:prstGeom>
            <a:solidFill>
              <a:srgbClr val="00FF00"/>
            </a:solidFill>
            <a:ln w="9525">
              <a:solidFill>
                <a:schemeClr val="tx1"/>
              </a:solidFill>
              <a:miter lim="800000"/>
              <a:headEnd/>
              <a:tailEnd/>
            </a:ln>
          </p:spPr>
          <p:txBody>
            <a:bodyPr/>
            <a:lstStyle/>
            <a:p>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2590800"/>
              <a:ext cx="3695700" cy="1600200"/>
            </a:xfrm>
            <a:prstGeom prst="rect">
              <a:avLst/>
            </a:prstGeom>
          </p:spPr>
        </p:pic>
      </p:grpSp>
      <p:pic>
        <p:nvPicPr>
          <p:cNvPr id="1026" name="Picture 2" descr="C:\Documents and Settings\Administrator\Local Settings\Temporary Internet Files\Content.IE5\W2EAIOJI\MC9002503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6450" y="4779264"/>
            <a:ext cx="2103422" cy="170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538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50" presetClass="path" presetSubtype="0" accel="50000" decel="50000" fill="hold" nodeType="withEffect">
                                  <p:stCondLst>
                                    <p:cond delay="0"/>
                                  </p:stCondLst>
                                  <p:childTnLst>
                                    <p:animMotion origin="layout" path="M 3.05556E-6 -1.97965E-6 L -0.02622 0.06314 C -0.03872 0.09089 0.00191 0.16698 0.04739 0.20074 L 0.14705 0.27567 " pathEditMode="relative" rAng="-3635770" ptsTypes="FfFF">
                                      <p:cBhvr>
                                        <p:cTn id="8" dur="2000" fill="hold"/>
                                        <p:tgtEl>
                                          <p:spTgt spid="3"/>
                                        </p:tgtEl>
                                        <p:attrNameLst>
                                          <p:attrName>ppt_x</p:attrName>
                                          <p:attrName>ppt_y</p:attrName>
                                        </p:attrNameLst>
                                      </p:cBhvr>
                                      <p:rCtr x="7344" y="13784"/>
                                    </p:animMotion>
                                  </p:childTnLst>
                                </p:cTn>
                              </p:par>
                              <p:par>
                                <p:cTn id="9" presetID="6" presetClass="emph" presetSubtype="0" fill="hold" nodeType="withEffect">
                                  <p:stCondLst>
                                    <p:cond delay="0"/>
                                  </p:stCondLst>
                                  <p:childTnLst>
                                    <p:animScale>
                                      <p:cBhvr>
                                        <p:cTn id="10" dur="2000" fill="hold"/>
                                        <p:tgtEl>
                                          <p:spTgt spid="3"/>
                                        </p:tgtEl>
                                      </p:cBhvr>
                                      <p:by x="25000" y="25000"/>
                                    </p:animScale>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3"/>
                                        </p:tgtEl>
                                        <p:attrNameLst>
                                          <p:attrName>style.visibility</p:attrName>
                                        </p:attrNameLst>
                                      </p:cBhvr>
                                      <p:to>
                                        <p:strVal val="hidden"/>
                                      </p:to>
                                    </p:set>
                                  </p:childTnLst>
                                </p:cTn>
                              </p:par>
                            </p:childTnLst>
                          </p:cTn>
                        </p:par>
                        <p:par>
                          <p:cTn id="14" fill="hold">
                            <p:stCondLst>
                              <p:cond delay="2000"/>
                            </p:stCondLst>
                            <p:childTnLst>
                              <p:par>
                                <p:cTn id="15" presetID="10" presetClass="exit" presetSubtype="0" fill="hold" nodeType="after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par>
                                <p:cTn id="18" presetID="9" presetClass="entr" presetSubtype="0" fill="hold" grpId="0" nodeType="withEffect">
                                  <p:stCondLst>
                                    <p:cond delay="0"/>
                                  </p:stCondLst>
                                  <p:childTnLst>
                                    <p:set>
                                      <p:cBhvr>
                                        <p:cTn id="19" dur="1" fill="hold">
                                          <p:stCondLst>
                                            <p:cond delay="0"/>
                                          </p:stCondLst>
                                        </p:cTn>
                                        <p:tgtEl>
                                          <p:spTgt spid="47115"/>
                                        </p:tgtEl>
                                        <p:attrNameLst>
                                          <p:attrName>style.visibility</p:attrName>
                                        </p:attrNameLst>
                                      </p:cBhvr>
                                      <p:to>
                                        <p:strVal val="visible"/>
                                      </p:to>
                                    </p:set>
                                    <p:animEffect transition="in" filter="dissolve">
                                      <p:cBhvr>
                                        <p:cTn id="20" dur="500"/>
                                        <p:tgtEl>
                                          <p:spTgt spid="47115"/>
                                        </p:tgtEl>
                                      </p:cBhvr>
                                    </p:animEffect>
                                  </p:childTnLst>
                                </p:cTn>
                              </p:par>
                              <p:par>
                                <p:cTn id="21" presetID="63" presetClass="path" presetSubtype="0" accel="50000" decel="50000" fill="hold" grpId="1" nodeType="withEffect">
                                  <p:stCondLst>
                                    <p:cond delay="0"/>
                                  </p:stCondLst>
                                  <p:childTnLst>
                                    <p:animMotion origin="layout" path="M -0.19496 0.27591 L 0.27969 0.09482 " pathEditMode="relative" rAng="0" ptsTypes="AA">
                                      <p:cBhvr>
                                        <p:cTn id="22" dur="2000" fill="hold"/>
                                        <p:tgtEl>
                                          <p:spTgt spid="47115"/>
                                        </p:tgtEl>
                                        <p:attrNameLst>
                                          <p:attrName>ppt_x</p:attrName>
                                          <p:attrName>ppt_y</p:attrName>
                                        </p:attrNameLst>
                                      </p:cBhvr>
                                      <p:rCtr x="23733" y="-90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animBg="1"/>
      <p:bldP spid="47115"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381000" y="1411552"/>
                <a:ext cx="8686800" cy="4792915"/>
              </a:xfrm>
            </p:spPr>
            <p:txBody>
              <a:bodyPr/>
              <a:lstStyle/>
              <a:p>
                <a:r>
                  <a:rPr lang="en-US" dirty="0" smtClean="0"/>
                  <a:t>Denote </a:t>
                </a:r>
                <a:r>
                  <a:rPr lang="en-US" b="1" i="1" dirty="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r>
                  <a:rPr lang="en-US" dirty="0" smtClean="0"/>
                  <a:t>=(</a:t>
                </a:r>
                <a14:m>
                  <m:oMath xmlns:m="http://schemas.openxmlformats.org/officeDocument/2006/math">
                    <m:sSubSup>
                      <m:sSubSupPr>
                        <m:ctrlPr>
                          <a:rPr lang="en-US" b="0" i="1" smtClean="0">
                            <a:latin typeface="Cambria Math"/>
                          </a:rPr>
                        </m:ctrlPr>
                      </m:sSubSupPr>
                      <m:e>
                        <m:r>
                          <a:rPr lang="en-US" b="0" i="1" smtClean="0">
                            <a:latin typeface="Cambria Math"/>
                          </a:rPr>
                          <m:t>𝑐</m:t>
                        </m:r>
                      </m:e>
                      <m:sub>
                        <m:r>
                          <a:rPr lang="en-US" b="0" i="1" smtClean="0">
                            <a:latin typeface="Cambria Math"/>
                          </a:rPr>
                          <m:t>1</m:t>
                        </m:r>
                      </m:sub>
                      <m:sup>
                        <m:r>
                          <a:rPr lang="en-US" b="0" i="1" smtClean="0">
                            <a:latin typeface="Cambria Math"/>
                          </a:rPr>
                          <m:t>∗</m:t>
                        </m:r>
                      </m:sup>
                    </m:sSubSup>
                    <m:r>
                      <a:rPr lang="en-US" b="0" i="1" smtClean="0">
                        <a:latin typeface="Cambria Math"/>
                      </a:rPr>
                      <m:t>,…,</m:t>
                    </m:r>
                    <m:sSubSup>
                      <m:sSubSupPr>
                        <m:ctrlPr>
                          <a:rPr lang="en-US" b="0" i="1" smtClean="0">
                            <a:latin typeface="Cambria Math"/>
                          </a:rPr>
                        </m:ctrlPr>
                      </m:sSubSupPr>
                      <m:e>
                        <m:r>
                          <a:rPr lang="en-US" b="0" i="1" smtClean="0">
                            <a:latin typeface="Cambria Math"/>
                          </a:rPr>
                          <m:t>𝑐</m:t>
                        </m:r>
                      </m:e>
                      <m:sub>
                        <m:r>
                          <a:rPr lang="en-US" b="0" i="1" smtClean="0">
                            <a:latin typeface="Cambria Math"/>
                          </a:rPr>
                          <m:t>𝑘</m:t>
                        </m:r>
                      </m:sub>
                      <m:sup>
                        <m:r>
                          <a:rPr lang="en-US" b="0" i="1" smtClean="0">
                            <a:latin typeface="Cambria Math"/>
                          </a:rPr>
                          <m:t>∗</m:t>
                        </m:r>
                      </m:sup>
                    </m:sSubSup>
                  </m:oMath>
                </a14:m>
                <a:r>
                  <a:rPr lang="en-US" dirty="0" smtClean="0"/>
                  <a:t>), i.e., </a:t>
                </a:r>
                <a14:m>
                  <m:oMath xmlns:m="http://schemas.openxmlformats.org/officeDocument/2006/math">
                    <m:sSubSup>
                      <m:sSubSupPr>
                        <m:ctrlPr>
                          <a:rPr lang="en-US" b="0" i="1" dirty="0" smtClean="0">
                            <a:latin typeface="Cambria Math"/>
                          </a:rPr>
                        </m:ctrlPr>
                      </m:sSubSupPr>
                      <m:e>
                        <m:r>
                          <a:rPr lang="en-US" b="0" i="1" dirty="0" smtClean="0">
                            <a:latin typeface="Cambria Math"/>
                          </a:rPr>
                          <m:t>𝑐</m:t>
                        </m:r>
                      </m:e>
                      <m:sub>
                        <m:r>
                          <a:rPr lang="en-US" b="0" i="1" dirty="0" smtClean="0">
                            <a:latin typeface="Cambria Math"/>
                          </a:rPr>
                          <m:t>𝑖</m:t>
                        </m:r>
                      </m:sub>
                      <m:sup>
                        <m:r>
                          <a:rPr lang="en-US" b="0" i="1" dirty="0" smtClean="0">
                            <a:latin typeface="Cambria Math"/>
                          </a:rPr>
                          <m:t>∗</m:t>
                        </m:r>
                      </m:sup>
                    </m:sSubSup>
                  </m:oMath>
                </a14:m>
                <a:r>
                  <a:rPr lang="en-US" dirty="0" smtClean="0"/>
                  <a:t> is the </a:t>
                </a:r>
                <a:r>
                  <a:rPr lang="en-US" i="1" dirty="0" err="1" smtClean="0">
                    <a:latin typeface="Times New Roman" pitchFamily="18" charset="0"/>
                    <a:cs typeface="Times New Roman" pitchFamily="18" charset="0"/>
                  </a:rPr>
                  <a:t>i</a:t>
                </a:r>
                <a:r>
                  <a:rPr lang="en-US" dirty="0" err="1" smtClean="0"/>
                  <a:t>’th</a:t>
                </a:r>
                <a:r>
                  <a:rPr lang="en-US" dirty="0" smtClean="0"/>
                  <a:t> entry</a:t>
                </a:r>
              </a:p>
              <a:p>
                <a:r>
                  <a:rPr lang="en-US" dirty="0" smtClean="0"/>
                  <a:t>Let </a:t>
                </a:r>
                <a14:m>
                  <m:oMath xmlns:m="http://schemas.openxmlformats.org/officeDocument/2006/math">
                    <m:sSubSup>
                      <m:sSubSupPr>
                        <m:ctrlPr>
                          <a:rPr lang="en-US" b="0" i="1" smtClean="0">
                            <a:latin typeface="Cambria Math"/>
                          </a:rPr>
                        </m:ctrlPr>
                      </m:sSubSupPr>
                      <m:e>
                        <m:r>
                          <a:rPr lang="en-US" b="0" i="1" smtClean="0">
                            <a:latin typeface="Cambria Math"/>
                          </a:rPr>
                          <m:t>𝑐</m:t>
                        </m:r>
                      </m:e>
                      <m:sub>
                        <m:r>
                          <a:rPr lang="en-US" b="0" i="1" smtClean="0">
                            <a:latin typeface="Cambria Math"/>
                          </a:rPr>
                          <m:t>𝑖𝑙</m:t>
                        </m:r>
                      </m:sub>
                      <m:sup>
                        <m:r>
                          <a:rPr lang="en-US" b="0" i="1" smtClean="0">
                            <a:latin typeface="Cambria Math"/>
                          </a:rPr>
                          <m:t>∗</m:t>
                        </m:r>
                      </m:sup>
                    </m:sSubSup>
                    <m:r>
                      <a:rPr lang="en-US" b="0" i="1" smtClean="0">
                        <a:latin typeface="Cambria Math"/>
                      </a:rPr>
                      <m:t>…</m:t>
                    </m:r>
                    <m:sSubSup>
                      <m:sSubSupPr>
                        <m:ctrlPr>
                          <a:rPr lang="en-US" b="0" i="1" smtClean="0">
                            <a:latin typeface="Cambria Math"/>
                          </a:rPr>
                        </m:ctrlPr>
                      </m:sSubSupPr>
                      <m:e>
                        <m:r>
                          <a:rPr lang="en-US" b="0" i="1" smtClean="0">
                            <a:latin typeface="Cambria Math"/>
                          </a:rPr>
                          <m:t>𝑐</m:t>
                        </m:r>
                      </m:e>
                      <m:sub>
                        <m:r>
                          <a:rPr lang="en-US" b="0" i="1" smtClean="0">
                            <a:latin typeface="Cambria Math"/>
                          </a:rPr>
                          <m:t>𝑖</m:t>
                        </m:r>
                        <m:r>
                          <a:rPr lang="en-US" b="0" i="1" smtClean="0">
                            <a:latin typeface="Cambria Math"/>
                          </a:rPr>
                          <m:t>0</m:t>
                        </m:r>
                      </m:sub>
                      <m:sup>
                        <m:r>
                          <a:rPr lang="en-US" b="0" i="1" smtClean="0">
                            <a:latin typeface="Cambria Math"/>
                          </a:rPr>
                          <m:t>∗</m:t>
                        </m:r>
                      </m:sup>
                    </m:sSubSup>
                  </m:oMath>
                </a14:m>
                <a:r>
                  <a:rPr lang="en-US" dirty="0" smtClean="0">
                    <a:cs typeface="Times New Roman" pitchFamily="18" charset="0"/>
                  </a:rPr>
                  <a:t> be </a:t>
                </a:r>
                <a:r>
                  <a:rPr lang="en-US" dirty="0" smtClean="0"/>
                  <a:t>binary representation of </a:t>
                </a:r>
                <a14:m>
                  <m:oMath xmlns:m="http://schemas.openxmlformats.org/officeDocument/2006/math">
                    <m:sSubSup>
                      <m:sSubSupPr>
                        <m:ctrlPr>
                          <a:rPr lang="en-US" b="0" i="1" smtClean="0">
                            <a:latin typeface="Cambria Math"/>
                          </a:rPr>
                        </m:ctrlPr>
                      </m:sSubSupPr>
                      <m:e>
                        <m:r>
                          <a:rPr lang="en-US" b="0" i="1" smtClean="0">
                            <a:latin typeface="Cambria Math"/>
                          </a:rPr>
                          <m:t>𝑐</m:t>
                        </m:r>
                      </m:e>
                      <m:sub>
                        <m:r>
                          <a:rPr lang="en-US" b="0" i="1" smtClean="0">
                            <a:latin typeface="Cambria Math"/>
                          </a:rPr>
                          <m:t>𝑖</m:t>
                        </m:r>
                      </m:sub>
                      <m:sup>
                        <m:r>
                          <a:rPr lang="en-US" b="0" i="1" smtClean="0">
                            <a:latin typeface="Cambria Math"/>
                          </a:rPr>
                          <m:t>∗</m:t>
                        </m:r>
                      </m:sup>
                    </m:sSubSup>
                  </m:oMath>
                </a14:m>
                <a:endParaRPr lang="en-US" dirty="0"/>
              </a:p>
              <a:p>
                <a:pPr lvl="1"/>
                <a14:m>
                  <m:oMath xmlns:m="http://schemas.openxmlformats.org/officeDocument/2006/math">
                    <m:sSubSup>
                      <m:sSubSupPr>
                        <m:ctrlPr>
                          <a:rPr lang="pt-BR" i="1" smtClean="0">
                            <a:solidFill>
                              <a:srgbClr val="00B050"/>
                            </a:solidFill>
                            <a:latin typeface="Cambria Math"/>
                          </a:rPr>
                        </m:ctrlPr>
                      </m:sSubSupPr>
                      <m:e>
                        <m:r>
                          <a:rPr lang="en-US" i="1">
                            <a:solidFill>
                              <a:srgbClr val="00B050"/>
                            </a:solidFill>
                            <a:latin typeface="Cambria Math"/>
                          </a:rPr>
                          <m:t>𝑐</m:t>
                        </m:r>
                      </m:e>
                      <m:sub>
                        <m:r>
                          <a:rPr lang="en-US" i="1">
                            <a:solidFill>
                              <a:srgbClr val="00B050"/>
                            </a:solidFill>
                            <a:latin typeface="Cambria Math"/>
                          </a:rPr>
                          <m:t>𝑖</m:t>
                        </m:r>
                      </m:sub>
                      <m:sup>
                        <m:r>
                          <a:rPr lang="en-US" i="1">
                            <a:solidFill>
                              <a:srgbClr val="00B050"/>
                            </a:solidFill>
                            <a:latin typeface="Cambria Math"/>
                          </a:rPr>
                          <m:t>∗</m:t>
                        </m:r>
                      </m:sup>
                    </m:sSubSup>
                    <m:r>
                      <a:rPr lang="pt-BR" i="1">
                        <a:solidFill>
                          <a:srgbClr val="00B050"/>
                        </a:solidFill>
                        <a:latin typeface="Cambria Math"/>
                      </a:rPr>
                      <m:t>=</m:t>
                    </m:r>
                    <m:nary>
                      <m:naryPr>
                        <m:chr m:val="∑"/>
                        <m:ctrlPr>
                          <a:rPr lang="pt-BR" i="1">
                            <a:solidFill>
                              <a:srgbClr val="00B050"/>
                            </a:solidFill>
                            <a:latin typeface="Cambria Math"/>
                          </a:rPr>
                        </m:ctrlPr>
                      </m:naryPr>
                      <m:sub>
                        <m:r>
                          <m:rPr>
                            <m:brk m:alnAt="23"/>
                          </m:rPr>
                          <a:rPr lang="en-US" i="1">
                            <a:solidFill>
                              <a:srgbClr val="00B050"/>
                            </a:solidFill>
                            <a:latin typeface="Cambria Math"/>
                          </a:rPr>
                          <m:t>𝑗</m:t>
                        </m:r>
                        <m:r>
                          <a:rPr lang="pt-BR" i="1">
                            <a:solidFill>
                              <a:srgbClr val="00B050"/>
                            </a:solidFill>
                            <a:latin typeface="Cambria Math"/>
                          </a:rPr>
                          <m:t>=</m:t>
                        </m:r>
                        <m:r>
                          <a:rPr lang="en-US" b="0" i="1" smtClean="0">
                            <a:solidFill>
                              <a:srgbClr val="00B050"/>
                            </a:solidFill>
                            <a:latin typeface="Cambria Math"/>
                          </a:rPr>
                          <m:t>0</m:t>
                        </m:r>
                      </m:sub>
                      <m:sup>
                        <m:r>
                          <a:rPr lang="en-US" i="1">
                            <a:solidFill>
                              <a:srgbClr val="00B050"/>
                            </a:solidFill>
                            <a:latin typeface="Cambria Math"/>
                          </a:rPr>
                          <m:t>𝑙</m:t>
                        </m:r>
                      </m:sup>
                      <m:e>
                        <m:sSup>
                          <m:sSupPr>
                            <m:ctrlPr>
                              <a:rPr lang="en-US" i="1">
                                <a:solidFill>
                                  <a:srgbClr val="00B050"/>
                                </a:solidFill>
                                <a:latin typeface="Cambria Math"/>
                              </a:rPr>
                            </m:ctrlPr>
                          </m:sSupPr>
                          <m:e>
                            <m:r>
                              <a:rPr lang="en-US" i="1">
                                <a:solidFill>
                                  <a:srgbClr val="00B050"/>
                                </a:solidFill>
                                <a:latin typeface="Cambria Math"/>
                              </a:rPr>
                              <m:t>2</m:t>
                            </m:r>
                          </m:e>
                          <m:sup>
                            <m:r>
                              <a:rPr lang="en-US" i="1">
                                <a:solidFill>
                                  <a:srgbClr val="00B050"/>
                                </a:solidFill>
                                <a:latin typeface="Cambria Math"/>
                              </a:rPr>
                              <m:t>𝑗</m:t>
                            </m:r>
                          </m:sup>
                        </m:sSup>
                        <m:sSubSup>
                          <m:sSubSupPr>
                            <m:ctrlPr>
                              <a:rPr lang="pt-BR" i="1">
                                <a:solidFill>
                                  <a:srgbClr val="00B050"/>
                                </a:solidFill>
                                <a:latin typeface="Cambria Math"/>
                              </a:rPr>
                            </m:ctrlPr>
                          </m:sSubSupPr>
                          <m:e>
                            <m:r>
                              <a:rPr lang="en-US" i="1">
                                <a:solidFill>
                                  <a:srgbClr val="00B050"/>
                                </a:solidFill>
                                <a:latin typeface="Cambria Math"/>
                              </a:rPr>
                              <m:t>𝑐</m:t>
                            </m:r>
                          </m:e>
                          <m:sub>
                            <m:r>
                              <a:rPr lang="en-US" i="1">
                                <a:solidFill>
                                  <a:srgbClr val="00B050"/>
                                </a:solidFill>
                                <a:latin typeface="Cambria Math"/>
                              </a:rPr>
                              <m:t>𝑖𝑗</m:t>
                            </m:r>
                          </m:sub>
                          <m:sup>
                            <m:r>
                              <a:rPr lang="en-US" i="1">
                                <a:solidFill>
                                  <a:srgbClr val="00B050"/>
                                </a:solidFill>
                                <a:latin typeface="Cambria Math"/>
                              </a:rPr>
                              <m:t>∗</m:t>
                            </m:r>
                          </m:sup>
                        </m:sSubSup>
                      </m:e>
                    </m:nary>
                  </m:oMath>
                </a14:m>
                <a:endParaRPr lang="en-US" dirty="0" smtClean="0"/>
              </a:p>
              <a:p>
                <a:r>
                  <a:rPr lang="en-US" dirty="0" smtClean="0">
                    <a:cs typeface="Times New Roman" pitchFamily="18" charset="0"/>
                  </a:rPr>
                  <a:t>Let </a:t>
                </a:r>
                <a:r>
                  <a:rPr lang="en-US" b="1" i="1" dirty="0" err="1" smtClean="0">
                    <a:latin typeface="Times New Roman" pitchFamily="18" charset="0"/>
                    <a:cs typeface="Times New Roman" pitchFamily="18" charset="0"/>
                  </a:rPr>
                  <a:t>b</a:t>
                </a:r>
                <a:r>
                  <a:rPr lang="en-US" b="1" i="1" baseline="-25000" dirty="0" err="1" smtClean="0">
                    <a:latin typeface="Times New Roman" pitchFamily="18" charset="0"/>
                    <a:cs typeface="Times New Roman" pitchFamily="18" charset="0"/>
                  </a:rPr>
                  <a:t>j</a:t>
                </a:r>
                <a:r>
                  <a:rPr lang="en-US" dirty="0" smtClean="0">
                    <a:cs typeface="Times New Roman" pitchFamily="18" charset="0"/>
                  </a:rPr>
                  <a:t> be the vector of </a:t>
                </a:r>
                <a:r>
                  <a:rPr lang="en-US" dirty="0" err="1" smtClean="0">
                    <a:cs typeface="Times New Roman" pitchFamily="18" charset="0"/>
                  </a:rPr>
                  <a:t>j’th</a:t>
                </a:r>
                <a:r>
                  <a:rPr lang="en-US" dirty="0" smtClean="0">
                    <a:cs typeface="Times New Roman" pitchFamily="18" charset="0"/>
                  </a:rPr>
                  <a:t> bits</a:t>
                </a:r>
                <a:r>
                  <a:rPr lang="en-US" dirty="0" smtClean="0">
                    <a:solidFill>
                      <a:srgbClr val="00B050"/>
                    </a:solidFill>
                    <a:cs typeface="Times New Roman" pitchFamily="18" charset="0"/>
                  </a:rPr>
                  <a:t> </a:t>
                </a:r>
                <a:r>
                  <a:rPr lang="en-US" b="1" i="1" dirty="0" err="1" smtClean="0">
                    <a:solidFill>
                      <a:srgbClr val="0070C0"/>
                    </a:solidFill>
                    <a:latin typeface="Times New Roman" pitchFamily="18" charset="0"/>
                    <a:cs typeface="Times New Roman" pitchFamily="18" charset="0"/>
                  </a:rPr>
                  <a:t>b</a:t>
                </a:r>
                <a:r>
                  <a:rPr lang="en-US" b="1" i="1" baseline="-25000" dirty="0" err="1" smtClean="0">
                    <a:solidFill>
                      <a:srgbClr val="0070C0"/>
                    </a:solidFill>
                    <a:latin typeface="Times New Roman" pitchFamily="18" charset="0"/>
                    <a:cs typeface="Times New Roman" pitchFamily="18" charset="0"/>
                  </a:rPr>
                  <a:t>j</a:t>
                </a:r>
                <a:r>
                  <a:rPr lang="en-US" dirty="0">
                    <a:solidFill>
                      <a:srgbClr val="0070C0"/>
                    </a:solidFill>
                  </a:rPr>
                  <a:t>=(</a:t>
                </a:r>
                <a14:m>
                  <m:oMath xmlns:m="http://schemas.openxmlformats.org/officeDocument/2006/math">
                    <m:sSubSup>
                      <m:sSubSupPr>
                        <m:ctrlPr>
                          <a:rPr lang="en-US" i="1">
                            <a:solidFill>
                              <a:srgbClr val="0070C0"/>
                            </a:solidFill>
                            <a:latin typeface="Cambria Math"/>
                          </a:rPr>
                        </m:ctrlPr>
                      </m:sSubSupPr>
                      <m:e>
                        <m:r>
                          <a:rPr lang="en-US" i="1">
                            <a:solidFill>
                              <a:srgbClr val="0070C0"/>
                            </a:solidFill>
                            <a:latin typeface="Cambria Math"/>
                          </a:rPr>
                          <m:t>𝑐</m:t>
                        </m:r>
                      </m:e>
                      <m:sub>
                        <m:r>
                          <a:rPr lang="en-US" i="1">
                            <a:solidFill>
                              <a:srgbClr val="0070C0"/>
                            </a:solidFill>
                            <a:latin typeface="Cambria Math"/>
                          </a:rPr>
                          <m:t>1</m:t>
                        </m:r>
                        <m:r>
                          <a:rPr lang="en-US" b="0" i="1" smtClean="0">
                            <a:solidFill>
                              <a:srgbClr val="0070C0"/>
                            </a:solidFill>
                            <a:latin typeface="Cambria Math"/>
                          </a:rPr>
                          <m:t>𝑗</m:t>
                        </m:r>
                      </m:sub>
                      <m:sup>
                        <m:r>
                          <a:rPr lang="en-US" i="1">
                            <a:solidFill>
                              <a:srgbClr val="0070C0"/>
                            </a:solidFill>
                            <a:latin typeface="Cambria Math"/>
                          </a:rPr>
                          <m:t>∗</m:t>
                        </m:r>
                      </m:sup>
                    </m:sSubSup>
                    <m:r>
                      <a:rPr lang="en-US" i="1">
                        <a:solidFill>
                          <a:srgbClr val="0070C0"/>
                        </a:solidFill>
                        <a:latin typeface="Cambria Math"/>
                      </a:rPr>
                      <m:t>,…,</m:t>
                    </m:r>
                    <m:sSubSup>
                      <m:sSubSupPr>
                        <m:ctrlPr>
                          <a:rPr lang="en-US" i="1">
                            <a:solidFill>
                              <a:srgbClr val="0070C0"/>
                            </a:solidFill>
                            <a:latin typeface="Cambria Math"/>
                          </a:rPr>
                        </m:ctrlPr>
                      </m:sSubSupPr>
                      <m:e>
                        <m:r>
                          <a:rPr lang="en-US" i="1">
                            <a:solidFill>
                              <a:srgbClr val="0070C0"/>
                            </a:solidFill>
                            <a:latin typeface="Cambria Math"/>
                          </a:rPr>
                          <m:t>𝑐</m:t>
                        </m:r>
                      </m:e>
                      <m:sub>
                        <m:r>
                          <a:rPr lang="en-US" i="1">
                            <a:solidFill>
                              <a:srgbClr val="0070C0"/>
                            </a:solidFill>
                            <a:latin typeface="Cambria Math"/>
                          </a:rPr>
                          <m:t>𝑘</m:t>
                        </m:r>
                        <m:r>
                          <a:rPr lang="en-US" b="0" i="1" smtClean="0">
                            <a:solidFill>
                              <a:srgbClr val="0070C0"/>
                            </a:solidFill>
                            <a:latin typeface="Cambria Math"/>
                          </a:rPr>
                          <m:t>𝑗</m:t>
                        </m:r>
                      </m:sub>
                      <m:sup>
                        <m:r>
                          <a:rPr lang="en-US" i="1">
                            <a:solidFill>
                              <a:srgbClr val="0070C0"/>
                            </a:solidFill>
                            <a:latin typeface="Cambria Math"/>
                          </a:rPr>
                          <m:t>∗</m:t>
                        </m:r>
                      </m:sup>
                    </m:sSubSup>
                  </m:oMath>
                </a14:m>
                <a:r>
                  <a:rPr lang="en-US" dirty="0">
                    <a:solidFill>
                      <a:srgbClr val="0070C0"/>
                    </a:solidFill>
                  </a:rPr>
                  <a:t>)</a:t>
                </a:r>
              </a:p>
              <a:p>
                <a:pPr lvl="1"/>
                <a:r>
                  <a:rPr lang="en-US" dirty="0" smtClean="0">
                    <a:cs typeface="Times New Roman" pitchFamily="18" charset="0"/>
                  </a:rPr>
                  <a:t>so</a:t>
                </a:r>
                <a:r>
                  <a:rPr lang="en-US" dirty="0" smtClean="0">
                    <a:solidFill>
                      <a:srgbClr val="00B050"/>
                    </a:solidFill>
                    <a:cs typeface="Times New Roman" pitchFamily="18" charset="0"/>
                  </a:rPr>
                  <a:t> </a:t>
                </a:r>
                <a:r>
                  <a:rPr lang="en-US" b="1" i="1" dirty="0" smtClean="0">
                    <a:solidFill>
                      <a:srgbClr val="00B050"/>
                    </a:solidFill>
                    <a:latin typeface="Times New Roman" pitchFamily="18" charset="0"/>
                    <a:cs typeface="Times New Roman" pitchFamily="18" charset="0"/>
                  </a:rPr>
                  <a:t>c</a:t>
                </a:r>
                <a:r>
                  <a:rPr lang="en-US" b="1" i="1" baseline="30000" dirty="0">
                    <a:solidFill>
                      <a:srgbClr val="00B050"/>
                    </a:solidFill>
                    <a:latin typeface="Times New Roman" pitchFamily="18" charset="0"/>
                    <a:cs typeface="Times New Roman" pitchFamily="18" charset="0"/>
                  </a:rPr>
                  <a:t>*</a:t>
                </a:r>
                <a14:m>
                  <m:oMath xmlns:m="http://schemas.openxmlformats.org/officeDocument/2006/math">
                    <m:r>
                      <a:rPr lang="pt-BR" i="1">
                        <a:solidFill>
                          <a:srgbClr val="00B050"/>
                        </a:solidFill>
                        <a:latin typeface="Cambria Math"/>
                      </a:rPr>
                      <m:t>=</m:t>
                    </m:r>
                    <m:nary>
                      <m:naryPr>
                        <m:chr m:val="∑"/>
                        <m:ctrlPr>
                          <a:rPr lang="pt-BR" i="1">
                            <a:solidFill>
                              <a:srgbClr val="00B050"/>
                            </a:solidFill>
                            <a:latin typeface="Cambria Math"/>
                          </a:rPr>
                        </m:ctrlPr>
                      </m:naryPr>
                      <m:sub>
                        <m:r>
                          <m:rPr>
                            <m:brk m:alnAt="23"/>
                          </m:rPr>
                          <a:rPr lang="en-US" i="1">
                            <a:solidFill>
                              <a:srgbClr val="00B050"/>
                            </a:solidFill>
                            <a:latin typeface="Cambria Math"/>
                          </a:rPr>
                          <m:t>𝑗</m:t>
                        </m:r>
                        <m:r>
                          <a:rPr lang="pt-BR" i="1">
                            <a:solidFill>
                              <a:srgbClr val="00B050"/>
                            </a:solidFill>
                            <a:latin typeface="Cambria Math"/>
                          </a:rPr>
                          <m:t>=</m:t>
                        </m:r>
                        <m:r>
                          <a:rPr lang="en-US" i="1">
                            <a:solidFill>
                              <a:srgbClr val="00B050"/>
                            </a:solidFill>
                            <a:latin typeface="Cambria Math"/>
                          </a:rPr>
                          <m:t>0</m:t>
                        </m:r>
                      </m:sub>
                      <m:sup>
                        <m:r>
                          <a:rPr lang="en-US" i="1">
                            <a:solidFill>
                              <a:srgbClr val="00B050"/>
                            </a:solidFill>
                            <a:latin typeface="Cambria Math"/>
                          </a:rPr>
                          <m:t>𝑙</m:t>
                        </m:r>
                      </m:sup>
                      <m:e>
                        <m:sSup>
                          <m:sSupPr>
                            <m:ctrlPr>
                              <a:rPr lang="en-US" i="1">
                                <a:solidFill>
                                  <a:srgbClr val="00B050"/>
                                </a:solidFill>
                                <a:latin typeface="Cambria Math"/>
                              </a:rPr>
                            </m:ctrlPr>
                          </m:sSupPr>
                          <m:e>
                            <m:r>
                              <a:rPr lang="en-US" i="1">
                                <a:solidFill>
                                  <a:srgbClr val="00B050"/>
                                </a:solidFill>
                                <a:latin typeface="Cambria Math"/>
                              </a:rPr>
                              <m:t>2</m:t>
                            </m:r>
                          </m:e>
                          <m:sup>
                            <m:r>
                              <a:rPr lang="en-US" i="1">
                                <a:solidFill>
                                  <a:srgbClr val="00B050"/>
                                </a:solidFill>
                                <a:latin typeface="Cambria Math"/>
                              </a:rPr>
                              <m:t>𝑗</m:t>
                            </m:r>
                          </m:sup>
                        </m:sSup>
                        <m:sSubSup>
                          <m:sSubSupPr>
                            <m:ctrlPr>
                              <a:rPr lang="pt-BR" b="1" i="1">
                                <a:solidFill>
                                  <a:srgbClr val="00B050"/>
                                </a:solidFill>
                                <a:latin typeface="Cambria Math"/>
                              </a:rPr>
                            </m:ctrlPr>
                          </m:sSubSupPr>
                          <m:e>
                            <m:r>
                              <a:rPr lang="en-US" b="1" i="1" smtClean="0">
                                <a:solidFill>
                                  <a:srgbClr val="00B050"/>
                                </a:solidFill>
                                <a:latin typeface="Cambria Math"/>
                              </a:rPr>
                              <m:t>𝒃</m:t>
                            </m:r>
                          </m:e>
                          <m:sub>
                            <m:r>
                              <a:rPr lang="en-US" b="1" i="1" smtClean="0">
                                <a:solidFill>
                                  <a:srgbClr val="00B050"/>
                                </a:solidFill>
                                <a:latin typeface="Cambria Math"/>
                              </a:rPr>
                              <m:t>𝒋</m:t>
                            </m:r>
                          </m:sub>
                          <m:sup/>
                        </m:sSubSup>
                      </m:e>
                    </m:nary>
                  </m:oMath>
                </a14:m>
                <a:r>
                  <a:rPr lang="en-US" dirty="0" smtClean="0">
                    <a:solidFill>
                      <a:srgbClr val="00B050"/>
                    </a:solidFill>
                  </a:rPr>
                  <a:t>, </a:t>
                </a:r>
                <a:r>
                  <a:rPr lang="en-US" dirty="0" smtClean="0"/>
                  <a:t>and</a:t>
                </a:r>
                <a:r>
                  <a:rPr lang="en-US" dirty="0" smtClean="0">
                    <a:solidFill>
                      <a:srgbClr val="00B050"/>
                    </a:solidFill>
                  </a:rPr>
                  <a:t> </a:t>
                </a:r>
                <a:r>
                  <a:rPr lang="en-US" dirty="0" smtClean="0">
                    <a:solidFill>
                      <a:srgbClr val="00B050"/>
                    </a:solidFill>
                  </a:rPr>
                  <a:t>&lt;</a:t>
                </a:r>
                <a:r>
                  <a:rPr lang="en-US" b="1" i="1" dirty="0" smtClean="0">
                    <a:solidFill>
                      <a:srgbClr val="00B050"/>
                    </a:solidFill>
                    <a:latin typeface="Times New Roman" pitchFamily="18" charset="0"/>
                    <a:cs typeface="Times New Roman" pitchFamily="18" charset="0"/>
                  </a:rPr>
                  <a:t>s</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&gt;</a:t>
                </a:r>
                <a14:m>
                  <m:oMath xmlns:m="http://schemas.openxmlformats.org/officeDocument/2006/math">
                    <m:r>
                      <a:rPr lang="pt-BR" i="1">
                        <a:solidFill>
                          <a:srgbClr val="00B050"/>
                        </a:solidFill>
                        <a:latin typeface="Cambria Math"/>
                      </a:rPr>
                      <m:t>=</m:t>
                    </m:r>
                    <m:nary>
                      <m:naryPr>
                        <m:chr m:val="∑"/>
                        <m:ctrlPr>
                          <a:rPr lang="pt-BR" i="1">
                            <a:solidFill>
                              <a:srgbClr val="00B050"/>
                            </a:solidFill>
                            <a:latin typeface="Cambria Math"/>
                          </a:rPr>
                        </m:ctrlPr>
                      </m:naryPr>
                      <m:sub>
                        <m:r>
                          <m:rPr>
                            <m:brk m:alnAt="23"/>
                          </m:rPr>
                          <a:rPr lang="en-US" i="1">
                            <a:solidFill>
                              <a:srgbClr val="00B050"/>
                            </a:solidFill>
                            <a:latin typeface="Cambria Math"/>
                          </a:rPr>
                          <m:t>𝑗</m:t>
                        </m:r>
                        <m:r>
                          <a:rPr lang="pt-BR" i="1">
                            <a:solidFill>
                              <a:srgbClr val="00B050"/>
                            </a:solidFill>
                            <a:latin typeface="Cambria Math"/>
                          </a:rPr>
                          <m:t>=</m:t>
                        </m:r>
                        <m:r>
                          <a:rPr lang="en-US" i="1">
                            <a:solidFill>
                              <a:srgbClr val="00B050"/>
                            </a:solidFill>
                            <a:latin typeface="Cambria Math"/>
                          </a:rPr>
                          <m:t>0</m:t>
                        </m:r>
                      </m:sub>
                      <m:sup>
                        <m:r>
                          <a:rPr lang="en-US" i="1">
                            <a:solidFill>
                              <a:srgbClr val="00B050"/>
                            </a:solidFill>
                            <a:latin typeface="Cambria Math"/>
                          </a:rPr>
                          <m:t>𝑙</m:t>
                        </m:r>
                      </m:sup>
                      <m:e>
                        <m:sSup>
                          <m:sSupPr>
                            <m:ctrlPr>
                              <a:rPr lang="en-US" i="1">
                                <a:solidFill>
                                  <a:srgbClr val="00B050"/>
                                </a:solidFill>
                                <a:latin typeface="Cambria Math"/>
                              </a:rPr>
                            </m:ctrlPr>
                          </m:sSupPr>
                          <m:e>
                            <m:r>
                              <a:rPr lang="en-US" i="1">
                                <a:solidFill>
                                  <a:srgbClr val="00B050"/>
                                </a:solidFill>
                                <a:latin typeface="Cambria Math"/>
                              </a:rPr>
                              <m:t>2</m:t>
                            </m:r>
                          </m:e>
                          <m:sup>
                            <m:r>
                              <a:rPr lang="en-US" i="1">
                                <a:solidFill>
                                  <a:srgbClr val="00B050"/>
                                </a:solidFill>
                                <a:latin typeface="Cambria Math"/>
                              </a:rPr>
                              <m:t>𝑗</m:t>
                            </m:r>
                          </m:sup>
                        </m:sSup>
                        <m:d>
                          <m:dPr>
                            <m:begChr m:val="⟨"/>
                            <m:endChr m:val="⟩"/>
                            <m:ctrlPr>
                              <a:rPr lang="en-US" i="1" smtClean="0">
                                <a:solidFill>
                                  <a:srgbClr val="00B050"/>
                                </a:solidFill>
                                <a:latin typeface="Cambria Math"/>
                              </a:rPr>
                            </m:ctrlPr>
                          </m:dPr>
                          <m:e>
                            <m:sSubSup>
                              <m:sSubSupPr>
                                <m:ctrlPr>
                                  <a:rPr lang="pt-BR" b="1" i="1">
                                    <a:solidFill>
                                      <a:srgbClr val="00B050"/>
                                    </a:solidFill>
                                    <a:latin typeface="Cambria Math"/>
                                  </a:rPr>
                                </m:ctrlPr>
                              </m:sSubSupPr>
                              <m:e>
                                <m:r>
                                  <a:rPr lang="en-US" b="1" i="1" smtClean="0">
                                    <a:solidFill>
                                      <a:srgbClr val="00B050"/>
                                    </a:solidFill>
                                    <a:latin typeface="Cambria Math"/>
                                  </a:rPr>
                                  <m:t>𝒔</m:t>
                                </m:r>
                              </m:e>
                              <m:sub/>
                              <m:sup>
                                <m:r>
                                  <a:rPr lang="en-US" b="1" i="1" smtClean="0">
                                    <a:solidFill>
                                      <a:srgbClr val="00B050"/>
                                    </a:solidFill>
                                    <a:latin typeface="Cambria Math"/>
                                  </a:rPr>
                                  <m:t>∗</m:t>
                                </m:r>
                              </m:sup>
                            </m:sSubSup>
                            <m:r>
                              <a:rPr lang="en-US" b="1" i="1" smtClean="0">
                                <a:solidFill>
                                  <a:srgbClr val="00B050"/>
                                </a:solidFill>
                                <a:latin typeface="Cambria Math"/>
                              </a:rPr>
                              <m:t>,</m:t>
                            </m:r>
                            <m:sSubSup>
                              <m:sSubSupPr>
                                <m:ctrlPr>
                                  <a:rPr lang="pt-BR" b="1" i="1">
                                    <a:solidFill>
                                      <a:srgbClr val="00B050"/>
                                    </a:solidFill>
                                    <a:latin typeface="Cambria Math"/>
                                  </a:rPr>
                                </m:ctrlPr>
                              </m:sSubSupPr>
                              <m:e>
                                <m:r>
                                  <a:rPr lang="en-US" b="1" i="1">
                                    <a:solidFill>
                                      <a:srgbClr val="00B050"/>
                                    </a:solidFill>
                                    <a:latin typeface="Cambria Math"/>
                                  </a:rPr>
                                  <m:t>𝒃</m:t>
                                </m:r>
                              </m:e>
                              <m:sub>
                                <m:r>
                                  <a:rPr lang="en-US" b="1" i="1">
                                    <a:solidFill>
                                      <a:srgbClr val="00B050"/>
                                    </a:solidFill>
                                    <a:latin typeface="Cambria Math"/>
                                  </a:rPr>
                                  <m:t>𝒋</m:t>
                                </m:r>
                              </m:sub>
                              <m:sup/>
                            </m:sSubSup>
                          </m:e>
                        </m:d>
                      </m:e>
                    </m:nary>
                  </m:oMath>
                </a14:m>
                <a:endParaRPr lang="en-US" dirty="0" smtClean="0">
                  <a:solidFill>
                    <a:srgbClr val="00B050"/>
                  </a:solidFill>
                </a:endParaRPr>
              </a:p>
              <a:p>
                <a:r>
                  <a:rPr lang="en-US" dirty="0" smtClean="0">
                    <a:cs typeface="Times New Roman" pitchFamily="18" charset="0"/>
                  </a:rPr>
                  <a:t>Let</a:t>
                </a:r>
                <a:r>
                  <a:rPr lang="en-US" dirty="0" smtClean="0">
                    <a:solidFill>
                      <a:srgbClr val="0070C0"/>
                    </a:solidFill>
                    <a:cs typeface="Times New Roman" pitchFamily="18" charset="0"/>
                  </a:rPr>
                  <a:t>  </a:t>
                </a:r>
                <a:r>
                  <a:rPr lang="en-US" b="1" i="1" dirty="0" smtClean="0">
                    <a:solidFill>
                      <a:srgbClr val="0070C0"/>
                    </a:solidFill>
                    <a:latin typeface="Times New Roman" pitchFamily="18" charset="0"/>
                    <a:cs typeface="Times New Roman" pitchFamily="18" charset="0"/>
                  </a:rPr>
                  <a:t>s</a:t>
                </a:r>
                <a:r>
                  <a:rPr lang="en-US" b="1" i="1" baseline="30000" dirty="0" smtClean="0">
                    <a:solidFill>
                      <a:srgbClr val="0070C0"/>
                    </a:solidFill>
                    <a:latin typeface="Times New Roman" pitchFamily="18" charset="0"/>
                    <a:cs typeface="Times New Roman" pitchFamily="18" charset="0"/>
                  </a:rPr>
                  <a:t>**</a:t>
                </a:r>
                <a:r>
                  <a:rPr lang="en-US" dirty="0" smtClean="0">
                    <a:solidFill>
                      <a:srgbClr val="0070C0"/>
                    </a:solidFill>
                  </a:rPr>
                  <a:t>=PowersOf2</a:t>
                </a:r>
                <a:r>
                  <a:rPr lang="en-US" i="1" baseline="-25000" dirty="0">
                    <a:solidFill>
                      <a:srgbClr val="0070C0"/>
                    </a:solidFill>
                    <a:latin typeface="Times New Roman" pitchFamily="18" charset="0"/>
                    <a:cs typeface="Times New Roman" pitchFamily="18" charset="0"/>
                  </a:rPr>
                  <a:t>q</a:t>
                </a:r>
                <a:r>
                  <a:rPr lang="en-US" dirty="0" smtClean="0">
                    <a:solidFill>
                      <a:srgbClr val="0070C0"/>
                    </a:solidFill>
                  </a:rPr>
                  <a:t>(</a:t>
                </a:r>
                <a:r>
                  <a:rPr lang="en-US" b="1" i="1" dirty="0" smtClean="0">
                    <a:solidFill>
                      <a:srgbClr val="0070C0"/>
                    </a:solidFill>
                    <a:latin typeface="Times New Roman" pitchFamily="18" charset="0"/>
                    <a:cs typeface="Times New Roman" pitchFamily="18" charset="0"/>
                  </a:rPr>
                  <a:t>s</a:t>
                </a:r>
                <a:r>
                  <a:rPr lang="en-US" b="1" i="1" baseline="30000" dirty="0" smtClean="0">
                    <a:solidFill>
                      <a:srgbClr val="0070C0"/>
                    </a:solidFill>
                    <a:latin typeface="Times New Roman" pitchFamily="18" charset="0"/>
                    <a:cs typeface="Times New Roman" pitchFamily="18" charset="0"/>
                  </a:rPr>
                  <a:t>*</a:t>
                </a:r>
                <a:r>
                  <a:rPr lang="en-US" dirty="0" smtClean="0">
                    <a:solidFill>
                      <a:srgbClr val="0070C0"/>
                    </a:solidFill>
                  </a:rPr>
                  <a:t>)= (</a:t>
                </a:r>
                <a:r>
                  <a:rPr lang="en-US" b="1" i="1" dirty="0" smtClean="0">
                    <a:solidFill>
                      <a:srgbClr val="0070C0"/>
                    </a:solidFill>
                    <a:latin typeface="Times New Roman" pitchFamily="18" charset="0"/>
                    <a:cs typeface="Times New Roman" pitchFamily="18" charset="0"/>
                  </a:rPr>
                  <a:t>s</a:t>
                </a:r>
                <a:r>
                  <a:rPr lang="en-US" b="1" i="1" baseline="30000" dirty="0" smtClean="0">
                    <a:solidFill>
                      <a:srgbClr val="0070C0"/>
                    </a:solidFill>
                    <a:latin typeface="Times New Roman" pitchFamily="18" charset="0"/>
                    <a:cs typeface="Times New Roman" pitchFamily="18" charset="0"/>
                  </a:rPr>
                  <a:t>*</a:t>
                </a:r>
                <a:r>
                  <a:rPr lang="en-US" b="1" i="1" dirty="0" smtClean="0">
                    <a:solidFill>
                      <a:srgbClr val="0070C0"/>
                    </a:solidFill>
                    <a:latin typeface="Times New Roman" pitchFamily="18" charset="0"/>
                    <a:cs typeface="Times New Roman" pitchFamily="18" charset="0"/>
                  </a:rPr>
                  <a:t>|</a:t>
                </a:r>
                <a:r>
                  <a:rPr lang="en-US" dirty="0" smtClean="0">
                    <a:solidFill>
                      <a:srgbClr val="0070C0"/>
                    </a:solidFill>
                    <a:latin typeface="Times New Roman" pitchFamily="18" charset="0"/>
                    <a:cs typeface="Times New Roman" pitchFamily="18" charset="0"/>
                  </a:rPr>
                  <a:t>2</a:t>
                </a:r>
                <a:r>
                  <a:rPr lang="en-US" b="1" i="1" dirty="0" smtClean="0">
                    <a:solidFill>
                      <a:srgbClr val="0070C0"/>
                    </a:solidFill>
                    <a:latin typeface="Times New Roman" pitchFamily="18" charset="0"/>
                    <a:cs typeface="Times New Roman" pitchFamily="18" charset="0"/>
                  </a:rPr>
                  <a:t>s</a:t>
                </a:r>
                <a:r>
                  <a:rPr lang="en-US" b="1" i="1" baseline="30000" dirty="0" smtClean="0">
                    <a:solidFill>
                      <a:srgbClr val="0070C0"/>
                    </a:solidFill>
                    <a:latin typeface="Times New Roman" pitchFamily="18" charset="0"/>
                    <a:cs typeface="Times New Roman" pitchFamily="18" charset="0"/>
                  </a:rPr>
                  <a:t>*</a:t>
                </a:r>
                <a:r>
                  <a:rPr lang="en-US" b="1" i="1" dirty="0" smtClean="0">
                    <a:solidFill>
                      <a:srgbClr val="0070C0"/>
                    </a:solidFill>
                    <a:latin typeface="Times New Roman" pitchFamily="18" charset="0"/>
                    <a:cs typeface="Times New Roman" pitchFamily="18" charset="0"/>
                  </a:rPr>
                  <a:t>|</a:t>
                </a:r>
                <a:r>
                  <a:rPr lang="en-US" dirty="0" smtClean="0">
                    <a:solidFill>
                      <a:srgbClr val="0070C0"/>
                    </a:solidFill>
                    <a:latin typeface="Times New Roman" pitchFamily="18" charset="0"/>
                    <a:cs typeface="Times New Roman" pitchFamily="18" charset="0"/>
                  </a:rPr>
                  <a:t>4</a:t>
                </a:r>
                <a:r>
                  <a:rPr lang="en-US" b="1" i="1" dirty="0">
                    <a:solidFill>
                      <a:srgbClr val="0070C0"/>
                    </a:solidFill>
                    <a:latin typeface="Times New Roman" pitchFamily="18" charset="0"/>
                    <a:cs typeface="Times New Roman" pitchFamily="18" charset="0"/>
                  </a:rPr>
                  <a:t>s</a:t>
                </a:r>
                <a:r>
                  <a:rPr lang="en-US" b="1" i="1" baseline="30000" dirty="0" smtClean="0">
                    <a:solidFill>
                      <a:srgbClr val="0070C0"/>
                    </a:solidFill>
                    <a:latin typeface="Times New Roman" pitchFamily="18" charset="0"/>
                    <a:cs typeface="Times New Roman" pitchFamily="18" charset="0"/>
                  </a:rPr>
                  <a:t>*</a:t>
                </a:r>
                <a:r>
                  <a:rPr lang="en-US" b="1" i="1" dirty="0" smtClean="0">
                    <a:solidFill>
                      <a:srgbClr val="0070C0"/>
                    </a:solidFill>
                    <a:latin typeface="Times New Roman" pitchFamily="18" charset="0"/>
                    <a:cs typeface="Times New Roman" pitchFamily="18" charset="0"/>
                  </a:rPr>
                  <a:t>|</a:t>
                </a:r>
                <a:r>
                  <a:rPr lang="en-US" dirty="0" smtClean="0">
                    <a:solidFill>
                      <a:srgbClr val="0070C0"/>
                    </a:solidFill>
                    <a:latin typeface="Times New Roman" pitchFamily="18" charset="0"/>
                    <a:cs typeface="Times New Roman" pitchFamily="18" charset="0"/>
                  </a:rPr>
                  <a:t>…</a:t>
                </a:r>
                <a:r>
                  <a:rPr lang="en-US" b="1" i="1" dirty="0" smtClean="0">
                    <a:solidFill>
                      <a:srgbClr val="0070C0"/>
                    </a:solidFill>
                    <a:latin typeface="Times New Roman" pitchFamily="18" charset="0"/>
                    <a:cs typeface="Times New Roman" pitchFamily="18" charset="0"/>
                  </a:rPr>
                  <a:t>|</a:t>
                </a:r>
                <a:r>
                  <a:rPr lang="en-US" dirty="0" smtClean="0">
                    <a:solidFill>
                      <a:srgbClr val="0070C0"/>
                    </a:solidFill>
                    <a:latin typeface="Times New Roman" pitchFamily="18" charset="0"/>
                    <a:cs typeface="Times New Roman" pitchFamily="18" charset="0"/>
                  </a:rPr>
                  <a:t>2</a:t>
                </a:r>
                <a:r>
                  <a:rPr lang="en-US" i="1" baseline="30000" dirty="0" smtClean="0">
                    <a:solidFill>
                      <a:srgbClr val="0070C0"/>
                    </a:solidFill>
                    <a:latin typeface="Times New Roman" pitchFamily="18" charset="0"/>
                    <a:ea typeface="Cambria Math" pitchFamily="18" charset="0"/>
                    <a:cs typeface="Times New Roman" pitchFamily="18" charset="0"/>
                  </a:rPr>
                  <a:t>l</a:t>
                </a:r>
                <a:r>
                  <a:rPr lang="en-US" b="1" i="1" dirty="0" smtClean="0">
                    <a:solidFill>
                      <a:srgbClr val="0070C0"/>
                    </a:solidFill>
                    <a:latin typeface="Times New Roman" pitchFamily="18" charset="0"/>
                    <a:cs typeface="Times New Roman" pitchFamily="18" charset="0"/>
                  </a:rPr>
                  <a:t>s</a:t>
                </a:r>
                <a:r>
                  <a:rPr lang="en-US" b="1" i="1" baseline="30000" dirty="0" smtClean="0">
                    <a:solidFill>
                      <a:srgbClr val="0070C0"/>
                    </a:solidFill>
                    <a:latin typeface="Times New Roman" pitchFamily="18" charset="0"/>
                    <a:cs typeface="Times New Roman" pitchFamily="18" charset="0"/>
                  </a:rPr>
                  <a:t>*</a:t>
                </a:r>
                <a:r>
                  <a:rPr lang="en-US" dirty="0">
                    <a:solidFill>
                      <a:srgbClr val="0070C0"/>
                    </a:solidFill>
                    <a:cs typeface="Times New Roman" pitchFamily="18" charset="0"/>
                  </a:rPr>
                  <a:t>)</a:t>
                </a:r>
                <a:r>
                  <a:rPr lang="en-US" dirty="0" smtClean="0">
                    <a:solidFill>
                      <a:srgbClr val="0070C0"/>
                    </a:solidFill>
                    <a:cs typeface="Times New Roman" pitchFamily="18" charset="0"/>
                  </a:rPr>
                  <a:t> mod </a:t>
                </a:r>
                <a:r>
                  <a:rPr lang="en-US" i="1" dirty="0" smtClean="0">
                    <a:solidFill>
                      <a:srgbClr val="0070C0"/>
                    </a:solidFill>
                    <a:latin typeface="Times New Roman" pitchFamily="18" charset="0"/>
                    <a:cs typeface="Times New Roman" pitchFamily="18" charset="0"/>
                  </a:rPr>
                  <a:t>q</a:t>
                </a:r>
                <a:r>
                  <a:rPr lang="en-US" dirty="0" smtClean="0">
                    <a:solidFill>
                      <a:srgbClr val="0070C0"/>
                    </a:solidFill>
                    <a:cs typeface="Times New Roman" pitchFamily="18" charset="0"/>
                  </a:rPr>
                  <a:t>, </a:t>
                </a:r>
                <a:r>
                  <a:rPr lang="en-US" dirty="0" smtClean="0">
                    <a:cs typeface="Times New Roman" pitchFamily="18" charset="0"/>
                  </a:rPr>
                  <a:t>and</a:t>
                </a:r>
                <a:r>
                  <a:rPr lang="en-US" dirty="0">
                    <a:cs typeface="Times New Roman" pitchFamily="18" charset="0"/>
                  </a:rPr>
                  <a:t> </a:t>
                </a:r>
                <a:r>
                  <a:rPr lang="en-US" b="1" i="1" dirty="0" smtClean="0">
                    <a:solidFill>
                      <a:srgbClr val="0070C0"/>
                    </a:solidFill>
                    <a:latin typeface="Times New Roman" pitchFamily="18" charset="0"/>
                    <a:cs typeface="Times New Roman" pitchFamily="18" charset="0"/>
                  </a:rPr>
                  <a:t>c</a:t>
                </a:r>
                <a:r>
                  <a:rPr lang="en-US" b="1" i="1" baseline="30000" dirty="0" smtClean="0">
                    <a:solidFill>
                      <a:srgbClr val="0070C0"/>
                    </a:solidFill>
                    <a:latin typeface="Times New Roman" pitchFamily="18" charset="0"/>
                    <a:cs typeface="Times New Roman" pitchFamily="18" charset="0"/>
                  </a:rPr>
                  <a:t>**</a:t>
                </a:r>
                <a:r>
                  <a:rPr lang="en-US" dirty="0" smtClean="0">
                    <a:solidFill>
                      <a:srgbClr val="0070C0"/>
                    </a:solidFill>
                  </a:rPr>
                  <a:t>=</a:t>
                </a:r>
                <a:r>
                  <a:rPr lang="en-US" dirty="0" err="1" smtClean="0">
                    <a:solidFill>
                      <a:srgbClr val="0070C0"/>
                    </a:solidFill>
                  </a:rPr>
                  <a:t>BitDecomp</a:t>
                </a:r>
                <a:r>
                  <a:rPr lang="en-US" dirty="0" smtClean="0">
                    <a:solidFill>
                      <a:srgbClr val="0070C0"/>
                    </a:solidFill>
                  </a:rPr>
                  <a:t>(</a:t>
                </a:r>
                <a:r>
                  <a:rPr lang="en-US" b="1" i="1" dirty="0" smtClean="0">
                    <a:solidFill>
                      <a:srgbClr val="0070C0"/>
                    </a:solidFill>
                    <a:latin typeface="Times New Roman" pitchFamily="18" charset="0"/>
                    <a:cs typeface="Times New Roman" pitchFamily="18" charset="0"/>
                  </a:rPr>
                  <a:t>c</a:t>
                </a:r>
                <a:r>
                  <a:rPr lang="en-US" b="1" i="1" baseline="30000" dirty="0" smtClean="0">
                    <a:solidFill>
                      <a:srgbClr val="0070C0"/>
                    </a:solidFill>
                    <a:latin typeface="Times New Roman" pitchFamily="18" charset="0"/>
                    <a:cs typeface="Times New Roman" pitchFamily="18" charset="0"/>
                  </a:rPr>
                  <a:t>*</a:t>
                </a:r>
                <a:r>
                  <a:rPr lang="en-US" dirty="0" smtClean="0">
                    <a:solidFill>
                      <a:srgbClr val="0070C0"/>
                    </a:solidFill>
                  </a:rPr>
                  <a:t>)</a:t>
                </a:r>
                <a:r>
                  <a:rPr lang="en-US" baseline="-25000" dirty="0" smtClean="0">
                    <a:solidFill>
                      <a:srgbClr val="0070C0"/>
                    </a:solidFill>
                  </a:rPr>
                  <a:t> </a:t>
                </a:r>
                <a:r>
                  <a:rPr lang="en-US" dirty="0" smtClean="0">
                    <a:solidFill>
                      <a:srgbClr val="0070C0"/>
                    </a:solidFill>
                  </a:rPr>
                  <a:t>= (</a:t>
                </a:r>
                <a:r>
                  <a:rPr lang="en-US" b="1"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0</a:t>
                </a:r>
                <a:r>
                  <a:rPr lang="en-US" b="1"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1</a:t>
                </a:r>
                <a:r>
                  <a:rPr lang="en-US" dirty="0" smtClean="0">
                    <a:solidFill>
                      <a:srgbClr val="0070C0"/>
                    </a:solidFill>
                    <a:latin typeface="Times New Roman" pitchFamily="18" charset="0"/>
                    <a:cs typeface="Times New Roman" pitchFamily="18" charset="0"/>
                  </a:rPr>
                  <a:t> </a:t>
                </a:r>
                <a:r>
                  <a:rPr lang="en-US" b="1" i="1" dirty="0" smtClean="0">
                    <a:solidFill>
                      <a:srgbClr val="0070C0"/>
                    </a:solidFill>
                    <a:latin typeface="Times New Roman" pitchFamily="18" charset="0"/>
                    <a:cs typeface="Times New Roman" pitchFamily="18" charset="0"/>
                  </a:rPr>
                  <a:t>|</a:t>
                </a:r>
                <a:r>
                  <a:rPr lang="en-US" b="1" i="1" baseline="30000" dirty="0" smtClean="0">
                    <a:solidFill>
                      <a:srgbClr val="0070C0"/>
                    </a:solidFill>
                    <a:latin typeface="Times New Roman" pitchFamily="18" charset="0"/>
                    <a:cs typeface="Times New Roman" pitchFamily="18" charset="0"/>
                  </a:rPr>
                  <a:t> </a:t>
                </a:r>
                <a:r>
                  <a:rPr lang="en-US" b="1" i="1" dirty="0" smtClean="0">
                    <a:solidFill>
                      <a:srgbClr val="0070C0"/>
                    </a:solidFill>
                    <a:latin typeface="Times New Roman" pitchFamily="18" charset="0"/>
                    <a:cs typeface="Times New Roman" pitchFamily="18" charset="0"/>
                  </a:rPr>
                  <a:t>b</a:t>
                </a:r>
                <a:r>
                  <a:rPr lang="en-US" baseline="-25000" dirty="0" smtClean="0">
                    <a:solidFill>
                      <a:srgbClr val="0070C0"/>
                    </a:solidFill>
                    <a:latin typeface="Times New Roman" pitchFamily="18" charset="0"/>
                    <a:cs typeface="Times New Roman" pitchFamily="18" charset="0"/>
                  </a:rPr>
                  <a:t>2</a:t>
                </a:r>
                <a:r>
                  <a:rPr lang="en-US" dirty="0" smtClean="0">
                    <a:solidFill>
                      <a:srgbClr val="0070C0"/>
                    </a:solidFill>
                    <a:latin typeface="Times New Roman" pitchFamily="18" charset="0"/>
                    <a:cs typeface="Times New Roman" pitchFamily="18" charset="0"/>
                  </a:rPr>
                  <a:t> </a:t>
                </a:r>
                <a:r>
                  <a:rPr lang="en-US" b="1" i="1" dirty="0" smtClean="0">
                    <a:solidFill>
                      <a:srgbClr val="0070C0"/>
                    </a:solidFill>
                    <a:latin typeface="Times New Roman" pitchFamily="18" charset="0"/>
                    <a:cs typeface="Times New Roman" pitchFamily="18" charset="0"/>
                  </a:rPr>
                  <a:t>|</a:t>
                </a:r>
                <a:r>
                  <a:rPr lang="en-US" dirty="0" smtClean="0">
                    <a:solidFill>
                      <a:srgbClr val="0070C0"/>
                    </a:solidFill>
                    <a:latin typeface="Times New Roman" pitchFamily="18" charset="0"/>
                    <a:cs typeface="Times New Roman" pitchFamily="18" charset="0"/>
                  </a:rPr>
                  <a:t>…</a:t>
                </a:r>
                <a:r>
                  <a:rPr lang="en-US" b="1" i="1" dirty="0" smtClean="0">
                    <a:solidFill>
                      <a:srgbClr val="0070C0"/>
                    </a:solidFill>
                    <a:latin typeface="Times New Roman" pitchFamily="18" charset="0"/>
                    <a:cs typeface="Times New Roman" pitchFamily="18" charset="0"/>
                  </a:rPr>
                  <a:t>| </a:t>
                </a:r>
                <a:r>
                  <a:rPr lang="en-US" b="1" i="1" dirty="0" err="1" smtClean="0">
                    <a:solidFill>
                      <a:srgbClr val="0070C0"/>
                    </a:solidFill>
                    <a:latin typeface="Times New Roman" pitchFamily="18" charset="0"/>
                    <a:cs typeface="Times New Roman" pitchFamily="18" charset="0"/>
                  </a:rPr>
                  <a:t>b</a:t>
                </a:r>
                <a:r>
                  <a:rPr lang="en-US" i="1" baseline="-25000" dirty="0" err="1" smtClean="0">
                    <a:solidFill>
                      <a:srgbClr val="0070C0"/>
                    </a:solidFill>
                    <a:latin typeface="Times New Roman" pitchFamily="18" charset="0"/>
                    <a:ea typeface="Cambria Math" pitchFamily="18" charset="0"/>
                    <a:cs typeface="Times New Roman" pitchFamily="18" charset="0"/>
                  </a:rPr>
                  <a:t>l</a:t>
                </a:r>
                <a:r>
                  <a:rPr lang="en-US" dirty="0">
                    <a:solidFill>
                      <a:srgbClr val="0070C0"/>
                    </a:solidFill>
                    <a:latin typeface="Cambria Math" pitchFamily="18" charset="0"/>
                    <a:ea typeface="Cambria Math" pitchFamily="18" charset="0"/>
                  </a:rPr>
                  <a:t> </a:t>
                </a:r>
                <a:r>
                  <a:rPr lang="en-US" dirty="0" smtClean="0">
                    <a:solidFill>
                      <a:srgbClr val="0070C0"/>
                    </a:solidFill>
                    <a:latin typeface="Cambria Math" pitchFamily="18" charset="0"/>
                    <a:ea typeface="Cambria Math" pitchFamily="18" charset="0"/>
                  </a:rPr>
                  <a:t> </a:t>
                </a:r>
                <a:r>
                  <a:rPr lang="en-US" dirty="0" smtClean="0">
                    <a:solidFill>
                      <a:srgbClr val="0070C0"/>
                    </a:solidFill>
                    <a:cs typeface="Times New Roman" pitchFamily="18" charset="0"/>
                  </a:rPr>
                  <a:t>)</a:t>
                </a:r>
                <a:endParaRPr lang="en-US" dirty="0" smtClean="0">
                  <a:solidFill>
                    <a:srgbClr val="00B050"/>
                  </a:solidFill>
                  <a:cs typeface="Times New Roman" pitchFamily="18" charset="0"/>
                </a:endParaRPr>
              </a:p>
              <a:p>
                <a:r>
                  <a:rPr lang="en-US" dirty="0">
                    <a:cs typeface="Times New Roman" pitchFamily="18" charset="0"/>
                  </a:rPr>
                  <a:t>T</a:t>
                </a:r>
                <a:r>
                  <a:rPr lang="en-US" dirty="0" smtClean="0">
                    <a:cs typeface="Times New Roman" pitchFamily="18" charset="0"/>
                  </a:rPr>
                  <a:t>hen </a:t>
                </a:r>
                <a:r>
                  <a:rPr lang="en-US" dirty="0" smtClean="0">
                    <a:solidFill>
                      <a:srgbClr val="00B050"/>
                    </a:solidFill>
                    <a:cs typeface="Times New Roman" pitchFamily="18" charset="0"/>
                  </a:rPr>
                  <a:t>&lt;</a:t>
                </a:r>
                <a:r>
                  <a:rPr lang="en-US" b="1" i="1" dirty="0" smtClean="0">
                    <a:solidFill>
                      <a:srgbClr val="00B050"/>
                    </a:solidFill>
                    <a:latin typeface="Times New Roman" pitchFamily="18" charset="0"/>
                    <a:cs typeface="Times New Roman" pitchFamily="18" charset="0"/>
                  </a:rPr>
                  <a:t>s</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&gt; </a:t>
                </a:r>
                <a:r>
                  <a:rPr lang="en-US" dirty="0" smtClean="0">
                    <a:solidFill>
                      <a:srgbClr val="00B050"/>
                    </a:solidFill>
                    <a:cs typeface="Times New Roman" pitchFamily="18" charset="0"/>
                    <a:sym typeface="Symbol"/>
                  </a:rPr>
                  <a:t></a:t>
                </a:r>
                <a:r>
                  <a:rPr lang="en-US" dirty="0" smtClean="0">
                    <a:solidFill>
                      <a:srgbClr val="00B050"/>
                    </a:solidFill>
                    <a:cs typeface="Times New Roman" pitchFamily="18" charset="0"/>
                  </a:rPr>
                  <a:t> </a:t>
                </a:r>
                <a:r>
                  <a:rPr lang="en-US" dirty="0" smtClean="0">
                    <a:solidFill>
                      <a:srgbClr val="00B050"/>
                    </a:solidFill>
                  </a:rPr>
                  <a:t>&lt;</a:t>
                </a:r>
                <a:r>
                  <a:rPr lang="en-US" b="1" i="1" dirty="0" smtClean="0">
                    <a:solidFill>
                      <a:srgbClr val="00B050"/>
                    </a:solidFill>
                    <a:latin typeface="Times New Roman" pitchFamily="18" charset="0"/>
                    <a:cs typeface="Times New Roman" pitchFamily="18" charset="0"/>
                  </a:rPr>
                  <a:t>s</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&gt; </a:t>
                </a:r>
                <a:r>
                  <a:rPr lang="en-US" dirty="0" smtClean="0">
                    <a:solidFill>
                      <a:srgbClr val="00B050"/>
                    </a:solidFill>
                  </a:rPr>
                  <a:t>(mod q)</a:t>
                </a:r>
                <a:endParaRPr lang="en-US" dirty="0" smtClean="0">
                  <a:solidFill>
                    <a:srgbClr val="00B050"/>
                  </a:solidFill>
                  <a:cs typeface="Times New Roman" pitchFamily="18" charset="0"/>
                </a:endParaRPr>
              </a:p>
              <a:p>
                <a:r>
                  <a:rPr lang="en-US" b="1" i="1" dirty="0" smtClean="0">
                    <a:latin typeface="Times New Roman" pitchFamily="18" charset="0"/>
                    <a:cs typeface="Times New Roman" pitchFamily="18" charset="0"/>
                  </a:rPr>
                  <a:t>c</a:t>
                </a:r>
                <a:r>
                  <a:rPr lang="en-US" b="1" i="1" baseline="30000" dirty="0">
                    <a:latin typeface="Times New Roman" pitchFamily="18" charset="0"/>
                    <a:cs typeface="Times New Roman" pitchFamily="18" charset="0"/>
                  </a:rPr>
                  <a:t>**</a:t>
                </a:r>
                <a:r>
                  <a:rPr lang="en-US" dirty="0" smtClean="0">
                    <a:cs typeface="Times New Roman" pitchFamily="18" charset="0"/>
                  </a:rPr>
                  <a:t> is short (in </a:t>
                </a:r>
                <a:r>
                  <a:rPr lang="en-US" i="1" dirty="0" smtClean="0">
                    <a:latin typeface="Times New Roman" pitchFamily="18" charset="0"/>
                    <a:cs typeface="Times New Roman" pitchFamily="18" charset="0"/>
                  </a:rPr>
                  <a:t>l</a:t>
                </a:r>
                <a:r>
                  <a:rPr lang="en-US" baseline="-25000" dirty="0" smtClean="0">
                    <a:cs typeface="Times New Roman" pitchFamily="18" charset="0"/>
                  </a:rPr>
                  <a:t>2</a:t>
                </a:r>
                <a:r>
                  <a:rPr lang="en-US" dirty="0" smtClean="0">
                    <a:cs typeface="Times New Roman" pitchFamily="18" charset="0"/>
                  </a:rPr>
                  <a:t>-norm), it is a 0-1 vector</a:t>
                </a:r>
                <a:endParaRPr lang="en-US" dirty="0"/>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686800" cy="4792915"/>
              </a:xfrm>
              <a:blipFill rotWithShape="1">
                <a:blip r:embed="rId3"/>
                <a:stretch>
                  <a:fillRect l="-70" t="-3944" r="-2877" b="-419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Can we Make </a:t>
            </a:r>
            <a:r>
              <a:rPr lang="en-US" b="1" i="1" dirty="0" smtClean="0">
                <a:latin typeface="Times New Roman" pitchFamily="18" charset="0"/>
                <a:cs typeface="Times New Roman" pitchFamily="18" charset="0"/>
              </a:rPr>
              <a:t>c*</a:t>
            </a:r>
            <a:r>
              <a:rPr lang="en-US" dirty="0" smtClean="0"/>
              <a:t> Short?</a:t>
            </a:r>
            <a:endParaRPr lang="en-US" dirty="0"/>
          </a:p>
        </p:txBody>
      </p:sp>
      <p:sp>
        <p:nvSpPr>
          <p:cNvPr id="4" name="Date Placeholder 3"/>
          <p:cNvSpPr>
            <a:spLocks noGrp="1"/>
          </p:cNvSpPr>
          <p:nvPr>
            <p:ph type="dt" sz="half" idx="11"/>
          </p:nvPr>
        </p:nvSpPr>
        <p:spPr/>
        <p:txBody>
          <a:bodyPr/>
          <a:lstStyle/>
          <a:p>
            <a:fld id="{5AACBCD3-C02B-4A18-B995-D157770C1529}"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40</a:t>
            </a:fld>
            <a:endParaRPr lang="en-US"/>
          </a:p>
        </p:txBody>
      </p:sp>
    </p:spTree>
    <p:extLst>
      <p:ext uri="{BB962C8B-B14F-4D97-AF65-F5344CB8AC3E}">
        <p14:creationId xmlns:p14="http://schemas.microsoft.com/office/powerpoint/2010/main" val="2576799770"/>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231642"/>
            <a:ext cx="8382000" cy="5016758"/>
          </a:xfrm>
        </p:spPr>
        <p:txBody>
          <a:bodyPr/>
          <a:lstStyle/>
          <a:p>
            <a:r>
              <a:rPr lang="en-US" dirty="0" smtClean="0"/>
              <a:t>Publish the matrix </a:t>
            </a:r>
            <a:r>
              <a:rPr lang="en-US" dirty="0" smtClean="0">
                <a:cs typeface="Times New Roman" pitchFamily="18" charset="0"/>
              </a:rPr>
              <a:t>M(</a:t>
            </a:r>
            <a:r>
              <a:rPr lang="en-US" b="1" i="1" dirty="0" smtClean="0">
                <a:latin typeface="Times New Roman" pitchFamily="18" charset="0"/>
                <a:cs typeface="Times New Roman" pitchFamily="18" charset="0"/>
              </a:rPr>
              <a:t>s</a:t>
            </a:r>
            <a:r>
              <a:rPr lang="en-US" b="1" i="1" baseline="30000" dirty="0" smtClean="0">
                <a:latin typeface="Times New Roman" pitchFamily="18" charset="0"/>
                <a:cs typeface="Times New Roman" pitchFamily="18" charset="0"/>
              </a:rPr>
              <a:t>**</a:t>
            </a:r>
            <a:r>
              <a:rPr lang="en-US" dirty="0" smtClean="0">
                <a:cs typeface="Times New Roman" pitchFamily="18" charset="0"/>
                <a:sym typeface="Wingdings" pitchFamily="2" charset="2"/>
              </a:rPr>
              <a:t></a:t>
            </a:r>
            <a:r>
              <a:rPr lang="en-US" b="1" i="1" dirty="0">
                <a:latin typeface="Times New Roman" pitchFamily="18" charset="0"/>
                <a:cs typeface="Times New Roman" pitchFamily="18" charset="0"/>
              </a:rPr>
              <a:t>s</a:t>
            </a:r>
            <a:r>
              <a:rPr lang="en-US" dirty="0">
                <a:cs typeface="Times New Roman" pitchFamily="18" charset="0"/>
              </a:rPr>
              <a:t>’)</a:t>
            </a:r>
            <a:r>
              <a:rPr lang="en-US" dirty="0">
                <a:cs typeface="Times New Roman" pitchFamily="18" charset="0"/>
                <a:sym typeface="Symbol"/>
              </a:rPr>
              <a:t></a:t>
            </a:r>
            <a:r>
              <a:rPr lang="en-US" b="1" dirty="0" err="1">
                <a:cs typeface="Times New Roman" pitchFamily="18" charset="0"/>
              </a:rPr>
              <a:t>Z</a:t>
            </a:r>
            <a:r>
              <a:rPr lang="en-US" i="1" baseline="-25000" dirty="0" err="1">
                <a:latin typeface="Times New Roman" pitchFamily="18" charset="0"/>
                <a:cs typeface="Times New Roman" pitchFamily="18" charset="0"/>
              </a:rPr>
              <a:t>q</a:t>
            </a:r>
            <a:r>
              <a:rPr lang="en-US" baseline="30000" dirty="0" err="1">
                <a:cs typeface="Times New Roman" pitchFamily="18" charset="0"/>
              </a:rPr>
              <a:t>dim</a:t>
            </a:r>
            <a:r>
              <a:rPr lang="en-US" baseline="30000" dirty="0">
                <a:cs typeface="Times New Roman" pitchFamily="18" charset="0"/>
              </a:rPr>
              <a:t>(</a:t>
            </a:r>
            <a:r>
              <a:rPr lang="en-US" b="1" i="1" baseline="30000" dirty="0">
                <a:latin typeface="Times New Roman" pitchFamily="18" charset="0"/>
                <a:cs typeface="Times New Roman" pitchFamily="18" charset="0"/>
              </a:rPr>
              <a:t>s</a:t>
            </a:r>
            <a:r>
              <a:rPr lang="en-US" baseline="30000" dirty="0" smtClean="0">
                <a:cs typeface="Times New Roman" pitchFamily="18" charset="0"/>
              </a:rPr>
              <a:t>’) x </a:t>
            </a:r>
            <a:r>
              <a:rPr lang="en-US" baseline="30000" dirty="0">
                <a:cs typeface="Times New Roman" pitchFamily="18" charset="0"/>
              </a:rPr>
              <a:t>dim(</a:t>
            </a:r>
            <a:r>
              <a:rPr lang="en-US" b="1" i="1" baseline="30000" dirty="0">
                <a:latin typeface="Times New Roman" pitchFamily="18" charset="0"/>
                <a:cs typeface="Times New Roman" pitchFamily="18" charset="0"/>
              </a:rPr>
              <a:t>s</a:t>
            </a:r>
            <a:r>
              <a:rPr lang="en-US" b="1" i="1" baseline="30000" dirty="0" smtClean="0">
                <a:latin typeface="Times New Roman" pitchFamily="18" charset="0"/>
                <a:cs typeface="Times New Roman" pitchFamily="18" charset="0"/>
              </a:rPr>
              <a:t>**</a:t>
            </a:r>
            <a:r>
              <a:rPr lang="en-US" baseline="30000" dirty="0" smtClean="0">
                <a:cs typeface="Times New Roman" pitchFamily="18" charset="0"/>
              </a:rPr>
              <a:t>)</a:t>
            </a:r>
          </a:p>
          <a:p>
            <a:r>
              <a:rPr lang="en-US" dirty="0" smtClean="0">
                <a:cs typeface="Times New Roman" pitchFamily="18" charset="0"/>
              </a:rPr>
              <a:t>Given the expanded </a:t>
            </a:r>
            <a:r>
              <a:rPr lang="en-US" dirty="0" err="1" smtClean="0">
                <a:cs typeface="Times New Roman" pitchFamily="18" charset="0"/>
              </a:rPr>
              <a:t>ciphertext</a:t>
            </a:r>
            <a:r>
              <a:rPr lang="en-US" dirty="0" smtClean="0">
                <a:cs typeface="Times New Roman" pitchFamily="18" charset="0"/>
              </a:rPr>
              <a:t> </a:t>
            </a:r>
            <a:r>
              <a:rPr lang="en-US" b="1" i="1" dirty="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p>
          <a:p>
            <a:pPr lvl="1"/>
            <a:r>
              <a:rPr lang="en-US" dirty="0" smtClean="0">
                <a:cs typeface="Times New Roman" pitchFamily="18" charset="0"/>
              </a:rPr>
              <a:t>Compute the “doubly expanded” </a:t>
            </a:r>
            <a:r>
              <a:rPr lang="en-US" b="1" i="1" dirty="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endParaRPr lang="en-US" dirty="0" smtClean="0">
              <a:cs typeface="Times New Roman" pitchFamily="18" charset="0"/>
            </a:endParaRPr>
          </a:p>
          <a:p>
            <a:pPr lvl="1"/>
            <a:r>
              <a:rPr lang="en-US" dirty="0" smtClean="0">
                <a:cs typeface="Times New Roman" pitchFamily="18" charset="0"/>
              </a:rPr>
              <a:t>Set </a:t>
            </a:r>
            <a:r>
              <a:rPr lang="en-US" b="1" i="1" dirty="0" smtClean="0">
                <a:latin typeface="Times New Roman" pitchFamily="18" charset="0"/>
                <a:cs typeface="Times New Roman" pitchFamily="18" charset="0"/>
              </a:rPr>
              <a:t>c</a:t>
            </a:r>
            <a:r>
              <a:rPr lang="en-US" dirty="0">
                <a:cs typeface="Times New Roman" pitchFamily="18" charset="0"/>
              </a:rPr>
              <a:t>’</a:t>
            </a:r>
            <a:r>
              <a:rPr lang="en-US" b="1" i="1" dirty="0" smtClean="0">
                <a:latin typeface="Times New Roman" pitchFamily="18" charset="0"/>
                <a:cs typeface="Times New Roman" pitchFamily="18" charset="0"/>
              </a:rPr>
              <a:t> </a:t>
            </a:r>
            <a:r>
              <a:rPr lang="en-US" dirty="0" smtClean="0"/>
              <a:t>= </a:t>
            </a:r>
            <a:r>
              <a:rPr lang="en-US" dirty="0" err="1"/>
              <a:t>M·</a:t>
            </a:r>
            <a:r>
              <a:rPr lang="en-US" b="1" i="1" dirty="0" err="1">
                <a:latin typeface="Times New Roman" pitchFamily="18" charset="0"/>
                <a:cs typeface="Times New Roman" pitchFamily="18" charset="0"/>
                <a:sym typeface="Symbol"/>
              </a:rPr>
              <a:t>c</a:t>
            </a:r>
            <a:r>
              <a:rPr lang="en-US" b="1" i="1" baseline="30000" dirty="0" smtClean="0">
                <a:latin typeface="Times New Roman" pitchFamily="18" charset="0"/>
                <a:cs typeface="Times New Roman" pitchFamily="18" charset="0"/>
                <a:sym typeface="Symbol"/>
              </a:rPr>
              <a:t>** </a:t>
            </a:r>
            <a:r>
              <a:rPr lang="en-US" dirty="0" smtClean="0">
                <a:cs typeface="Times New Roman" pitchFamily="18" charset="0"/>
                <a:sym typeface="Symbol"/>
              </a:rPr>
              <a:t>mo</a:t>
            </a:r>
            <a:r>
              <a:rPr lang="en-US" dirty="0">
                <a:cs typeface="Times New Roman" pitchFamily="18" charset="0"/>
                <a:sym typeface="Symbol"/>
              </a:rPr>
              <a:t>d </a:t>
            </a:r>
            <a:r>
              <a:rPr lang="en-US" i="1" dirty="0" smtClean="0">
                <a:latin typeface="Times New Roman" pitchFamily="18" charset="0"/>
                <a:cs typeface="Times New Roman" pitchFamily="18" charset="0"/>
                <a:sym typeface="Symbol"/>
              </a:rPr>
              <a:t>q</a:t>
            </a:r>
            <a:endParaRPr lang="en-US" dirty="0" smtClean="0">
              <a:cs typeface="Times New Roman" pitchFamily="18" charset="0"/>
              <a:sym typeface="Symbol"/>
            </a:endParaRPr>
          </a:p>
          <a:p>
            <a:r>
              <a:rPr lang="en-US" dirty="0" smtClean="0">
                <a:cs typeface="Times New Roman" pitchFamily="18" charset="0"/>
              </a:rPr>
              <a:t>We know that </a:t>
            </a:r>
            <a:r>
              <a:rPr lang="en-US" dirty="0" smtClean="0">
                <a:solidFill>
                  <a:srgbClr val="00B050"/>
                </a:solidFill>
                <a:cs typeface="Times New Roman" pitchFamily="18" charset="0"/>
              </a:rPr>
              <a:t>&lt;</a:t>
            </a:r>
            <a:r>
              <a:rPr lang="en-US" b="1" i="1" dirty="0" smtClean="0">
                <a:solidFill>
                  <a:srgbClr val="00B050"/>
                </a:solidFill>
                <a:latin typeface="Times New Roman" pitchFamily="18" charset="0"/>
                <a:cs typeface="Times New Roman" pitchFamily="18" charset="0"/>
              </a:rPr>
              <a:t>s</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&gt; </a:t>
            </a:r>
            <a:r>
              <a:rPr lang="en-US" dirty="0" smtClean="0">
                <a:solidFill>
                  <a:srgbClr val="00B050"/>
                </a:solidFill>
                <a:cs typeface="Times New Roman" pitchFamily="18" charset="0"/>
                <a:sym typeface="Symbol"/>
              </a:rPr>
              <a:t></a:t>
            </a:r>
            <a:r>
              <a:rPr lang="en-US" dirty="0" smtClean="0">
                <a:solidFill>
                  <a:srgbClr val="00B050"/>
                </a:solidFill>
                <a:cs typeface="Times New Roman" pitchFamily="18" charset="0"/>
              </a:rPr>
              <a:t> </a:t>
            </a:r>
            <a:r>
              <a:rPr lang="en-US" dirty="0" smtClean="0">
                <a:solidFill>
                  <a:srgbClr val="00B050"/>
                </a:solidFill>
              </a:rPr>
              <a:t>&lt;</a:t>
            </a:r>
            <a:r>
              <a:rPr lang="en-US" b="1" i="1" dirty="0" smtClean="0">
                <a:solidFill>
                  <a:srgbClr val="00B050"/>
                </a:solidFill>
                <a:latin typeface="Times New Roman" pitchFamily="18" charset="0"/>
                <a:cs typeface="Times New Roman" pitchFamily="18" charset="0"/>
              </a:rPr>
              <a:t>s</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&gt; </a:t>
            </a:r>
            <a:r>
              <a:rPr lang="en-US" dirty="0" smtClean="0">
                <a:solidFill>
                  <a:srgbClr val="00B050"/>
                </a:solidFill>
              </a:rPr>
              <a:t>(mod </a:t>
            </a:r>
            <a:r>
              <a:rPr lang="en-US" i="1" dirty="0" smtClean="0">
                <a:solidFill>
                  <a:srgbClr val="00B050"/>
                </a:solidFill>
                <a:latin typeface="Times New Roman" pitchFamily="18" charset="0"/>
                <a:cs typeface="Times New Roman" pitchFamily="18" charset="0"/>
              </a:rPr>
              <a:t>q</a:t>
            </a:r>
            <a:r>
              <a:rPr lang="en-US" dirty="0" smtClean="0">
                <a:solidFill>
                  <a:srgbClr val="00B050"/>
                </a:solidFill>
              </a:rPr>
              <a:t>)</a:t>
            </a:r>
            <a:endParaRPr lang="en-US" dirty="0" smtClean="0">
              <a:solidFill>
                <a:srgbClr val="00B050"/>
              </a:solidFill>
              <a:cs typeface="Times New Roman" pitchFamily="18" charset="0"/>
            </a:endParaRPr>
          </a:p>
          <a:p>
            <a:r>
              <a:rPr lang="en-US" dirty="0" smtClean="0">
                <a:cs typeface="Times New Roman" pitchFamily="18" charset="0"/>
                <a:sym typeface="Symbol"/>
              </a:rPr>
              <a:t>Also </a:t>
            </a:r>
            <a:r>
              <a:rPr lang="en-US" dirty="0" smtClean="0">
                <a:solidFill>
                  <a:srgbClr val="00B050"/>
                </a:solidFill>
                <a:cs typeface="Times New Roman" pitchFamily="18" charset="0"/>
              </a:rPr>
              <a:t>&lt;</a:t>
            </a:r>
            <a:r>
              <a:rPr lang="en-US" b="1" i="1" dirty="0" err="1" smtClean="0">
                <a:solidFill>
                  <a:srgbClr val="00B050"/>
                </a:solidFill>
                <a:latin typeface="Times New Roman" pitchFamily="18" charset="0"/>
                <a:cs typeface="Times New Roman" pitchFamily="18" charset="0"/>
              </a:rPr>
              <a:t>s</a:t>
            </a:r>
            <a:r>
              <a:rPr lang="en-US" dirty="0" err="1" smtClean="0">
                <a:solidFill>
                  <a:srgbClr val="00B050"/>
                </a:solidFill>
                <a:cs typeface="Times New Roman" pitchFamily="18" charset="0"/>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cs typeface="Times New Roman" pitchFamily="18" charset="0"/>
              </a:rPr>
              <a:t>’&gt; </a:t>
            </a:r>
            <a:r>
              <a:rPr lang="en-US" dirty="0">
                <a:solidFill>
                  <a:srgbClr val="00B050"/>
                </a:solidFill>
                <a:sym typeface="Symbol"/>
              </a:rPr>
              <a:t></a:t>
            </a:r>
            <a:r>
              <a:rPr lang="en-US" dirty="0">
                <a:solidFill>
                  <a:srgbClr val="00B050"/>
                </a:solidFill>
                <a:cs typeface="Times New Roman" pitchFamily="18" charset="0"/>
              </a:rPr>
              <a:t> </a:t>
            </a:r>
            <a:r>
              <a:rPr lang="en-US" dirty="0" smtClean="0">
                <a:solidFill>
                  <a:srgbClr val="00B050"/>
                </a:solidFill>
                <a:cs typeface="Times New Roman" pitchFamily="18" charset="0"/>
              </a:rPr>
              <a:t>&lt;</a:t>
            </a:r>
            <a:r>
              <a:rPr lang="en-US" b="1" i="1" dirty="0" smtClean="0">
                <a:solidFill>
                  <a:srgbClr val="00B050"/>
                </a:solidFill>
                <a:latin typeface="Times New Roman" pitchFamily="18" charset="0"/>
                <a:cs typeface="Times New Roman" pitchFamily="18" charset="0"/>
              </a:rPr>
              <a:t>s</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b="1" i="1" baseline="30000" dirty="0" smtClean="0">
                <a:solidFill>
                  <a:srgbClr val="00B050"/>
                </a:solidFill>
                <a:latin typeface="Times New Roman" pitchFamily="18" charset="0"/>
                <a:cs typeface="Times New Roman" pitchFamily="18" charset="0"/>
              </a:rPr>
              <a:t>**</a:t>
            </a:r>
            <a:r>
              <a:rPr lang="en-US" dirty="0" smtClean="0">
                <a:solidFill>
                  <a:srgbClr val="00B050"/>
                </a:solidFill>
              </a:rPr>
              <a:t>&gt;+</a:t>
            </a:r>
            <a:r>
              <a:rPr lang="en-US" dirty="0" smtClean="0">
                <a:solidFill>
                  <a:srgbClr val="00B050"/>
                </a:solidFill>
                <a:sym typeface="Symbol"/>
              </a:rPr>
              <a:t>2</a:t>
            </a:r>
            <a:r>
              <a:rPr lang="en-US" b="1" i="1" dirty="0" smtClean="0">
                <a:solidFill>
                  <a:srgbClr val="00B050"/>
                </a:solidFill>
                <a:latin typeface="Times New Roman" pitchFamily="18" charset="0"/>
                <a:cs typeface="Times New Roman" pitchFamily="18" charset="0"/>
                <a:sym typeface="Symbol"/>
              </a:rPr>
              <a:t>&lt;</a:t>
            </a:r>
            <a:r>
              <a:rPr lang="en-US" b="1" i="1" dirty="0" err="1" smtClean="0">
                <a:solidFill>
                  <a:srgbClr val="00B050"/>
                </a:solidFill>
                <a:latin typeface="Times New Roman" pitchFamily="18" charset="0"/>
                <a:cs typeface="Times New Roman" pitchFamily="18" charset="0"/>
                <a:sym typeface="Symbol"/>
              </a:rPr>
              <a:t>e</a:t>
            </a:r>
            <a:r>
              <a:rPr lang="en-US" dirty="0" err="1" smtClean="0">
                <a:solidFill>
                  <a:srgbClr val="00B050"/>
                </a:solidFill>
                <a:sym typeface="Symbol"/>
              </a:rPr>
              <a:t>,</a:t>
            </a:r>
            <a:r>
              <a:rPr lang="en-US" b="1" i="1" dirty="0" err="1"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 </a:t>
            </a:r>
            <a:r>
              <a:rPr lang="en-US" dirty="0" smtClean="0">
                <a:solidFill>
                  <a:srgbClr val="00B050"/>
                </a:solidFill>
              </a:rPr>
              <a:t>(</a:t>
            </a:r>
            <a:r>
              <a:rPr lang="en-US" dirty="0">
                <a:solidFill>
                  <a:srgbClr val="00B050"/>
                </a:solidFill>
              </a:rPr>
              <a:t>mod </a:t>
            </a:r>
            <a:r>
              <a:rPr lang="en-US" i="1" dirty="0" smtClean="0">
                <a:solidFill>
                  <a:srgbClr val="00B050"/>
                </a:solidFill>
                <a:latin typeface="Times New Roman" pitchFamily="18" charset="0"/>
                <a:cs typeface="Times New Roman" pitchFamily="18" charset="0"/>
              </a:rPr>
              <a:t>q</a:t>
            </a:r>
            <a:r>
              <a:rPr lang="en-US" dirty="0" smtClean="0">
                <a:solidFill>
                  <a:srgbClr val="00B050"/>
                </a:solidFill>
              </a:rPr>
              <a:t>)</a:t>
            </a:r>
            <a:endParaRPr lang="en-US" dirty="0" smtClean="0"/>
          </a:p>
          <a:p>
            <a:r>
              <a:rPr lang="en-US" dirty="0" smtClean="0"/>
              <a:t>(&lt;</a:t>
            </a:r>
            <a:r>
              <a:rPr lang="en-US" b="1" i="1" dirty="0" smtClean="0">
                <a:latin typeface="Times New Roman" pitchFamily="18" charset="0"/>
                <a:cs typeface="Times New Roman" pitchFamily="18" charset="0"/>
              </a:rPr>
              <a:t>s</a:t>
            </a:r>
            <a:r>
              <a:rPr lang="en-US" b="1" i="1" baseline="30000" dirty="0" smtClean="0">
                <a:latin typeface="Times New Roman" pitchFamily="18" charset="0"/>
                <a:cs typeface="Times New Roman" pitchFamily="18" charset="0"/>
              </a:rPr>
              <a:t>*</a:t>
            </a:r>
            <a:r>
              <a:rPr lang="en-US" dirty="0" smtClean="0"/>
              <a:t>,</a:t>
            </a:r>
            <a:r>
              <a:rPr lang="en-US" b="1" i="1" dirty="0" smtClean="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r>
              <a:rPr lang="en-US" dirty="0" smtClean="0"/>
              <a:t>&gt; </a:t>
            </a:r>
            <a:r>
              <a:rPr lang="en-US" dirty="0" smtClean="0"/>
              <a:t>mod q) is small and so is </a:t>
            </a:r>
            <a:r>
              <a:rPr lang="en-US" dirty="0" smtClean="0"/>
              <a:t>2&lt;</a:t>
            </a:r>
            <a:r>
              <a:rPr lang="en-US" b="1" i="1" dirty="0" err="1" smtClean="0">
                <a:latin typeface="Times New Roman" pitchFamily="18" charset="0"/>
                <a:cs typeface="Times New Roman" pitchFamily="18" charset="0"/>
              </a:rPr>
              <a:t>e</a:t>
            </a:r>
            <a:r>
              <a:rPr lang="en-US" dirty="0" err="1" smtClean="0"/>
              <a:t>,</a:t>
            </a:r>
            <a:r>
              <a:rPr lang="en-US" b="1" i="1" dirty="0" err="1" smtClean="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r>
              <a:rPr lang="en-US" dirty="0" smtClean="0"/>
              <a:t>&gt; </a:t>
            </a:r>
            <a:r>
              <a:rPr lang="en-US" dirty="0" smtClean="0"/>
              <a:t>hence</a:t>
            </a:r>
            <a:br>
              <a:rPr lang="en-US" dirty="0" smtClean="0"/>
            </a:br>
            <a:r>
              <a:rPr lang="en-US" dirty="0" smtClean="0">
                <a:solidFill>
                  <a:srgbClr val="00B050"/>
                </a:solidFill>
              </a:rPr>
              <a:t>(</a:t>
            </a:r>
            <a:r>
              <a:rPr lang="en-US" dirty="0" smtClean="0">
                <a:solidFill>
                  <a:srgbClr val="00B050"/>
                </a:solidFill>
                <a:cs typeface="Times New Roman" pitchFamily="18" charset="0"/>
              </a:rPr>
              <a:t>&lt;</a:t>
            </a:r>
            <a:r>
              <a:rPr lang="en-US" b="1" i="1" dirty="0" err="1" smtClean="0">
                <a:solidFill>
                  <a:srgbClr val="00B050"/>
                </a:solidFill>
                <a:latin typeface="Times New Roman" pitchFamily="18" charset="0"/>
                <a:cs typeface="Times New Roman" pitchFamily="18" charset="0"/>
              </a:rPr>
              <a:t>s</a:t>
            </a:r>
            <a:r>
              <a:rPr lang="en-US" dirty="0" err="1" smtClean="0">
                <a:solidFill>
                  <a:srgbClr val="00B050"/>
                </a:solidFill>
                <a:cs typeface="Times New Roman" pitchFamily="18" charset="0"/>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cs typeface="Times New Roman" pitchFamily="18" charset="0"/>
              </a:rPr>
              <a:t>’&gt; </a:t>
            </a:r>
            <a:r>
              <a:rPr lang="en-US" dirty="0">
                <a:solidFill>
                  <a:srgbClr val="00B050"/>
                </a:solidFill>
              </a:rPr>
              <a:t>mod </a:t>
            </a:r>
            <a:r>
              <a:rPr lang="en-US" i="1" dirty="0" smtClean="0">
                <a:solidFill>
                  <a:srgbClr val="00B050"/>
                </a:solidFill>
                <a:latin typeface="Times New Roman" pitchFamily="18" charset="0"/>
                <a:cs typeface="Times New Roman" pitchFamily="18" charset="0"/>
              </a:rPr>
              <a:t>q</a:t>
            </a:r>
            <a:r>
              <a:rPr lang="en-US" dirty="0" smtClean="0">
                <a:solidFill>
                  <a:srgbClr val="00B050"/>
                </a:solidFill>
                <a:cs typeface="Times New Roman" pitchFamily="18" charset="0"/>
              </a:rPr>
              <a:t>) = </a:t>
            </a:r>
            <a:r>
              <a:rPr lang="en-US" dirty="0" smtClean="0">
                <a:solidFill>
                  <a:srgbClr val="00B050"/>
                </a:solidFill>
                <a:cs typeface="Times New Roman" pitchFamily="18" charset="0"/>
              </a:rPr>
              <a:t>(</a:t>
            </a:r>
            <a:r>
              <a:rPr lang="en-US" dirty="0" smtClean="0">
                <a:solidFill>
                  <a:srgbClr val="00B050"/>
                </a:solidFill>
                <a:sym typeface="Symbol"/>
              </a:rPr>
              <a:t>&lt;</a:t>
            </a:r>
            <a:r>
              <a:rPr lang="en-US" b="1" i="1" dirty="0" smtClean="0">
                <a:solidFill>
                  <a:srgbClr val="00B050"/>
                </a:solidFill>
                <a:latin typeface="Times New Roman" pitchFamily="18" charset="0"/>
                <a:cs typeface="Times New Roman" pitchFamily="18" charset="0"/>
                <a:sym typeface="Symbol"/>
              </a:rPr>
              <a:t>s</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a:t>
            </a:r>
            <a:r>
              <a:rPr lang="en-US" b="1" i="1" dirty="0"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&gt;+2</a:t>
            </a:r>
            <a:r>
              <a:rPr lang="en-US" b="1" i="1" dirty="0" smtClean="0">
                <a:solidFill>
                  <a:srgbClr val="00B050"/>
                </a:solidFill>
                <a:latin typeface="Times New Roman" pitchFamily="18" charset="0"/>
                <a:cs typeface="Times New Roman" pitchFamily="18" charset="0"/>
                <a:sym typeface="Symbol"/>
              </a:rPr>
              <a:t>&lt;</a:t>
            </a:r>
            <a:r>
              <a:rPr lang="en-US" b="1" i="1" dirty="0" err="1" smtClean="0">
                <a:solidFill>
                  <a:srgbClr val="00B050"/>
                </a:solidFill>
                <a:latin typeface="Times New Roman" pitchFamily="18" charset="0"/>
                <a:cs typeface="Times New Roman" pitchFamily="18" charset="0"/>
                <a:sym typeface="Symbol"/>
              </a:rPr>
              <a:t>e</a:t>
            </a:r>
            <a:r>
              <a:rPr lang="en-US" dirty="0" err="1" smtClean="0">
                <a:solidFill>
                  <a:srgbClr val="00B050"/>
                </a:solidFill>
                <a:sym typeface="Symbol"/>
              </a:rPr>
              <a:t>,</a:t>
            </a:r>
            <a:r>
              <a:rPr lang="en-US" b="1" i="1" dirty="0" err="1" smtClean="0">
                <a:solidFill>
                  <a:srgbClr val="00B050"/>
                </a:solidFill>
                <a:latin typeface="Times New Roman" pitchFamily="18" charset="0"/>
                <a:cs typeface="Times New Roman" pitchFamily="18" charset="0"/>
                <a:sym typeface="Symbol"/>
              </a:rPr>
              <a:t>c</a:t>
            </a:r>
            <a:r>
              <a:rPr lang="en-US" b="1" i="1" baseline="30000" dirty="0" smtClean="0">
                <a:solidFill>
                  <a:srgbClr val="00B050"/>
                </a:solidFill>
                <a:latin typeface="Times New Roman" pitchFamily="18" charset="0"/>
                <a:cs typeface="Times New Roman" pitchFamily="18" charset="0"/>
                <a:sym typeface="Symbol"/>
              </a:rPr>
              <a:t>**</a:t>
            </a:r>
            <a:r>
              <a:rPr lang="en-US" dirty="0" smtClean="0">
                <a:solidFill>
                  <a:srgbClr val="00B050"/>
                </a:solidFill>
                <a:sym typeface="Symbol"/>
              </a:rPr>
              <a:t>&gt; </a:t>
            </a:r>
            <a:r>
              <a:rPr lang="en-US" dirty="0" smtClean="0">
                <a:solidFill>
                  <a:srgbClr val="00B050"/>
                </a:solidFill>
              </a:rPr>
              <a:t>mod </a:t>
            </a:r>
            <a:r>
              <a:rPr lang="en-US" i="1" dirty="0">
                <a:solidFill>
                  <a:srgbClr val="00B050"/>
                </a:solidFill>
                <a:latin typeface="Times New Roman" pitchFamily="18" charset="0"/>
                <a:cs typeface="Times New Roman" pitchFamily="18" charset="0"/>
              </a:rPr>
              <a:t>q</a:t>
            </a:r>
            <a:r>
              <a:rPr lang="en-US" dirty="0">
                <a:solidFill>
                  <a:srgbClr val="00B050"/>
                </a:solidFill>
              </a:rPr>
              <a:t>)</a:t>
            </a:r>
            <a:endParaRPr lang="en-US" dirty="0"/>
          </a:p>
          <a:p>
            <a:pPr lvl="1"/>
            <a:r>
              <a:rPr lang="en-US" dirty="0" smtClean="0"/>
              <a:t>Last equality is over the integers</a:t>
            </a:r>
          </a:p>
          <a:p>
            <a:pPr marL="0" indent="0">
              <a:buNone/>
            </a:pPr>
            <a:r>
              <a:rPr lang="en-US" dirty="0" smtClean="0">
                <a:sym typeface="Wingdings" pitchFamily="2" charset="2"/>
              </a:rPr>
              <a:t> </a:t>
            </a:r>
            <a:r>
              <a:rPr lang="en-US" dirty="0" err="1">
                <a:cs typeface="Times New Roman" pitchFamily="18" charset="0"/>
                <a:sym typeface="Symbol"/>
              </a:rPr>
              <a:t>Dec</a:t>
            </a:r>
            <a:r>
              <a:rPr lang="en-US" b="1" i="1" baseline="-25000" dirty="0" err="1">
                <a:latin typeface="Times New Roman" pitchFamily="18" charset="0"/>
                <a:cs typeface="Times New Roman" pitchFamily="18" charset="0"/>
              </a:rPr>
              <a:t>s</a:t>
            </a:r>
            <a:r>
              <a:rPr lang="en-US" baseline="-25000" dirty="0">
                <a:cs typeface="Times New Roman" pitchFamily="18" charset="0"/>
              </a:rPr>
              <a:t>’</a:t>
            </a:r>
            <a:r>
              <a:rPr lang="en-US" dirty="0">
                <a:cs typeface="Times New Roman" pitchFamily="18" charset="0"/>
                <a:sym typeface="Symbol"/>
              </a:rPr>
              <a:t>(</a:t>
            </a:r>
            <a:r>
              <a:rPr lang="en-US" b="1" i="1" dirty="0">
                <a:latin typeface="Times New Roman" pitchFamily="18" charset="0"/>
                <a:cs typeface="Times New Roman" pitchFamily="18" charset="0"/>
              </a:rPr>
              <a:t>c</a:t>
            </a:r>
            <a:r>
              <a:rPr lang="en-US" dirty="0" smtClean="0">
                <a:cs typeface="Times New Roman" pitchFamily="18" charset="0"/>
              </a:rPr>
              <a:t>’</a:t>
            </a:r>
            <a:r>
              <a:rPr lang="en-US" dirty="0" smtClean="0">
                <a:cs typeface="Times New Roman" pitchFamily="18" charset="0"/>
                <a:sym typeface="Symbol"/>
              </a:rPr>
              <a:t>) </a:t>
            </a:r>
            <a:r>
              <a:rPr lang="en-US" dirty="0">
                <a:cs typeface="Times New Roman" pitchFamily="18" charset="0"/>
                <a:sym typeface="Symbol"/>
              </a:rPr>
              <a:t>= </a:t>
            </a:r>
            <a:r>
              <a:rPr lang="en-US" dirty="0" err="1" smtClean="0">
                <a:cs typeface="Times New Roman" pitchFamily="18" charset="0"/>
                <a:sym typeface="Symbol"/>
              </a:rPr>
              <a:t>Dec</a:t>
            </a:r>
            <a:r>
              <a:rPr lang="en-US" b="1" i="1" baseline="-25000" dirty="0" err="1" smtClean="0">
                <a:latin typeface="Times New Roman" pitchFamily="18" charset="0"/>
                <a:cs typeface="Times New Roman" pitchFamily="18" charset="0"/>
                <a:sym typeface="Symbol"/>
              </a:rPr>
              <a:t>s</a:t>
            </a:r>
            <a:r>
              <a:rPr lang="en-US" b="1" i="1" baseline="-25000" dirty="0" smtClean="0">
                <a:latin typeface="Times New Roman" pitchFamily="18" charset="0"/>
                <a:cs typeface="Times New Roman" pitchFamily="18" charset="0"/>
                <a:sym typeface="Symbol"/>
              </a:rPr>
              <a:t>*</a:t>
            </a:r>
            <a:r>
              <a:rPr lang="en-US" baseline="-25000" dirty="0" smtClean="0">
                <a:sym typeface="Symbol"/>
              </a:rPr>
              <a:t> </a:t>
            </a:r>
            <a:r>
              <a:rPr lang="en-US" dirty="0">
                <a:cs typeface="Times New Roman" pitchFamily="18" charset="0"/>
                <a:sym typeface="Symbol"/>
              </a:rPr>
              <a:t>(</a:t>
            </a:r>
            <a:r>
              <a:rPr lang="en-US" b="1" i="1" dirty="0">
                <a:latin typeface="Times New Roman" pitchFamily="18" charset="0"/>
                <a:cs typeface="Times New Roman" pitchFamily="18" charset="0"/>
                <a:sym typeface="Symbol"/>
              </a:rPr>
              <a:t>c</a:t>
            </a:r>
            <a:r>
              <a:rPr lang="en-US" b="1" i="1"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a:t>
            </a:r>
            <a:endParaRPr lang="en-US" dirty="0" smtClean="0"/>
          </a:p>
        </p:txBody>
      </p:sp>
      <p:sp>
        <p:nvSpPr>
          <p:cNvPr id="3" name="Title 2"/>
          <p:cNvSpPr>
            <a:spLocks noGrp="1"/>
          </p:cNvSpPr>
          <p:nvPr>
            <p:ph type="title"/>
          </p:nvPr>
        </p:nvSpPr>
        <p:spPr>
          <a:xfrm>
            <a:off x="228600" y="230188"/>
            <a:ext cx="8839200" cy="664797"/>
          </a:xfrm>
        </p:spPr>
        <p:txBody>
          <a:bodyPr/>
          <a:lstStyle/>
          <a:p>
            <a:r>
              <a:rPr lang="en-US" dirty="0"/>
              <a:t>Dimension Reduction (</a:t>
            </a:r>
            <a:r>
              <a:rPr lang="en-US" dirty="0" smtClean="0"/>
              <a:t>Key-Switching)</a:t>
            </a:r>
            <a:endParaRPr lang="en-US" dirty="0"/>
          </a:p>
        </p:txBody>
      </p:sp>
      <p:sp>
        <p:nvSpPr>
          <p:cNvPr id="4" name="Date Placeholder 3"/>
          <p:cNvSpPr>
            <a:spLocks noGrp="1"/>
          </p:cNvSpPr>
          <p:nvPr>
            <p:ph type="dt" sz="half" idx="11"/>
          </p:nvPr>
        </p:nvSpPr>
        <p:spPr/>
        <p:txBody>
          <a:bodyPr/>
          <a:lstStyle/>
          <a:p>
            <a:fld id="{7026F60D-B6E3-45EC-A585-EB6E69739617}"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41</a:t>
            </a:fld>
            <a:endParaRPr lang="en-US"/>
          </a:p>
        </p:txBody>
      </p:sp>
    </p:spTree>
    <p:extLst>
      <p:ext uri="{BB962C8B-B14F-4D97-AF65-F5344CB8AC3E}">
        <p14:creationId xmlns:p14="http://schemas.microsoft.com/office/powerpoint/2010/main" val="149412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382000" cy="4475071"/>
              </a:xfrm>
            </p:spPr>
            <p:txBody>
              <a:bodyPr/>
              <a:lstStyle/>
              <a:p>
                <a:r>
                  <a:rPr lang="en-US" dirty="0" smtClean="0"/>
                  <a:t>Under LWE, cannot tell </a:t>
                </a:r>
                <a:r>
                  <a:rPr lang="en-US" dirty="0">
                    <a:cs typeface="Times New Roman" pitchFamily="18" charset="0"/>
                  </a:rPr>
                  <a:t>M(</a:t>
                </a:r>
                <a:r>
                  <a:rPr lang="en-US" b="1" i="1" dirty="0">
                    <a:latin typeface="Times New Roman" pitchFamily="18" charset="0"/>
                    <a:cs typeface="Times New Roman" pitchFamily="18" charset="0"/>
                  </a:rPr>
                  <a:t>s</a:t>
                </a:r>
                <a:r>
                  <a:rPr lang="en-US" b="1" i="1" baseline="30000" dirty="0">
                    <a:latin typeface="Times New Roman" pitchFamily="18" charset="0"/>
                    <a:cs typeface="Times New Roman" pitchFamily="18" charset="0"/>
                  </a:rPr>
                  <a:t>*</a:t>
                </a:r>
                <a:r>
                  <a:rPr lang="en-US" dirty="0">
                    <a:cs typeface="Times New Roman" pitchFamily="18" charset="0"/>
                    <a:sym typeface="Wingdings" pitchFamily="2" charset="2"/>
                  </a:rPr>
                  <a:t></a:t>
                </a:r>
                <a:r>
                  <a:rPr lang="en-US" b="1" i="1" dirty="0">
                    <a:latin typeface="Times New Roman" pitchFamily="18" charset="0"/>
                    <a:cs typeface="Times New Roman" pitchFamily="18" charset="0"/>
                  </a:rPr>
                  <a:t>s</a:t>
                </a:r>
                <a:r>
                  <a:rPr lang="en-US" b="1" i="1" dirty="0" smtClean="0">
                    <a:latin typeface="Times New Roman" pitchFamily="18" charset="0"/>
                    <a:cs typeface="Times New Roman" pitchFamily="18" charset="0"/>
                  </a:rPr>
                  <a:t>’</a:t>
                </a:r>
                <a:r>
                  <a:rPr lang="en-US" dirty="0" smtClean="0">
                    <a:cs typeface="Times New Roman" pitchFamily="18" charset="0"/>
                  </a:rPr>
                  <a:t>) from random</a:t>
                </a:r>
              </a:p>
              <a:p>
                <a:pPr lvl="1"/>
                <a:r>
                  <a:rPr lang="en-US" dirty="0" smtClean="0">
                    <a:cs typeface="Times New Roman" pitchFamily="18" charset="0"/>
                  </a:rPr>
                  <a:t>Even if you know </a:t>
                </a:r>
                <a:r>
                  <a:rPr lang="en-US" b="1" i="1" dirty="0">
                    <a:latin typeface="Times New Roman" pitchFamily="18" charset="0"/>
                    <a:cs typeface="Times New Roman" pitchFamily="18" charset="0"/>
                  </a:rPr>
                  <a:t>s</a:t>
                </a:r>
                <a:r>
                  <a:rPr lang="en-US" b="1" i="1" baseline="30000" dirty="0">
                    <a:latin typeface="Times New Roman" pitchFamily="18" charset="0"/>
                    <a:cs typeface="Times New Roman" pitchFamily="18" charset="0"/>
                  </a:rPr>
                  <a:t>*</a:t>
                </a:r>
                <a:r>
                  <a:rPr lang="en-US" dirty="0" smtClean="0">
                    <a:cs typeface="Times New Roman" pitchFamily="18" charset="0"/>
                  </a:rPr>
                  <a:t> (but not </a:t>
                </a:r>
                <a:r>
                  <a:rPr lang="en-US" b="1" i="1" dirty="0" smtClean="0">
                    <a:latin typeface="Times New Roman" pitchFamily="18" charset="0"/>
                    <a:cs typeface="Times New Roman" pitchFamily="18" charset="0"/>
                  </a:rPr>
                  <a:t>s’</a:t>
                </a:r>
                <a:r>
                  <a:rPr lang="en-US" dirty="0" smtClean="0">
                    <a:cs typeface="Times New Roman" pitchFamily="18" charset="0"/>
                  </a:rPr>
                  <a:t>)</a:t>
                </a:r>
              </a:p>
              <a:p>
                <a:pPr lvl="1"/>
                <a:r>
                  <a:rPr lang="en-US" dirty="0" smtClean="0">
                    <a:cs typeface="Times New Roman" pitchFamily="18" charset="0"/>
                  </a:rPr>
                  <a:t>Assuming q is odd</a:t>
                </a:r>
                <a:endParaRPr lang="en-US" dirty="0" smtClean="0"/>
              </a:p>
              <a:p>
                <a:pPr marL="0" indent="0">
                  <a:buNone/>
                </a:pPr>
                <a:r>
                  <a:rPr lang="en-US" b="1" dirty="0" smtClean="0">
                    <a:cs typeface="Times New Roman" pitchFamily="18" charset="0"/>
                  </a:rPr>
                  <a:t>Pf:</a:t>
                </a:r>
                <a:r>
                  <a:rPr lang="en-US" dirty="0" smtClean="0">
                    <a:cs typeface="Times New Roman" pitchFamily="18" charset="0"/>
                  </a:rPr>
                  <a:t> if (</a:t>
                </a:r>
                <a:r>
                  <a:rPr lang="en-US" dirty="0" smtClean="0">
                    <a:latin typeface="Times New Roman" pitchFamily="18" charset="0"/>
                    <a:cs typeface="Times New Roman" pitchFamily="18" charset="0"/>
                  </a:rPr>
                  <a:t>A, </a:t>
                </a:r>
                <a:r>
                  <a:rPr lang="en-US" b="1" i="1" dirty="0" smtClean="0">
                    <a:latin typeface="Times New Roman" pitchFamily="18" charset="0"/>
                    <a:cs typeface="Times New Roman" pitchFamily="18" charset="0"/>
                  </a:rPr>
                  <a:t>r</a:t>
                </a:r>
                <a:r>
                  <a:rPr lang="en-US" dirty="0" smtClean="0">
                    <a:cs typeface="Times New Roman" pitchFamily="18" charset="0"/>
                  </a:rPr>
                  <a:t>)</a:t>
                </a:r>
                <a:r>
                  <a:rPr lang="en-US" dirty="0" smtClean="0">
                    <a:cs typeface="Times New Roman" pitchFamily="18" charset="0"/>
                    <a:sym typeface="Symbol"/>
                  </a:rPr>
                  <a:t>(</a:t>
                </a:r>
                <a:r>
                  <a:rPr lang="en-US" dirty="0" smtClean="0">
                    <a:latin typeface="Times New Roman" pitchFamily="18" charset="0"/>
                    <a:cs typeface="Times New Roman" pitchFamily="18" charset="0"/>
                    <a:sym typeface="Symbol"/>
                  </a:rPr>
                  <a:t>A, </a:t>
                </a:r>
                <a:r>
                  <a:rPr lang="en-US" b="1" i="1" dirty="0" err="1" smtClean="0">
                    <a:latin typeface="Times New Roman" pitchFamily="18" charset="0"/>
                    <a:cs typeface="Times New Roman" pitchFamily="18" charset="0"/>
                    <a:sym typeface="Symbol"/>
                  </a:rPr>
                  <a:t>t</a:t>
                </a:r>
                <a:r>
                  <a:rPr lang="en-US" dirty="0" err="1" smtClean="0">
                    <a:latin typeface="Times New Roman" pitchFamily="18" charset="0"/>
                    <a:cs typeface="Times New Roman" pitchFamily="18" charset="0"/>
                    <a:sym typeface="Symbol"/>
                  </a:rPr>
                  <a:t>A+</a:t>
                </a:r>
                <a:r>
                  <a:rPr lang="en-US" b="1" i="1" dirty="0" err="1" smtClean="0">
                    <a:latin typeface="Times New Roman" pitchFamily="18" charset="0"/>
                    <a:cs typeface="Times New Roman" pitchFamily="18" charset="0"/>
                    <a:sym typeface="Symbol"/>
                  </a:rPr>
                  <a:t>e</a:t>
                </a:r>
                <a:r>
                  <a:rPr lang="en-US" dirty="0" smtClean="0">
                    <a:cs typeface="Times New Roman" pitchFamily="18" charset="0"/>
                    <a:sym typeface="Symbol"/>
                  </a:rPr>
                  <a:t>) then (</a:t>
                </a:r>
                <a:r>
                  <a:rPr lang="en-US" dirty="0" smtClean="0">
                    <a:latin typeface="Times New Roman" pitchFamily="18" charset="0"/>
                    <a:cs typeface="Times New Roman" pitchFamily="18" charset="0"/>
                    <a:sym typeface="Symbol"/>
                  </a:rPr>
                  <a:t>2A, 2r</a:t>
                </a:r>
                <a:r>
                  <a:rPr lang="en-US" dirty="0">
                    <a:cs typeface="Times New Roman" pitchFamily="18" charset="0"/>
                    <a:sym typeface="Symbol"/>
                  </a:rPr>
                  <a:t>)</a:t>
                </a:r>
                <a:r>
                  <a:rPr lang="en-US" dirty="0" smtClean="0">
                    <a:cs typeface="Times New Roman" pitchFamily="18" charset="0"/>
                    <a:sym typeface="Symbol"/>
                  </a:rPr>
                  <a:t>(</a:t>
                </a:r>
                <a:r>
                  <a:rPr lang="en-US" dirty="0" smtClean="0">
                    <a:latin typeface="Times New Roman" pitchFamily="18" charset="0"/>
                    <a:cs typeface="Times New Roman" pitchFamily="18" charset="0"/>
                    <a:sym typeface="Symbol"/>
                  </a:rPr>
                  <a:t>2A</a:t>
                </a:r>
                <a:r>
                  <a:rPr lang="en-US" dirty="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sym typeface="Symbol"/>
                  </a:rPr>
                  <a:t>2</a:t>
                </a:r>
                <a:r>
                  <a:rPr lang="en-US" b="1" i="1" dirty="0" smtClean="0">
                    <a:latin typeface="Times New Roman" pitchFamily="18" charset="0"/>
                    <a:cs typeface="Times New Roman" pitchFamily="18" charset="0"/>
                    <a:sym typeface="Symbol"/>
                  </a:rPr>
                  <a:t>t</a:t>
                </a:r>
                <a:r>
                  <a:rPr lang="en-US" dirty="0" smtClean="0">
                    <a:latin typeface="Times New Roman" pitchFamily="18" charset="0"/>
                    <a:cs typeface="Times New Roman" pitchFamily="18" charset="0"/>
                    <a:sym typeface="Symbol"/>
                  </a:rPr>
                  <a:t>A+2</a:t>
                </a:r>
                <a:r>
                  <a:rPr lang="en-US" b="1" i="1" dirty="0" smtClean="0">
                    <a:latin typeface="Times New Roman" pitchFamily="18" charset="0"/>
                    <a:cs typeface="Times New Roman" pitchFamily="18" charset="0"/>
                    <a:sym typeface="Symbol"/>
                  </a:rPr>
                  <a:t>e</a:t>
                </a:r>
                <a:r>
                  <a:rPr lang="en-US" dirty="0">
                    <a:cs typeface="Times New Roman" pitchFamily="18" charset="0"/>
                    <a:sym typeface="Symbol"/>
                  </a:rPr>
                  <a:t>) </a:t>
                </a:r>
                <a:endParaRPr lang="en-US" dirty="0" smtClean="0">
                  <a:cs typeface="Times New Roman" pitchFamily="18" charset="0"/>
                </a:endParaRPr>
              </a:p>
              <a:p>
                <a:r>
                  <a:rPr lang="en-US" dirty="0" smtClean="0">
                    <a:cs typeface="Times New Roman" pitchFamily="18" charset="0"/>
                  </a:rPr>
                  <a:t>For odd q:          </a:t>
                </a:r>
                <a:r>
                  <a:rPr lang="en-US" dirty="0">
                    <a:cs typeface="Times New Roman" pitchFamily="18" charset="0"/>
                    <a:sym typeface="Symbol"/>
                  </a:rPr>
                  <a:t>(</a:t>
                </a:r>
                <a:r>
                  <a:rPr lang="en-US" dirty="0">
                    <a:latin typeface="Times New Roman" pitchFamily="18" charset="0"/>
                    <a:cs typeface="Times New Roman" pitchFamily="18" charset="0"/>
                    <a:sym typeface="Symbol"/>
                  </a:rPr>
                  <a:t>2A, 2</a:t>
                </a:r>
                <a:r>
                  <a:rPr lang="en-US" b="1" i="1" dirty="0">
                    <a:latin typeface="Times New Roman" pitchFamily="18" charset="0"/>
                    <a:cs typeface="Times New Roman" pitchFamily="18" charset="0"/>
                    <a:sym typeface="Symbol"/>
                  </a:rPr>
                  <a:t>r</a:t>
                </a:r>
                <a:r>
                  <a:rPr lang="en-US" dirty="0" smtClean="0">
                    <a:cs typeface="Times New Roman" pitchFamily="18" charset="0"/>
                    <a:sym typeface="Symbol"/>
                  </a:rPr>
                  <a:t>)  (</a:t>
                </a:r>
                <a:r>
                  <a:rPr lang="en-US" dirty="0" smtClean="0">
                    <a:latin typeface="Times New Roman" pitchFamily="18" charset="0"/>
                    <a:cs typeface="Times New Roman" pitchFamily="18" charset="0"/>
                    <a:sym typeface="Symbol"/>
                  </a:rPr>
                  <a:t>A, </a:t>
                </a:r>
                <a:r>
                  <a:rPr lang="en-US" b="1" i="1" dirty="0" smtClean="0">
                    <a:latin typeface="Times New Roman" pitchFamily="18" charset="0"/>
                    <a:cs typeface="Times New Roman" pitchFamily="18" charset="0"/>
                    <a:sym typeface="Symbol"/>
                  </a:rPr>
                  <a:t>r</a:t>
                </a:r>
                <a:r>
                  <a:rPr lang="en-US" dirty="0" smtClean="0">
                    <a:cs typeface="Times New Roman" pitchFamily="18" charset="0"/>
                    <a:sym typeface="Symbol"/>
                  </a:rPr>
                  <a:t>), </a:t>
                </a:r>
                <a:br>
                  <a:rPr lang="en-US" dirty="0" smtClean="0">
                    <a:cs typeface="Times New Roman" pitchFamily="18" charset="0"/>
                    <a:sym typeface="Symbol"/>
                  </a:rPr>
                </a:br>
                <a:r>
                  <a:rPr lang="en-US" dirty="0" smtClean="0">
                    <a:cs typeface="Times New Roman" pitchFamily="18" charset="0"/>
                    <a:sym typeface="Symbol"/>
                  </a:rPr>
                  <a:t>		  </a:t>
                </a:r>
                <a:r>
                  <a:rPr lang="en-US" baseline="-25000" dirty="0" smtClean="0">
                    <a:cs typeface="Times New Roman" pitchFamily="18" charset="0"/>
                    <a:sym typeface="Symbol"/>
                  </a:rPr>
                  <a:t> </a:t>
                </a:r>
                <a:r>
                  <a:rPr lang="en-US" dirty="0" smtClean="0">
                    <a:cs typeface="Times New Roman" pitchFamily="18" charset="0"/>
                    <a:sym typeface="Symbol"/>
                  </a:rPr>
                  <a:t> (</a:t>
                </a:r>
                <a:r>
                  <a:rPr lang="en-US" dirty="0" smtClean="0">
                    <a:latin typeface="Times New Roman" pitchFamily="18" charset="0"/>
                    <a:cs typeface="Times New Roman" pitchFamily="18" charset="0"/>
                    <a:sym typeface="Symbol"/>
                  </a:rPr>
                  <a:t>2A</a:t>
                </a:r>
                <a:r>
                  <a:rPr lang="en-US" dirty="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sym typeface="Symbol"/>
                  </a:rPr>
                  <a:t>2</a:t>
                </a:r>
                <a:r>
                  <a:rPr lang="en-US" b="1" i="1" dirty="0" smtClean="0">
                    <a:latin typeface="Times New Roman" pitchFamily="18" charset="0"/>
                    <a:cs typeface="Times New Roman" pitchFamily="18" charset="0"/>
                    <a:sym typeface="Symbol"/>
                  </a:rPr>
                  <a:t>t</a:t>
                </a:r>
                <a:r>
                  <a:rPr lang="en-US" dirty="0" smtClean="0">
                    <a:latin typeface="Times New Roman" pitchFamily="18" charset="0"/>
                    <a:cs typeface="Times New Roman" pitchFamily="18" charset="0"/>
                    <a:sym typeface="Symbol"/>
                  </a:rPr>
                  <a:t>A+2</a:t>
                </a:r>
                <a:r>
                  <a:rPr lang="en-US" b="1" i="1" dirty="0" smtClean="0">
                    <a:latin typeface="Times New Roman" pitchFamily="18" charset="0"/>
                    <a:cs typeface="Times New Roman" pitchFamily="18" charset="0"/>
                    <a:sym typeface="Symbol"/>
                  </a:rPr>
                  <a:t>e</a:t>
                </a:r>
                <a:r>
                  <a:rPr lang="en-US" dirty="0">
                    <a:cs typeface="Times New Roman" pitchFamily="18" charset="0"/>
                    <a:sym typeface="Symbol"/>
                  </a:rPr>
                  <a:t>) </a:t>
                </a:r>
                <a:r>
                  <a:rPr lang="en-US" dirty="0" smtClean="0">
                    <a:cs typeface="Times New Roman" pitchFamily="18" charset="0"/>
                    <a:sym typeface="Symbol"/>
                  </a:rPr>
                  <a:t> (</a:t>
                </a:r>
                <a:r>
                  <a:rPr lang="en-US" dirty="0" smtClean="0">
                    <a:latin typeface="Times New Roman" pitchFamily="18" charset="0"/>
                    <a:cs typeface="Times New Roman" pitchFamily="18" charset="0"/>
                    <a:sym typeface="Symbol"/>
                  </a:rPr>
                  <a:t>A, </a:t>
                </a:r>
                <a:r>
                  <a:rPr lang="en-US" b="1" i="1" dirty="0" smtClean="0">
                    <a:latin typeface="Times New Roman" pitchFamily="18" charset="0"/>
                    <a:cs typeface="Times New Roman" pitchFamily="18" charset="0"/>
                    <a:sym typeface="Symbol"/>
                  </a:rPr>
                  <a:t>t</a:t>
                </a:r>
                <a:r>
                  <a:rPr lang="en-US" dirty="0" smtClean="0">
                    <a:latin typeface="Times New Roman" pitchFamily="18" charset="0"/>
                    <a:cs typeface="Times New Roman" pitchFamily="18" charset="0"/>
                    <a:sym typeface="Symbol"/>
                  </a:rPr>
                  <a:t>A+2</a:t>
                </a:r>
                <a:r>
                  <a:rPr lang="en-US" b="1" i="1" dirty="0" smtClean="0">
                    <a:latin typeface="Times New Roman" pitchFamily="18" charset="0"/>
                    <a:cs typeface="Times New Roman" pitchFamily="18" charset="0"/>
                    <a:sym typeface="Symbol"/>
                  </a:rPr>
                  <a:t>e</a:t>
                </a:r>
                <a:r>
                  <a:rPr lang="en-US" dirty="0" smtClean="0">
                    <a:cs typeface="Times New Roman" pitchFamily="18" charset="0"/>
                    <a:sym typeface="Symbol"/>
                  </a:rPr>
                  <a:t>)</a:t>
                </a:r>
              </a:p>
              <a:p>
                <a:pPr lvl="1"/>
                <a14:m>
                  <m:oMath xmlns:m="http://schemas.openxmlformats.org/officeDocument/2006/math">
                    <m:r>
                      <a:rPr lang="en-US" i="1" dirty="0" smtClean="0">
                        <a:latin typeface="Cambria Math"/>
                        <a:cs typeface="Times New Roman" pitchFamily="18" charset="0"/>
                        <a:sym typeface="Symbol"/>
                      </a:rPr>
                      <m:t></m:t>
                    </m:r>
                  </m:oMath>
                </a14:m>
                <a:r>
                  <a:rPr lang="en-US" dirty="0" smtClean="0">
                    <a:cs typeface="Times New Roman" pitchFamily="18" charset="0"/>
                    <a:sym typeface="Symbol"/>
                  </a:rPr>
                  <a:t> means that these distributions are identical</a:t>
                </a:r>
              </a:p>
              <a:p>
                <a:r>
                  <a:rPr lang="en-US" dirty="0" smtClean="0">
                    <a:cs typeface="Times New Roman" pitchFamily="18" charset="0"/>
                  </a:rPr>
                  <a:t>We get </a:t>
                </a:r>
                <a:r>
                  <a:rPr lang="en-US" dirty="0" smtClean="0">
                    <a:cs typeface="Times New Roman" pitchFamily="18" charset="0"/>
                    <a:sym typeface="Symbol"/>
                  </a:rPr>
                  <a:t>(</a:t>
                </a:r>
                <a:r>
                  <a:rPr lang="en-US" dirty="0" smtClean="0">
                    <a:latin typeface="Times New Roman" pitchFamily="18" charset="0"/>
                    <a:cs typeface="Times New Roman" pitchFamily="18" charset="0"/>
                    <a:sym typeface="Symbol"/>
                  </a:rPr>
                  <a:t>A</a:t>
                </a:r>
                <a:r>
                  <a:rPr lang="en-US" dirty="0">
                    <a:latin typeface="Times New Roman" pitchFamily="18" charset="0"/>
                    <a:cs typeface="Times New Roman" pitchFamily="18" charset="0"/>
                    <a:sym typeface="Symbol"/>
                  </a:rPr>
                  <a:t>, </a:t>
                </a:r>
                <a:r>
                  <a:rPr lang="en-US" b="1" i="1" dirty="0">
                    <a:latin typeface="Times New Roman" pitchFamily="18" charset="0"/>
                    <a:cs typeface="Times New Roman" pitchFamily="18" charset="0"/>
                    <a:sym typeface="Symbol"/>
                  </a:rPr>
                  <a:t>r</a:t>
                </a:r>
                <a:r>
                  <a:rPr lang="en-US" dirty="0" smtClean="0">
                    <a:cs typeface="Times New Roman" pitchFamily="18" charset="0"/>
                    <a:sym typeface="Symbol"/>
                  </a:rPr>
                  <a:t>)  </a:t>
                </a:r>
                <a:r>
                  <a:rPr lang="en-US" dirty="0">
                    <a:cs typeface="Times New Roman" pitchFamily="18" charset="0"/>
                    <a:sym typeface="Symbol"/>
                  </a:rPr>
                  <a:t>(</a:t>
                </a:r>
                <a:r>
                  <a:rPr lang="en-US" dirty="0">
                    <a:latin typeface="Times New Roman" pitchFamily="18" charset="0"/>
                    <a:cs typeface="Times New Roman" pitchFamily="18" charset="0"/>
                    <a:sym typeface="Symbol"/>
                  </a:rPr>
                  <a:t>A, </a:t>
                </a:r>
                <a:r>
                  <a:rPr lang="en-US" b="1" i="1" dirty="0" smtClean="0">
                    <a:latin typeface="Times New Roman" pitchFamily="18" charset="0"/>
                    <a:cs typeface="Times New Roman" pitchFamily="18" charset="0"/>
                    <a:sym typeface="Symbol"/>
                  </a:rPr>
                  <a:t>t</a:t>
                </a:r>
                <a:r>
                  <a:rPr lang="en-US" dirty="0" smtClean="0">
                    <a:latin typeface="Times New Roman" pitchFamily="18" charset="0"/>
                    <a:cs typeface="Times New Roman" pitchFamily="18" charset="0"/>
                    <a:sym typeface="Symbol"/>
                  </a:rPr>
                  <a:t>A+2</a:t>
                </a:r>
                <a:r>
                  <a:rPr lang="en-US" b="1" i="1" dirty="0" smtClean="0">
                    <a:latin typeface="Times New Roman" pitchFamily="18" charset="0"/>
                    <a:cs typeface="Times New Roman" pitchFamily="18" charset="0"/>
                    <a:sym typeface="Symbol"/>
                  </a:rPr>
                  <a:t>e</a:t>
                </a:r>
                <a:r>
                  <a:rPr lang="en-US" dirty="0">
                    <a:cs typeface="Times New Roman" pitchFamily="18" charset="0"/>
                    <a:sym typeface="Symbol"/>
                  </a:rPr>
                  <a:t>) </a:t>
                </a:r>
                <a:endParaRPr lang="en-US" dirty="0" smtClean="0">
                  <a:cs typeface="Times New Roman" pitchFamily="18" charset="0"/>
                  <a:sym typeface="Symbol"/>
                </a:endParaRPr>
              </a:p>
              <a:p>
                <a:r>
                  <a:rPr lang="en-US" dirty="0" smtClean="0">
                    <a:cs typeface="Times New Roman" pitchFamily="18" charset="0"/>
                  </a:rPr>
                  <a:t>It follows that </a:t>
                </a:r>
                <a:r>
                  <a:rPr lang="en-US" dirty="0">
                    <a:cs typeface="Times New Roman" pitchFamily="18" charset="0"/>
                    <a:sym typeface="Symbol"/>
                  </a:rPr>
                  <a:t>(</a:t>
                </a:r>
                <a:r>
                  <a:rPr lang="en-US" dirty="0">
                    <a:latin typeface="Times New Roman" pitchFamily="18" charset="0"/>
                    <a:cs typeface="Times New Roman" pitchFamily="18" charset="0"/>
                    <a:sym typeface="Symbol"/>
                  </a:rPr>
                  <a:t>A, </a:t>
                </a:r>
                <a:r>
                  <a:rPr lang="en-US" b="1" i="1" dirty="0">
                    <a:latin typeface="Times New Roman" pitchFamily="18" charset="0"/>
                    <a:cs typeface="Times New Roman" pitchFamily="18" charset="0"/>
                    <a:sym typeface="Symbol"/>
                  </a:rPr>
                  <a:t>r</a:t>
                </a:r>
                <a:r>
                  <a:rPr lang="en-US" dirty="0" smtClean="0">
                    <a:cs typeface="Times New Roman" pitchFamily="18" charset="0"/>
                    <a:sym typeface="Symbol"/>
                  </a:rPr>
                  <a:t>)</a:t>
                </a:r>
                <a:r>
                  <a:rPr lang="en-US" dirty="0">
                    <a:cs typeface="Times New Roman" pitchFamily="18" charset="0"/>
                    <a:sym typeface="Symbol"/>
                  </a:rPr>
                  <a:t>(</a:t>
                </a:r>
                <a:r>
                  <a:rPr lang="en-US" dirty="0">
                    <a:latin typeface="Times New Roman" pitchFamily="18" charset="0"/>
                    <a:cs typeface="Times New Roman" pitchFamily="18" charset="0"/>
                    <a:sym typeface="Symbol"/>
                  </a:rPr>
                  <a:t>A, </a:t>
                </a:r>
                <a:r>
                  <a:rPr lang="en-US" b="1" i="1" dirty="0" err="1" smtClean="0">
                    <a:latin typeface="Times New Roman" pitchFamily="18" charset="0"/>
                    <a:cs typeface="Times New Roman" pitchFamily="18" charset="0"/>
                    <a:sym typeface="Symbol"/>
                  </a:rPr>
                  <a:t>r</a:t>
                </a:r>
                <a:r>
                  <a:rPr lang="en-US" dirty="0" err="1" smtClean="0">
                    <a:latin typeface="Times New Roman" pitchFamily="18" charset="0"/>
                    <a:cs typeface="Times New Roman" pitchFamily="18" charset="0"/>
                    <a:sym typeface="Symbol"/>
                  </a:rPr>
                  <a:t>+</a:t>
                </a:r>
                <a:r>
                  <a:rPr lang="en-US" b="1" i="1" dirty="0" err="1" smtClean="0">
                    <a:latin typeface="Times New Roman" pitchFamily="18" charset="0"/>
                    <a:cs typeface="Times New Roman" pitchFamily="18" charset="0"/>
                    <a:sym typeface="Symbol"/>
                  </a:rPr>
                  <a:t>s</a:t>
                </a:r>
                <a:r>
                  <a:rPr lang="en-US"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a:t>
                </a:r>
                <a:r>
                  <a:rPr lang="en-US" dirty="0">
                    <a:latin typeface="Times New Roman" pitchFamily="18" charset="0"/>
                    <a:cs typeface="Times New Roman" pitchFamily="18" charset="0"/>
                    <a:sym typeface="Symbol"/>
                  </a:rPr>
                  <a:t>A, </a:t>
                </a:r>
                <a:r>
                  <a:rPr lang="en-US" b="1" i="1" dirty="0" smtClean="0">
                    <a:latin typeface="Times New Roman" pitchFamily="18" charset="0"/>
                    <a:cs typeface="Times New Roman" pitchFamily="18" charset="0"/>
                    <a:sym typeface="Symbol"/>
                  </a:rPr>
                  <a:t>t</a:t>
                </a:r>
                <a:r>
                  <a:rPr lang="en-US" dirty="0" smtClean="0">
                    <a:latin typeface="Times New Roman" pitchFamily="18" charset="0"/>
                    <a:cs typeface="Times New Roman" pitchFamily="18" charset="0"/>
                    <a:sym typeface="Symbol"/>
                  </a:rPr>
                  <a:t>A+2</a:t>
                </a:r>
                <a:r>
                  <a:rPr lang="en-US" b="1" i="1" dirty="0" smtClean="0">
                    <a:latin typeface="Times New Roman" pitchFamily="18" charset="0"/>
                    <a:cs typeface="Times New Roman" pitchFamily="18" charset="0"/>
                    <a:sym typeface="Symbol"/>
                  </a:rPr>
                  <a:t>e</a:t>
                </a:r>
                <a:r>
                  <a:rPr lang="en-US" dirty="0" smtClean="0">
                    <a:latin typeface="Times New Roman" pitchFamily="18" charset="0"/>
                    <a:cs typeface="Times New Roman" pitchFamily="18" charset="0"/>
                    <a:sym typeface="Symbol"/>
                  </a:rPr>
                  <a:t>+</a:t>
                </a:r>
                <a:r>
                  <a:rPr lang="en-US" b="1" i="1" dirty="0" smtClean="0">
                    <a:latin typeface="Times New Roman" pitchFamily="18" charset="0"/>
                    <a:cs typeface="Times New Roman" pitchFamily="18" charset="0"/>
                    <a:sym typeface="Symbol"/>
                  </a:rPr>
                  <a:t>s</a:t>
                </a:r>
                <a:r>
                  <a:rPr lang="en-US"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 </a:t>
                </a:r>
                <a:endParaRPr lang="en-US" dirty="0" smtClean="0">
                  <a:cs typeface="Times New Roman"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4475071"/>
              </a:xfrm>
              <a:blipFill rotWithShape="1">
                <a:blip r:embed="rId3"/>
                <a:stretch>
                  <a:fillRect l="-2982" t="-4223" r="-1600" b="-4632"/>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Security</a:t>
            </a:r>
            <a:endParaRPr lang="en-US" dirty="0"/>
          </a:p>
        </p:txBody>
      </p:sp>
      <p:sp>
        <p:nvSpPr>
          <p:cNvPr id="4" name="Date Placeholder 3"/>
          <p:cNvSpPr>
            <a:spLocks noGrp="1"/>
          </p:cNvSpPr>
          <p:nvPr>
            <p:ph type="dt" sz="half" idx="11"/>
          </p:nvPr>
        </p:nvSpPr>
        <p:spPr/>
        <p:txBody>
          <a:bodyPr/>
          <a:lstStyle/>
          <a:p>
            <a:fld id="{93CC3F52-7056-4088-B465-1D19F172A7AF}"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42</a:t>
            </a:fld>
            <a:endParaRPr lang="en-US"/>
          </a:p>
        </p:txBody>
      </p:sp>
      <p:grpSp>
        <p:nvGrpSpPr>
          <p:cNvPr id="8" name="Group 7"/>
          <p:cNvGrpSpPr/>
          <p:nvPr/>
        </p:nvGrpSpPr>
        <p:grpSpPr>
          <a:xfrm>
            <a:off x="4114800" y="381000"/>
            <a:ext cx="4343400" cy="983673"/>
            <a:chOff x="4114800" y="381000"/>
            <a:chExt cx="4343400" cy="983673"/>
          </a:xfrm>
        </p:grpSpPr>
        <p:sp>
          <p:nvSpPr>
            <p:cNvPr id="17" name="Rectangle 16"/>
            <p:cNvSpPr/>
            <p:nvPr/>
          </p:nvSpPr>
          <p:spPr bwMode="auto">
            <a:xfrm>
              <a:off x="6096000" y="678873"/>
              <a:ext cx="2362200" cy="685800"/>
            </a:xfrm>
            <a:prstGeom prst="rect">
              <a:avLst/>
            </a:prstGeom>
            <a:solidFill>
              <a:schemeClr val="accent4"/>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A</a:t>
              </a:r>
            </a:p>
          </p:txBody>
        </p:sp>
        <p:sp>
          <p:nvSpPr>
            <p:cNvPr id="18" name="Rectangle 17"/>
            <p:cNvSpPr/>
            <p:nvPr/>
          </p:nvSpPr>
          <p:spPr bwMode="auto">
            <a:xfrm>
              <a:off x="6096000" y="381000"/>
              <a:ext cx="2362200" cy="297873"/>
            </a:xfrm>
            <a:prstGeom prst="rect">
              <a:avLst/>
            </a:prstGeom>
            <a:solidFill>
              <a:schemeClr val="accent2">
                <a:lumMod val="60000"/>
                <a:lumOff val="40000"/>
              </a:schemeClr>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latin typeface="Symbol" pitchFamily="18" charset="2"/>
                  <a:cs typeface="Times New Roman" pitchFamily="18" charset="0"/>
                </a:rPr>
                <a:t>-</a:t>
              </a:r>
              <a:r>
                <a:rPr lang="en-US" sz="2300" b="1" i="1" dirty="0" smtClean="0">
                  <a:solidFill>
                    <a:schemeClr val="tx1"/>
                  </a:solidFill>
                  <a:latin typeface="Times New Roman" pitchFamily="18" charset="0"/>
                  <a:cs typeface="Times New Roman" pitchFamily="18" charset="0"/>
                </a:rPr>
                <a:t>t</a:t>
              </a:r>
              <a:r>
                <a:rPr lang="en-US" sz="2300" dirty="0" smtClean="0">
                  <a:solidFill>
                    <a:schemeClr val="tx1"/>
                  </a:solidFill>
                  <a:cs typeface="Times New Roman" pitchFamily="18" charset="0"/>
                </a:rPr>
                <a:t>’</a:t>
              </a:r>
              <a:r>
                <a:rPr lang="en-US" sz="2300" dirty="0" smtClean="0">
                  <a:solidFill>
                    <a:schemeClr val="tx1"/>
                  </a:solidFill>
                  <a:latin typeface="Times New Roman" pitchFamily="18" charset="0"/>
                  <a:cs typeface="Times New Roman" pitchFamily="18" charset="0"/>
                </a:rPr>
                <a:t>A</a:t>
              </a:r>
              <a:r>
                <a:rPr lang="en-US" sz="2300" b="1" dirty="0" smtClean="0">
                  <a:solidFill>
                    <a:schemeClr val="tx1"/>
                  </a:solidFill>
                  <a:latin typeface="Times New Roman" pitchFamily="18" charset="0"/>
                  <a:cs typeface="Times New Roman" pitchFamily="18" charset="0"/>
                </a:rPr>
                <a:t>+2</a:t>
              </a:r>
              <a:r>
                <a:rPr lang="en-US" sz="2300" b="1" i="1" dirty="0" smtClean="0">
                  <a:solidFill>
                    <a:schemeClr val="tx1"/>
                  </a:solidFill>
                  <a:latin typeface="Times New Roman" pitchFamily="18" charset="0"/>
                  <a:cs typeface="Times New Roman" pitchFamily="18" charset="0"/>
                </a:rPr>
                <a:t>e</a:t>
              </a:r>
              <a:r>
                <a:rPr lang="en-US" sz="2300" b="1" dirty="0" smtClean="0">
                  <a:solidFill>
                    <a:schemeClr val="tx1"/>
                  </a:solidFill>
                  <a:latin typeface="Times New Roman" pitchFamily="18" charset="0"/>
                  <a:cs typeface="Times New Roman" pitchFamily="18" charset="0"/>
                </a:rPr>
                <a:t>+</a:t>
              </a:r>
              <a:r>
                <a:rPr lang="en-US" sz="2300" b="1" i="1" dirty="0" smtClean="0">
                  <a:solidFill>
                    <a:schemeClr val="tx1"/>
                  </a:solidFill>
                  <a:latin typeface="Times New Roman" pitchFamily="18" charset="0"/>
                  <a:cs typeface="Times New Roman" pitchFamily="18" charset="0"/>
                </a:rPr>
                <a:t>s</a:t>
              </a:r>
              <a:r>
                <a:rPr lang="en-US" sz="2300" dirty="0" smtClean="0">
                  <a:solidFill>
                    <a:schemeClr val="tx1"/>
                  </a:solidFill>
                  <a:latin typeface="Times New Roman" pitchFamily="18" charset="0"/>
                  <a:cs typeface="Times New Roman" pitchFamily="18" charset="0"/>
                </a:rPr>
                <a:t>*</a:t>
              </a:r>
            </a:p>
          </p:txBody>
        </p:sp>
        <p:sp>
          <p:nvSpPr>
            <p:cNvPr id="6" name="TextBox 5"/>
            <p:cNvSpPr txBox="1"/>
            <p:nvPr/>
          </p:nvSpPr>
          <p:spPr>
            <a:xfrm>
              <a:off x="4114800" y="558225"/>
              <a:ext cx="2021707" cy="584775"/>
            </a:xfrm>
            <a:prstGeom prst="rect">
              <a:avLst/>
            </a:prstGeom>
            <a:noFill/>
          </p:spPr>
          <p:txBody>
            <a:bodyPr wrap="none" rtlCol="0">
              <a:spAutoFit/>
            </a:bodyPr>
            <a:lstStyle/>
            <a:p>
              <a:r>
                <a:rPr lang="en-US" sz="3200" dirty="0" smtClean="0"/>
                <a:t>M(s*</a:t>
              </a:r>
              <a:r>
                <a:rPr lang="en-US" sz="3200" dirty="0" smtClean="0">
                  <a:sym typeface="Wingdings" pitchFamily="2" charset="2"/>
                </a:rPr>
                <a:t>s’)=</a:t>
              </a:r>
              <a:endParaRPr lang="en-US" sz="3200" dirty="0"/>
            </a:p>
          </p:txBody>
        </p:sp>
      </p:grpSp>
    </p:spTree>
    <p:extLst>
      <p:ext uri="{BB962C8B-B14F-4D97-AF65-F5344CB8AC3E}">
        <p14:creationId xmlns:p14="http://schemas.microsoft.com/office/powerpoint/2010/main" val="12756679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457200" y="838200"/>
                <a:ext cx="8686800" cy="5300234"/>
              </a:xfrm>
            </p:spPr>
            <p:txBody>
              <a:bodyPr/>
              <a:lstStyle/>
              <a:p>
                <a:pPr marL="0" indent="0">
                  <a:buNone/>
                </a:pPr>
                <a:r>
                  <a:rPr lang="en-US" dirty="0" smtClean="0"/>
                  <a:t>(Key-size ≥linear in depth of circuits to evaluate)</a:t>
                </a:r>
              </a:p>
              <a:p>
                <a:pPr lvl="8"/>
                <a:endParaRPr lang="en-US" dirty="0" smtClean="0"/>
              </a:p>
              <a:p>
                <a:r>
                  <a:rPr lang="en-US" u="sng" dirty="0" err="1" smtClean="0"/>
                  <a:t>KeyGen</a:t>
                </a:r>
                <a:r>
                  <a:rPr lang="en-US" dirty="0" smtClean="0"/>
                  <a:t>: choose random </a:t>
                </a:r>
                <a:r>
                  <a:rPr lang="en-US" b="1" i="1"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rPr>
                  <a:t>0</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rPr>
                  <a:t>1</a:t>
                </a:r>
                <a:r>
                  <a:rPr lang="en-US" i="1" dirty="0" smtClean="0">
                    <a:latin typeface="Times New Roman" pitchFamily="18" charset="0"/>
                    <a:cs typeface="Times New Roman" pitchFamily="18" charset="0"/>
                  </a:rPr>
                  <a:t>,…,</a:t>
                </a:r>
                <a:r>
                  <a:rPr lang="en-US" b="1"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d</a:t>
                </a:r>
                <a:r>
                  <a:rPr lang="en-US" i="1" dirty="0" smtClean="0">
                    <a:latin typeface="Times New Roman" pitchFamily="18" charset="0"/>
                    <a:cs typeface="Times New Roman" pitchFamily="18" charset="0"/>
                  </a:rPr>
                  <a:t> </a:t>
                </a:r>
                <a:r>
                  <a:rPr lang="en-US" dirty="0">
                    <a:cs typeface="Times New Roman" pitchFamily="18" charset="0"/>
                    <a:sym typeface="Symbol"/>
                  </a:rPr>
                  <a:t></a:t>
                </a:r>
                <a:r>
                  <a:rPr lang="en-US" b="1" dirty="0" err="1" smtClean="0">
                    <a:cs typeface="Times New Roman" pitchFamily="18" charset="0"/>
                  </a:rPr>
                  <a:t>Z</a:t>
                </a:r>
                <a:r>
                  <a:rPr lang="en-US" i="1" baseline="-25000" dirty="0" err="1" smtClean="0">
                    <a:latin typeface="Times New Roman" pitchFamily="18" charset="0"/>
                    <a:cs typeface="Times New Roman" pitchFamily="18" charset="0"/>
                  </a:rPr>
                  <a:t>q</a:t>
                </a:r>
                <a:r>
                  <a:rPr lang="en-US" i="1" baseline="30000" dirty="0" err="1" smtClean="0">
                    <a:latin typeface="Times New Roman" pitchFamily="18" charset="0"/>
                    <a:cs typeface="Times New Roman" pitchFamily="18" charset="0"/>
                  </a:rPr>
                  <a:t>n</a:t>
                </a:r>
                <a:endParaRPr lang="en-US" dirty="0">
                  <a:cs typeface="Times New Roman" pitchFamily="18" charset="0"/>
                </a:endParaRPr>
              </a:p>
              <a:p>
                <a:pPr lvl="1"/>
                <a:r>
                  <a:rPr lang="en-US" dirty="0" smtClean="0">
                    <a:cs typeface="Times New Roman" pitchFamily="18" charset="0"/>
                  </a:rPr>
                  <a:t>First entry in each </a:t>
                </a:r>
                <a:r>
                  <a:rPr lang="en-US" b="1"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i</a:t>
                </a:r>
                <a:r>
                  <a:rPr lang="en-US" dirty="0" smtClean="0">
                    <a:cs typeface="Times New Roman" pitchFamily="18" charset="0"/>
                  </a:rPr>
                  <a:t> is 1</a:t>
                </a:r>
              </a:p>
              <a:p>
                <a:pPr lvl="1"/>
                <a:r>
                  <a:rPr lang="en-US" dirty="0" smtClean="0">
                    <a:cs typeface="Times New Roman" pitchFamily="18" charset="0"/>
                  </a:rPr>
                  <a:t>Public key has matrices </a:t>
                </a:r>
                <a:r>
                  <a:rPr lang="en-US" dirty="0">
                    <a:cs typeface="Times New Roman" pitchFamily="18" charset="0"/>
                  </a:rPr>
                  <a:t>M</a:t>
                </a:r>
                <a:r>
                  <a:rPr lang="en-US" baseline="-25000" dirty="0">
                    <a:latin typeface="Times New Roman" pitchFamily="18" charset="0"/>
                    <a:cs typeface="Times New Roman" pitchFamily="18" charset="0"/>
                  </a:rPr>
                  <a:t>0</a:t>
                </a:r>
                <a:r>
                  <a:rPr lang="en-US" dirty="0" smtClean="0">
                    <a:cs typeface="Times New Roman" pitchFamily="18" charset="0"/>
                  </a:rPr>
                  <a:t>=M(0</a:t>
                </a:r>
                <a:r>
                  <a:rPr lang="en-US" dirty="0" smtClean="0">
                    <a:cs typeface="Times New Roman" pitchFamily="18" charset="0"/>
                    <a:sym typeface="Wingdings" pitchFamily="2" charset="2"/>
                  </a:rPr>
                  <a:t></a:t>
                </a:r>
                <a:r>
                  <a:rPr lang="en-US" b="1" i="1"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rPr>
                  <a:t>0</a:t>
                </a:r>
                <a:r>
                  <a:rPr lang="en-US" dirty="0" smtClean="0">
                    <a:cs typeface="Times New Roman" pitchFamily="18" charset="0"/>
                  </a:rPr>
                  <a:t>)</a:t>
                </a:r>
                <a:br>
                  <a:rPr lang="en-US" dirty="0" smtClean="0">
                    <a:cs typeface="Times New Roman" pitchFamily="18" charset="0"/>
                  </a:rPr>
                </a:br>
                <a:r>
                  <a:rPr lang="en-US" dirty="0" smtClean="0">
                    <a:cs typeface="Times New Roman" pitchFamily="18" charset="0"/>
                  </a:rPr>
                  <a:t>and M</a:t>
                </a:r>
                <a:r>
                  <a:rPr lang="en-US" i="1" baseline="-25000"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+1</a:t>
                </a:r>
                <a:r>
                  <a:rPr lang="en-US" dirty="0" smtClean="0">
                    <a:cs typeface="Times New Roman" pitchFamily="18" charset="0"/>
                  </a:rPr>
                  <a:t>=M(</a:t>
                </a:r>
                <a:r>
                  <a:rPr lang="en-US" b="1"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i</a:t>
                </a:r>
                <a:r>
                  <a:rPr lang="en-US" b="1" i="1" baseline="30000" dirty="0">
                    <a:latin typeface="Times New Roman" pitchFamily="18" charset="0"/>
                    <a:cs typeface="Times New Roman" pitchFamily="18" charset="0"/>
                  </a:rPr>
                  <a:t>**</a:t>
                </a:r>
                <a:r>
                  <a:rPr lang="en-US" dirty="0" smtClean="0">
                    <a:cs typeface="Times New Roman" pitchFamily="18" charset="0"/>
                    <a:sym typeface="Wingdings" pitchFamily="2" charset="2"/>
                  </a:rPr>
                  <a:t></a:t>
                </a:r>
                <a:r>
                  <a:rPr lang="en-US" b="1" i="1" dirty="0" smtClean="0">
                    <a:latin typeface="Times New Roman" pitchFamily="18" charset="0"/>
                    <a:cs typeface="Times New Roman" pitchFamily="18" charset="0"/>
                  </a:rPr>
                  <a:t>s</a:t>
                </a:r>
                <a:r>
                  <a:rPr lang="en-US" i="1" baseline="-25000" dirty="0" smtClean="0">
                    <a:latin typeface="Times New Roman" pitchFamily="18" charset="0"/>
                    <a:cs typeface="Times New Roman" pitchFamily="18" charset="0"/>
                  </a:rPr>
                  <a:t>i+1</a:t>
                </a:r>
                <a:r>
                  <a:rPr lang="en-US" dirty="0" smtClean="0">
                    <a:cs typeface="Times New Roman" pitchFamily="18" charset="0"/>
                  </a:rPr>
                  <a:t>) for </a:t>
                </a:r>
                <a:r>
                  <a:rPr lang="en-US" i="1" dirty="0" smtClean="0">
                    <a:latin typeface="Times New Roman" pitchFamily="18" charset="0"/>
                    <a:cs typeface="Times New Roman" pitchFamily="18" charset="0"/>
                  </a:rPr>
                  <a:t>i</a:t>
                </a:r>
                <a:r>
                  <a:rPr lang="en-US" dirty="0" smtClean="0">
                    <a:cs typeface="Times New Roman" pitchFamily="18" charset="0"/>
                  </a:rPr>
                  <a:t>=0,1,…,</a:t>
                </a:r>
                <a:r>
                  <a:rPr lang="en-US" i="1" dirty="0" smtClean="0">
                    <a:latin typeface="Times New Roman" pitchFamily="18" charset="0"/>
                    <a:cs typeface="Times New Roman" pitchFamily="18" charset="0"/>
                  </a:rPr>
                  <a:t>d</a:t>
                </a:r>
                <a:r>
                  <a:rPr lang="en-US" dirty="0" smtClean="0">
                    <a:cs typeface="Times New Roman" pitchFamily="18" charset="0"/>
                  </a:rPr>
                  <a:t>-1</a:t>
                </a:r>
              </a:p>
              <a:p>
                <a:pPr lvl="2"/>
                <a:r>
                  <a:rPr lang="en-US" dirty="0" smtClean="0">
                    <a:cs typeface="Times New Roman" pitchFamily="18" charset="0"/>
                  </a:rPr>
                  <a:t>Then </a:t>
                </a:r>
                <a:r>
                  <a:rPr lang="en-US" b="1" i="1"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0</a:t>
                </a:r>
                <a:r>
                  <a:rPr lang="en-US" dirty="0" smtClean="0">
                    <a:cs typeface="Times New Roman" pitchFamily="18" charset="0"/>
                  </a:rPr>
                  <a:t>M</a:t>
                </a:r>
                <a:r>
                  <a:rPr lang="en-US" baseline="-25000" dirty="0" smtClean="0">
                    <a:latin typeface="Times New Roman" pitchFamily="18" charset="0"/>
                    <a:cs typeface="Times New Roman" pitchFamily="18" charset="0"/>
                  </a:rPr>
                  <a:t>0</a:t>
                </a:r>
                <a:r>
                  <a:rPr lang="en-US" dirty="0" smtClean="0">
                    <a:cs typeface="Times New Roman" pitchFamily="18" charset="0"/>
                  </a:rPr>
                  <a:t> </a:t>
                </a:r>
                <a:r>
                  <a:rPr lang="en-US" dirty="0">
                    <a:cs typeface="Times New Roman" pitchFamily="18" charset="0"/>
                  </a:rPr>
                  <a:t>= </a:t>
                </a:r>
                <a:r>
                  <a:rPr lang="en-US" dirty="0" smtClean="0">
                    <a:cs typeface="Times New Roman" pitchFamily="18" charset="0"/>
                  </a:rPr>
                  <a:t>2</a:t>
                </a:r>
                <a:r>
                  <a:rPr lang="en-US" b="1" i="1"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0</a:t>
                </a:r>
                <a:r>
                  <a:rPr lang="en-US" dirty="0" smtClean="0">
                    <a:cs typeface="Times New Roman" pitchFamily="18" charset="0"/>
                  </a:rPr>
                  <a:t>, and </a:t>
                </a:r>
                <a:r>
                  <a:rPr lang="en-US" b="1"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i</a:t>
                </a:r>
                <a:r>
                  <a:rPr lang="en-US" dirty="0" err="1" smtClean="0">
                    <a:cs typeface="Times New Roman" pitchFamily="18" charset="0"/>
                  </a:rPr>
                  <a:t>M</a:t>
                </a:r>
                <a:r>
                  <a:rPr lang="en-US" i="1" baseline="-25000" dirty="0" err="1" smtClean="0">
                    <a:latin typeface="Times New Roman" pitchFamily="18" charset="0"/>
                    <a:cs typeface="Times New Roman" pitchFamily="18" charset="0"/>
                  </a:rPr>
                  <a:t>i</a:t>
                </a:r>
                <a:r>
                  <a:rPr lang="en-US" dirty="0" smtClean="0">
                    <a:cs typeface="Times New Roman" pitchFamily="18" charset="0"/>
                  </a:rPr>
                  <a:t> = 2</a:t>
                </a:r>
                <a:r>
                  <a:rPr lang="en-US" b="1" i="1" dirty="0" smtClean="0">
                    <a:latin typeface="Times New Roman" pitchFamily="18" charset="0"/>
                    <a:cs typeface="Times New Roman" pitchFamily="18" charset="0"/>
                  </a:rPr>
                  <a:t>e</a:t>
                </a:r>
                <a:r>
                  <a:rPr lang="en-US" i="1" baseline="-25000" dirty="0" smtClean="0">
                    <a:latin typeface="Times New Roman" pitchFamily="18" charset="0"/>
                    <a:cs typeface="Times New Roman" pitchFamily="18" charset="0"/>
                  </a:rPr>
                  <a:t>i</a:t>
                </a:r>
                <a:r>
                  <a:rPr lang="en-US" dirty="0" smtClean="0">
                    <a:cs typeface="Times New Roman" pitchFamily="18" charset="0"/>
                  </a:rPr>
                  <a:t>+</a:t>
                </a:r>
                <a14:m>
                  <m:oMath xmlns:m="http://schemas.openxmlformats.org/officeDocument/2006/math">
                    <m:sSubSup>
                      <m:sSubSupPr>
                        <m:ctrlPr>
                          <a:rPr lang="en-US" i="1" smtClean="0">
                            <a:latin typeface="Cambria Math"/>
                            <a:cs typeface="Times New Roman" pitchFamily="18" charset="0"/>
                          </a:rPr>
                        </m:ctrlPr>
                      </m:sSubSupPr>
                      <m:e>
                        <m:r>
                          <a:rPr lang="en-US" b="1" i="1" smtClean="0">
                            <a:latin typeface="Cambria Math"/>
                            <a:cs typeface="Times New Roman" pitchFamily="18" charset="0"/>
                          </a:rPr>
                          <m:t>𝒔</m:t>
                        </m:r>
                      </m:e>
                      <m:sub>
                        <m:r>
                          <a:rPr lang="en-US" b="0" i="1" smtClean="0">
                            <a:latin typeface="Cambria Math"/>
                            <a:cs typeface="Times New Roman" pitchFamily="18" charset="0"/>
                          </a:rPr>
                          <m:t>𝑖</m:t>
                        </m:r>
                        <m:r>
                          <a:rPr lang="en-US" b="0" i="1" smtClean="0">
                            <a:latin typeface="Cambria Math"/>
                            <a:cs typeface="Times New Roman" pitchFamily="18" charset="0"/>
                          </a:rPr>
                          <m:t>−1</m:t>
                        </m:r>
                      </m:sub>
                      <m:sup>
                        <m:r>
                          <a:rPr lang="en-US" b="0" i="1" smtClean="0">
                            <a:latin typeface="Cambria Math"/>
                            <a:cs typeface="Times New Roman" pitchFamily="18" charset="0"/>
                          </a:rPr>
                          <m:t>∗∗</m:t>
                        </m:r>
                      </m:sup>
                    </m:sSubSup>
                  </m:oMath>
                </a14:m>
                <a:endParaRPr lang="en-US" dirty="0" smtClean="0">
                  <a:cs typeface="Times New Roman" pitchFamily="18" charset="0"/>
                </a:endParaRPr>
              </a:p>
              <a:p>
                <a:pPr>
                  <a:lnSpc>
                    <a:spcPct val="100000"/>
                  </a:lnSpc>
                </a:pPr>
                <a:r>
                  <a:rPr lang="en-US" u="sng" dirty="0" err="1" smtClean="0">
                    <a:cs typeface="Times New Roman" pitchFamily="18" charset="0"/>
                  </a:rPr>
                  <a:t>Enc</a:t>
                </a:r>
                <a:r>
                  <a:rPr lang="en-US" u="sng" dirty="0" smtClean="0">
                    <a:cs typeface="Times New Roman" pitchFamily="18" charset="0"/>
                  </a:rPr>
                  <a:t>(</a:t>
                </a:r>
                <a:r>
                  <a:rPr lang="en-US" i="1" u="sng" dirty="0" smtClean="0">
                    <a:latin typeface="Times New Roman" pitchFamily="18" charset="0"/>
                    <a:cs typeface="Times New Roman" pitchFamily="18" charset="0"/>
                  </a:rPr>
                  <a:t>b</a:t>
                </a:r>
                <a:r>
                  <a:rPr lang="en-US" u="sng" dirty="0" smtClean="0">
                    <a:cs typeface="Times New Roman" pitchFamily="18" charset="0"/>
                  </a:rPr>
                  <a:t>):</a:t>
                </a:r>
                <a:r>
                  <a:rPr lang="en-US" dirty="0" smtClean="0">
                    <a:cs typeface="Times New Roman" pitchFamily="18" charset="0"/>
                  </a:rPr>
                  <a:t> </a:t>
                </a:r>
                <a:r>
                  <a:rPr lang="en-US" b="1" i="1" dirty="0" err="1" smtClean="0">
                    <a:latin typeface="Times New Roman" pitchFamily="18" charset="0"/>
                    <a:cs typeface="Times New Roman" pitchFamily="18" charset="0"/>
                  </a:rPr>
                  <a:t>r</a:t>
                </a:r>
                <a:r>
                  <a:rPr lang="en-US" dirty="0" err="1" smtClean="0">
                    <a:cs typeface="Times New Roman" pitchFamily="18" charset="0"/>
                    <a:sym typeface="Symbol"/>
                  </a:rPr>
                  <a:t></a:t>
                </a:r>
                <a:r>
                  <a:rPr lang="en-US" baseline="-25000" dirty="0" err="1" smtClean="0">
                    <a:cs typeface="Times New Roman" pitchFamily="18" charset="0"/>
                    <a:sym typeface="Symbol"/>
                  </a:rPr>
                  <a:t>R</a:t>
                </a:r>
                <a:r>
                  <a:rPr lang="en-US" dirty="0" smtClean="0">
                    <a:cs typeface="Times New Roman" pitchFamily="18" charset="0"/>
                  </a:rPr>
                  <a:t>{0,1}</a:t>
                </a:r>
                <a:r>
                  <a:rPr lang="en-US" i="1" baseline="30000" dirty="0" smtClean="0">
                    <a:latin typeface="Times New Roman" pitchFamily="18" charset="0"/>
                    <a:cs typeface="Times New Roman" pitchFamily="18" charset="0"/>
                  </a:rPr>
                  <a:t>m</a:t>
                </a:r>
                <a:r>
                  <a:rPr lang="en-US" dirty="0" smtClean="0">
                    <a:cs typeface="Times New Roman" pitchFamily="18" charset="0"/>
                  </a:rPr>
                  <a:t>,</a:t>
                </a:r>
                <a:r>
                  <a:rPr lang="en-US" dirty="0">
                    <a:cs typeface="Times New Roman" pitchFamily="18" charset="0"/>
                  </a:rPr>
                  <a:t> </a:t>
                </a:r>
                <a:r>
                  <a:rPr lang="en-US" b="1" i="1" dirty="0" smtClean="0">
                    <a:latin typeface="Times New Roman" pitchFamily="18" charset="0"/>
                    <a:cs typeface="Times New Roman" pitchFamily="18" charset="0"/>
                  </a:rPr>
                  <a:t>c</a:t>
                </a:r>
                <a:r>
                  <a:rPr lang="en-US" dirty="0" smtClean="0">
                    <a:cs typeface="Times New Roman" pitchFamily="18" charset="0"/>
                    <a:sym typeface="Wingdings" pitchFamily="2" charset="2"/>
                  </a:rPr>
                  <a:t></a:t>
                </a:r>
                <a:r>
                  <a:rPr lang="en-US" dirty="0" smtClean="0">
                    <a:cs typeface="Times New Roman" pitchFamily="18" charset="0"/>
                  </a:rPr>
                  <a:t>M</a:t>
                </a:r>
                <a:r>
                  <a:rPr lang="en-US" baseline="-25000" dirty="0" smtClean="0">
                    <a:latin typeface="Times New Roman" pitchFamily="18" charset="0"/>
                    <a:cs typeface="Times New Roman" pitchFamily="18" charset="0"/>
                  </a:rPr>
                  <a:t>0</a:t>
                </a:r>
                <a:r>
                  <a:rPr lang="en-US" b="1" i="1" dirty="0">
                    <a:latin typeface="Times New Roman" pitchFamily="18" charset="0"/>
                    <a:cs typeface="Times New Roman" pitchFamily="18" charset="0"/>
                  </a:rPr>
                  <a:t>r</a:t>
                </a:r>
                <a:r>
                  <a:rPr lang="en-US" dirty="0" smtClean="0">
                    <a:cs typeface="Times New Roman" pitchFamily="18" charset="0"/>
                    <a:sym typeface="Wingdings" pitchFamily="2" charset="2"/>
                  </a:rPr>
                  <a:t> + [</a:t>
                </a:r>
                <a:r>
                  <a:rPr lang="en-US" i="1" dirty="0" smtClean="0">
                    <a:latin typeface="Times New Roman" pitchFamily="18" charset="0"/>
                    <a:cs typeface="Times New Roman" pitchFamily="18" charset="0"/>
                    <a:sym typeface="Wingdings" pitchFamily="2" charset="2"/>
                  </a:rPr>
                  <a:t>b</a:t>
                </a:r>
                <a:r>
                  <a:rPr lang="en-US" dirty="0">
                    <a:cs typeface="Times New Roman" pitchFamily="18" charset="0"/>
                    <a:sym typeface="Wingdings" pitchFamily="2" charset="2"/>
                  </a:rPr>
                  <a:t>,0</a:t>
                </a:r>
                <a:r>
                  <a:rPr lang="en-US" dirty="0" smtClean="0">
                    <a:cs typeface="Times New Roman" pitchFamily="18" charset="0"/>
                    <a:sym typeface="Wingdings" pitchFamily="2" charset="2"/>
                  </a:rPr>
                  <a:t>,…,0], output (</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a:t>
                </a:r>
                <a:r>
                  <a:rPr lang="en-US" dirty="0" smtClean="0">
                    <a:latin typeface="Times New Roman" pitchFamily="18" charset="0"/>
                    <a:cs typeface="Times New Roman" pitchFamily="18" charset="0"/>
                    <a:sym typeface="Wingdings" pitchFamily="2" charset="2"/>
                  </a:rPr>
                  <a:t>0</a:t>
                </a:r>
                <a:r>
                  <a:rPr lang="en-US" dirty="0" smtClean="0">
                    <a:cs typeface="Times New Roman" pitchFamily="18" charset="0"/>
                    <a:sym typeface="Wingdings" pitchFamily="2" charset="2"/>
                  </a:rPr>
                  <a:t>)</a:t>
                </a:r>
              </a:p>
              <a:p>
                <a:pPr>
                  <a:lnSpc>
                    <a:spcPct val="100000"/>
                  </a:lnSpc>
                </a:pPr>
                <a:r>
                  <a:rPr lang="en-US" u="sng" dirty="0" smtClean="0">
                    <a:cs typeface="Times New Roman" pitchFamily="18" charset="0"/>
                    <a:sym typeface="Wingdings" pitchFamily="2" charset="2"/>
                  </a:rPr>
                  <a:t>Dec(</a:t>
                </a:r>
                <a:r>
                  <a:rPr lang="en-US" b="1" i="1" u="sng" dirty="0" err="1" smtClean="0">
                    <a:latin typeface="Times New Roman" pitchFamily="18" charset="0"/>
                    <a:cs typeface="Times New Roman" pitchFamily="18" charset="0"/>
                    <a:sym typeface="Wingdings" pitchFamily="2" charset="2"/>
                  </a:rPr>
                  <a:t>c</a:t>
                </a:r>
                <a:r>
                  <a:rPr lang="en-US" i="1" u="sng" dirty="0" err="1" smtClean="0">
                    <a:latin typeface="Times New Roman" pitchFamily="18" charset="0"/>
                    <a:cs typeface="Times New Roman" pitchFamily="18" charset="0"/>
                    <a:sym typeface="Wingdings" pitchFamily="2" charset="2"/>
                  </a:rPr>
                  <a:t>,i</a:t>
                </a:r>
                <a:r>
                  <a:rPr lang="en-US" u="sng" dirty="0" smtClean="0">
                    <a:cs typeface="Times New Roman" pitchFamily="18" charset="0"/>
                    <a:sym typeface="Wingdings" pitchFamily="2" charset="2"/>
                  </a:rPr>
                  <a:t>):</a:t>
                </a:r>
                <a:r>
                  <a:rPr lang="en-US" dirty="0" smtClean="0">
                    <a:cs typeface="Times New Roman" pitchFamily="18" charset="0"/>
                    <a:sym typeface="Wingdings" pitchFamily="2" charset="2"/>
                  </a:rPr>
                  <a:t> Recover </a:t>
                </a:r>
                <a:r>
                  <a:rPr lang="en-US" i="1" dirty="0" smtClean="0">
                    <a:latin typeface="Times New Roman" pitchFamily="18" charset="0"/>
                    <a:cs typeface="Times New Roman" pitchFamily="18" charset="0"/>
                    <a:sym typeface="Wingdings" pitchFamily="2" charset="2"/>
                  </a:rPr>
                  <a:t>b</a:t>
                </a:r>
                <a:r>
                  <a:rPr lang="en-US" dirty="0" smtClean="0">
                    <a:cs typeface="Times New Roman" pitchFamily="18" charset="0"/>
                    <a:sym typeface="Wingdings" pitchFamily="2" charset="2"/>
                  </a:rPr>
                  <a:t></a:t>
                </a:r>
                <a:r>
                  <a:rPr lang="en-US" dirty="0" smtClean="0">
                    <a:cs typeface="Times New Roman" pitchFamily="18" charset="0"/>
                    <a:sym typeface="Wingdings" pitchFamily="2" charset="2"/>
                  </a:rPr>
                  <a:t>(&lt;</a:t>
                </a:r>
                <a:r>
                  <a:rPr lang="en-US" b="1" i="1" dirty="0" err="1" smtClean="0">
                    <a:latin typeface="Times New Roman" pitchFamily="18" charset="0"/>
                    <a:cs typeface="Times New Roman" pitchFamily="18" charset="0"/>
                    <a:sym typeface="Wingdings" pitchFamily="2" charset="2"/>
                  </a:rPr>
                  <a:t>s</a:t>
                </a:r>
                <a:r>
                  <a:rPr lang="en-US" i="1" baseline="-25000" dirty="0" err="1">
                    <a:latin typeface="Times New Roman" pitchFamily="18" charset="0"/>
                    <a:cs typeface="Times New Roman" pitchFamily="18" charset="0"/>
                  </a:rPr>
                  <a:t>i</a:t>
                </a:r>
                <a:r>
                  <a:rPr lang="en-US" dirty="0" err="1" smtClean="0">
                    <a:cs typeface="Times New Roman" pitchFamily="18" charset="0"/>
                    <a:sym typeface="Wingdings" pitchFamily="2" charset="2"/>
                  </a:rPr>
                  <a:t>,</a:t>
                </a:r>
                <a:r>
                  <a:rPr lang="en-US" b="1" i="1" dirty="0" err="1" smtClean="0">
                    <a:latin typeface="Times New Roman" pitchFamily="18" charset="0"/>
                    <a:cs typeface="Times New Roman" pitchFamily="18" charset="0"/>
                  </a:rPr>
                  <a:t>c</a:t>
                </a:r>
                <a:r>
                  <a:rPr lang="en-US" dirty="0" smtClean="0">
                    <a:cs typeface="Times New Roman" pitchFamily="18" charset="0"/>
                    <a:sym typeface="Wingdings" pitchFamily="2" charset="2"/>
                  </a:rPr>
                  <a:t>&gt; </a:t>
                </a:r>
                <a:r>
                  <a:rPr lang="en-US" dirty="0" smtClean="0">
                    <a:cs typeface="Times New Roman" pitchFamily="18" charset="0"/>
                    <a:sym typeface="Wingdings" pitchFamily="2" charset="2"/>
                  </a:rPr>
                  <a:t>mod q) mod 2</a:t>
                </a:r>
              </a:p>
              <a:p>
                <a:pPr lvl="1"/>
                <a:r>
                  <a:rPr lang="en-US" dirty="0" smtClean="0">
                    <a:cs typeface="Times New Roman" pitchFamily="18" charset="0"/>
                    <a:sym typeface="Wingdings" pitchFamily="2" charset="2"/>
                  </a:rPr>
                  <a:t>For level-0: </a:t>
                </a:r>
                <a:r>
                  <a:rPr lang="en-US" dirty="0" smtClean="0">
                    <a:cs typeface="Times New Roman" pitchFamily="18" charset="0"/>
                    <a:sym typeface="Wingdings" pitchFamily="2" charset="2"/>
                  </a:rPr>
                  <a:t>&lt;</a:t>
                </a:r>
                <a:r>
                  <a:rPr lang="en-US" b="1" i="1" dirty="0" err="1" smtClean="0">
                    <a:latin typeface="Times New Roman" pitchFamily="18" charset="0"/>
                    <a:cs typeface="Times New Roman" pitchFamily="18" charset="0"/>
                    <a:sym typeface="Wingdings" pitchFamily="2" charset="2"/>
                  </a:rPr>
                  <a:t>s</a:t>
                </a:r>
                <a:r>
                  <a:rPr lang="en-US" i="1" baseline="-25000" dirty="0" err="1" smtClean="0">
                    <a:latin typeface="Times New Roman" pitchFamily="18" charset="0"/>
                    <a:cs typeface="Times New Roman" pitchFamily="18" charset="0"/>
                  </a:rPr>
                  <a:t>o</a:t>
                </a:r>
                <a:r>
                  <a:rPr lang="en-US" dirty="0" err="1" smtClean="0">
                    <a:cs typeface="Times New Roman" pitchFamily="18" charset="0"/>
                    <a:sym typeface="Wingdings" pitchFamily="2" charset="2"/>
                  </a:rPr>
                  <a:t>,</a:t>
                </a:r>
                <a:r>
                  <a:rPr lang="en-US" b="1" i="1" dirty="0" err="1" smtClean="0">
                    <a:latin typeface="Times New Roman" pitchFamily="18" charset="0"/>
                    <a:cs typeface="Times New Roman" pitchFamily="18" charset="0"/>
                  </a:rPr>
                  <a:t>c</a:t>
                </a:r>
                <a:r>
                  <a:rPr lang="en-US" dirty="0" smtClean="0">
                    <a:cs typeface="Times New Roman" pitchFamily="18" charset="0"/>
                    <a:sym typeface="Wingdings" pitchFamily="2" charset="2"/>
                  </a:rPr>
                  <a:t>&gt;= </a:t>
                </a:r>
                <a:r>
                  <a:rPr lang="en-US" b="1" i="1" dirty="0" smtClean="0">
                    <a:latin typeface="Times New Roman" pitchFamily="18" charset="0"/>
                    <a:cs typeface="Times New Roman" pitchFamily="18" charset="0"/>
                  </a:rPr>
                  <a:t>s</a:t>
                </a:r>
                <a:r>
                  <a:rPr lang="en-US" baseline="-25000" dirty="0" smtClean="0">
                    <a:latin typeface="Times New Roman" pitchFamily="18" charset="0"/>
                    <a:cs typeface="Times New Roman" pitchFamily="18" charset="0"/>
                  </a:rPr>
                  <a:t>0</a:t>
                </a:r>
                <a:r>
                  <a:rPr lang="en-US" dirty="0" smtClean="0">
                    <a:cs typeface="Times New Roman" pitchFamily="18" charset="0"/>
                  </a:rPr>
                  <a:t>M</a:t>
                </a:r>
                <a:r>
                  <a:rPr lang="en-US" baseline="-25000" dirty="0" smtClean="0">
                    <a:latin typeface="Times New Roman" pitchFamily="18" charset="0"/>
                    <a:cs typeface="Times New Roman" pitchFamily="18" charset="0"/>
                  </a:rPr>
                  <a:t>0</a:t>
                </a:r>
                <a:r>
                  <a:rPr lang="en-US" b="1" i="1" dirty="0" smtClean="0">
                    <a:latin typeface="Times New Roman" pitchFamily="18" charset="0"/>
                    <a:cs typeface="Times New Roman" pitchFamily="18" charset="0"/>
                  </a:rPr>
                  <a:t>r</a:t>
                </a:r>
                <a:r>
                  <a:rPr lang="en-US" dirty="0" smtClean="0">
                    <a:cs typeface="Times New Roman" pitchFamily="18" charset="0"/>
                    <a:sym typeface="Wingdings" pitchFamily="2" charset="2"/>
                  </a:rPr>
                  <a:t>+ b = 2&lt;</a:t>
                </a:r>
                <a:r>
                  <a:rPr lang="en-US" b="1" i="1"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0</a:t>
                </a:r>
                <a:r>
                  <a:rPr lang="en-US" dirty="0" smtClean="0">
                    <a:cs typeface="Times New Roman" pitchFamily="18" charset="0"/>
                    <a:sym typeface="Wingdings" pitchFamily="2" charset="2"/>
                  </a:rPr>
                  <a:t>,</a:t>
                </a:r>
                <a:r>
                  <a:rPr lang="en-US" b="1" i="1" dirty="0">
                    <a:latin typeface="Times New Roman" pitchFamily="18" charset="0"/>
                    <a:cs typeface="Times New Roman" pitchFamily="18" charset="0"/>
                  </a:rPr>
                  <a:t>r</a:t>
                </a:r>
                <a:r>
                  <a:rPr lang="en-US" dirty="0" smtClean="0">
                    <a:cs typeface="Times New Roman" pitchFamily="18" charset="0"/>
                    <a:sym typeface="Wingdings" pitchFamily="2" charset="2"/>
                  </a:rPr>
                  <a:t>&gt;+b</a:t>
                </a:r>
                <a:endParaRPr lang="en-US" dirty="0" smtClean="0">
                  <a:cs typeface="Times New Roman" pitchFamily="18" charset="0"/>
                </a:endParaRPr>
              </a:p>
              <a:p>
                <a:pPr lvl="1"/>
                <a:r>
                  <a:rPr lang="en-US" b="1" i="1" dirty="0">
                    <a:latin typeface="Times New Roman" pitchFamily="18" charset="0"/>
                    <a:cs typeface="Times New Roman" pitchFamily="18" charset="0"/>
                  </a:rPr>
                  <a:t>e</a:t>
                </a:r>
                <a:r>
                  <a:rPr lang="en-US" baseline="-25000" dirty="0">
                    <a:latin typeface="Times New Roman" pitchFamily="18" charset="0"/>
                    <a:cs typeface="Times New Roman" pitchFamily="18" charset="0"/>
                  </a:rPr>
                  <a:t>0</a:t>
                </a:r>
                <a:r>
                  <a:rPr lang="en-US" dirty="0">
                    <a:cs typeface="Times New Roman" pitchFamily="18" charset="0"/>
                    <a:sym typeface="Wingdings" pitchFamily="2" charset="2"/>
                  </a:rPr>
                  <a:t>,</a:t>
                </a:r>
                <a:r>
                  <a:rPr lang="en-US" b="1" i="1" dirty="0">
                    <a:latin typeface="Times New Roman" pitchFamily="18" charset="0"/>
                    <a:cs typeface="Times New Roman" pitchFamily="18" charset="0"/>
                  </a:rPr>
                  <a:t>r</a:t>
                </a:r>
                <a:r>
                  <a:rPr lang="en-US" dirty="0" smtClean="0"/>
                  <a:t> are short so </a:t>
                </a:r>
                <a14:m>
                  <m:oMath xmlns:m="http://schemas.openxmlformats.org/officeDocument/2006/math">
                    <m:r>
                      <a:rPr lang="en-US" b="0" i="0" dirty="0" smtClean="0">
                        <a:latin typeface="Cambria Math"/>
                        <a:ea typeface="Cambria Math"/>
                        <a:cs typeface="Times New Roman" pitchFamily="18" charset="0"/>
                        <a:sym typeface="Wingdings" pitchFamily="2" charset="2"/>
                      </a:rPr>
                      <m:t>2</m:t>
                    </m:r>
                    <m:d>
                      <m:dPr>
                        <m:begChr m:val="⟨"/>
                        <m:endChr m:val="⟩"/>
                        <m:ctrlPr>
                          <a:rPr lang="en-US" b="0" i="1" dirty="0" smtClean="0">
                            <a:latin typeface="Cambria Math"/>
                            <a:ea typeface="Cambria Math"/>
                            <a:cs typeface="Times New Roman" pitchFamily="18" charset="0"/>
                            <a:sym typeface="Wingdings" pitchFamily="2" charset="2"/>
                          </a:rPr>
                        </m:ctrlPr>
                      </m:dPr>
                      <m:e>
                        <m:sSub>
                          <m:sSubPr>
                            <m:ctrlPr>
                              <a:rPr lang="en-US" b="0" i="1" dirty="0" smtClean="0">
                                <a:latin typeface="Cambria Math"/>
                                <a:ea typeface="Cambria Math"/>
                                <a:cs typeface="Times New Roman" pitchFamily="18" charset="0"/>
                                <a:sym typeface="Wingdings" pitchFamily="2" charset="2"/>
                              </a:rPr>
                            </m:ctrlPr>
                          </m:sSubPr>
                          <m:e>
                            <m:r>
                              <a:rPr lang="en-US" b="1" i="1" dirty="0" smtClean="0">
                                <a:latin typeface="Cambria Math"/>
                                <a:ea typeface="Cambria Math"/>
                                <a:cs typeface="Times New Roman" pitchFamily="18" charset="0"/>
                                <a:sym typeface="Wingdings" pitchFamily="2" charset="2"/>
                              </a:rPr>
                              <m:t>𝒆</m:t>
                            </m:r>
                          </m:e>
                          <m:sub>
                            <m:r>
                              <a:rPr lang="en-US" b="0" i="1" dirty="0" smtClean="0">
                                <a:latin typeface="Cambria Math"/>
                                <a:ea typeface="Cambria Math"/>
                                <a:cs typeface="Times New Roman" pitchFamily="18" charset="0"/>
                                <a:sym typeface="Wingdings" pitchFamily="2" charset="2"/>
                              </a:rPr>
                              <m:t>0</m:t>
                            </m:r>
                          </m:sub>
                        </m:sSub>
                        <m:r>
                          <a:rPr lang="en-US" b="0" i="1" dirty="0" smtClean="0">
                            <a:latin typeface="Cambria Math"/>
                            <a:ea typeface="Cambria Math"/>
                            <a:cs typeface="Times New Roman" pitchFamily="18" charset="0"/>
                            <a:sym typeface="Wingdings" pitchFamily="2" charset="2"/>
                          </a:rPr>
                          <m:t>,</m:t>
                        </m:r>
                        <m:r>
                          <a:rPr lang="en-US" b="1" i="1" dirty="0" smtClean="0">
                            <a:latin typeface="Cambria Math"/>
                            <a:ea typeface="Cambria Math"/>
                            <a:cs typeface="Times New Roman" pitchFamily="18" charset="0"/>
                            <a:sym typeface="Wingdings" pitchFamily="2" charset="2"/>
                          </a:rPr>
                          <m:t>𝒓</m:t>
                        </m:r>
                      </m:e>
                    </m:d>
                    <m:r>
                      <a:rPr lang="en-US" i="1" dirty="0" smtClean="0">
                        <a:latin typeface="Cambria Math"/>
                        <a:ea typeface="Cambria Math"/>
                        <a:cs typeface="Times New Roman" pitchFamily="18" charset="0"/>
                        <a:sym typeface="Wingdings" pitchFamily="2" charset="2"/>
                      </a:rPr>
                      <m:t>≪</m:t>
                    </m:r>
                    <m:r>
                      <a:rPr lang="en-US" b="0" i="1" dirty="0" smtClean="0">
                        <a:latin typeface="Cambria Math"/>
                        <a:ea typeface="Cambria Math"/>
                        <a:cs typeface="Times New Roman" pitchFamily="18" charset="0"/>
                        <a:sym typeface="Wingdings" pitchFamily="2" charset="2"/>
                      </a:rPr>
                      <m:t>𝑞</m:t>
                    </m:r>
                  </m:oMath>
                </a14:m>
                <a:r>
                  <a:rPr lang="en-US" dirty="0" smtClean="0">
                    <a:cs typeface="Times New Roman" pitchFamily="18" charset="0"/>
                    <a:sym typeface="Wingdings" pitchFamily="2" charset="2"/>
                  </a:rPr>
                  <a:t>, hence no wraparound</a:t>
                </a:r>
                <a:endParaRPr lang="en-US" dirty="0"/>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457200" y="838200"/>
                <a:ext cx="8686800" cy="5300234"/>
              </a:xfrm>
              <a:blipFill rotWithShape="1">
                <a:blip r:embed="rId3"/>
                <a:stretch>
                  <a:fillRect l="-2807" t="-3337" r="-1895" b="-1841"/>
                </a:stretch>
              </a:blipFill>
            </p:spPr>
            <p:txBody>
              <a:bodyPr/>
              <a:lstStyle/>
              <a:p>
                <a:r>
                  <a:rPr lang="en-US">
                    <a:noFill/>
                  </a:rPr>
                  <a:t> </a:t>
                </a:r>
              </a:p>
            </p:txBody>
          </p:sp>
        </mc:Fallback>
      </mc:AlternateContent>
      <p:sp>
        <p:nvSpPr>
          <p:cNvPr id="3" name="Title 2"/>
          <p:cNvSpPr>
            <a:spLocks noGrp="1"/>
          </p:cNvSpPr>
          <p:nvPr>
            <p:ph type="title"/>
          </p:nvPr>
        </p:nvSpPr>
        <p:spPr>
          <a:xfrm>
            <a:off x="381000" y="230188"/>
            <a:ext cx="8382000" cy="664797"/>
          </a:xfrm>
        </p:spPr>
        <p:txBody>
          <a:bodyPr/>
          <a:lstStyle/>
          <a:p>
            <a:r>
              <a:rPr lang="en-US" dirty="0" smtClean="0"/>
              <a:t>The [BV’11b] “Leveled SWHE”</a:t>
            </a:r>
            <a:endParaRPr lang="en-US" dirty="0"/>
          </a:p>
        </p:txBody>
      </p:sp>
      <p:sp>
        <p:nvSpPr>
          <p:cNvPr id="4" name="Date Placeholder 3"/>
          <p:cNvSpPr>
            <a:spLocks noGrp="1"/>
          </p:cNvSpPr>
          <p:nvPr>
            <p:ph type="dt" sz="half" idx="11"/>
          </p:nvPr>
        </p:nvSpPr>
        <p:spPr/>
        <p:txBody>
          <a:bodyPr/>
          <a:lstStyle/>
          <a:p>
            <a:fld id="{F84D8AD3-3C84-417D-9446-B0CEFF2B0C94}"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43</a:t>
            </a:fld>
            <a:endParaRPr lang="en-US"/>
          </a:p>
        </p:txBody>
      </p:sp>
    </p:spTree>
    <p:extLst>
      <p:ext uri="{BB962C8B-B14F-4D97-AF65-F5344CB8AC3E}">
        <p14:creationId xmlns:p14="http://schemas.microsoft.com/office/powerpoint/2010/main" val="3772405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672048"/>
          </a:xfrm>
        </p:spPr>
        <p:txBody>
          <a:bodyPr/>
          <a:lstStyle/>
          <a:p>
            <a:r>
              <a:rPr lang="en-US" dirty="0" err="1"/>
              <a:t>C</a:t>
            </a:r>
            <a:r>
              <a:rPr lang="en-US" dirty="0" err="1" smtClean="0"/>
              <a:t>iphertexts</a:t>
            </a:r>
            <a:r>
              <a:rPr lang="en-US" dirty="0" smtClean="0"/>
              <a:t> in same level can be added directly</a:t>
            </a:r>
          </a:p>
          <a:p>
            <a:r>
              <a:rPr lang="en-US" dirty="0" smtClean="0"/>
              <a:t>To multiply two level-</a:t>
            </a:r>
            <a:r>
              <a:rPr lang="en-US" i="1" dirty="0" smtClean="0">
                <a:latin typeface="Times New Roman" pitchFamily="18" charset="0"/>
                <a:cs typeface="Times New Roman" pitchFamily="18" charset="0"/>
              </a:rPr>
              <a:t>i</a:t>
            </a:r>
            <a:r>
              <a:rPr lang="en-US" dirty="0" smtClean="0"/>
              <a:t> </a:t>
            </a:r>
            <a:r>
              <a:rPr lang="en-US" dirty="0" err="1" smtClean="0"/>
              <a:t>ciphertexts</a:t>
            </a:r>
            <a:r>
              <a:rPr lang="en-US" dirty="0" smtClean="0"/>
              <a:t> (</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i</a:t>
            </a:r>
            <a:r>
              <a:rPr lang="en-US" dirty="0" smtClean="0">
                <a:cs typeface="Times New Roman" pitchFamily="18" charset="0"/>
              </a:rPr>
              <a:t>),(</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i</a:t>
            </a:r>
            <a:r>
              <a:rPr lang="en-US" dirty="0" smtClean="0"/>
              <a:t>)</a:t>
            </a:r>
          </a:p>
          <a:p>
            <a:pPr lvl="1"/>
            <a:r>
              <a:rPr lang="en-US" dirty="0" smtClean="0"/>
              <a:t>Compute the extended </a:t>
            </a:r>
            <a:r>
              <a:rPr lang="en-US" b="1" i="1" dirty="0" smtClean="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r>
              <a:rPr lang="en-US" dirty="0" smtClean="0"/>
              <a:t>=</a:t>
            </a:r>
            <a:r>
              <a:rPr lang="en-US" dirty="0" err="1" smtClean="0"/>
              <a:t>vec</a:t>
            </a:r>
            <a:r>
              <a:rPr lang="en-US" dirty="0" smtClean="0"/>
              <a:t>(</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sym typeface="Symbol"/>
              </a:rPr>
              <a:t></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smtClean="0">
                <a:cs typeface="Times New Roman" pitchFamily="18" charset="0"/>
              </a:rPr>
              <a:t>the</a:t>
            </a:r>
            <a:br>
              <a:rPr lang="en-US" dirty="0" smtClean="0">
                <a:cs typeface="Times New Roman" pitchFamily="18" charset="0"/>
              </a:rPr>
            </a:br>
            <a:r>
              <a:rPr lang="en-US" dirty="0" smtClean="0">
                <a:cs typeface="Times New Roman" pitchFamily="18" charset="0"/>
              </a:rPr>
              <a:t>“doubly extended” </a:t>
            </a:r>
            <a:r>
              <a:rPr lang="en-US" b="1" i="1" dirty="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a:t>
            </a:r>
            <a:r>
              <a:rPr lang="en-US" dirty="0" smtClean="0">
                <a:cs typeface="Times New Roman" pitchFamily="18" charset="0"/>
              </a:rPr>
              <a:t>and set </a:t>
            </a:r>
            <a:r>
              <a:rPr lang="en-US" b="1"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Wingdings" pitchFamily="2" charset="2"/>
              </a:rPr>
              <a:t></a:t>
            </a:r>
            <a:r>
              <a:rPr lang="en-US" dirty="0" err="1">
                <a:cs typeface="Times New Roman" pitchFamily="18" charset="0"/>
              </a:rPr>
              <a:t>M</a:t>
            </a:r>
            <a:r>
              <a:rPr lang="en-US" i="1" baseline="-25000" dirty="0" err="1">
                <a:latin typeface="Times New Roman" pitchFamily="18" charset="0"/>
                <a:cs typeface="Times New Roman" pitchFamily="18" charset="0"/>
              </a:rPr>
              <a:t>i</a:t>
            </a:r>
            <a:r>
              <a:rPr lang="en-US" b="1" i="1" dirty="0" err="1" smtClean="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endParaRPr lang="en-US" dirty="0" smtClean="0">
              <a:cs typeface="Times New Roman" pitchFamily="18" charset="0"/>
            </a:endParaRPr>
          </a:p>
          <a:p>
            <a:pPr lvl="1"/>
            <a:r>
              <a:rPr lang="en-US" dirty="0" smtClean="0">
                <a:cs typeface="Times New Roman" pitchFamily="18" charset="0"/>
              </a:rPr>
              <a:t>(</a:t>
            </a:r>
            <a:r>
              <a:rPr lang="en-US" b="1"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a:t>
            </a:r>
            <a:r>
              <a:rPr lang="en-US" dirty="0" smtClean="0">
                <a:cs typeface="Times New Roman" pitchFamily="18" charset="0"/>
              </a:rPr>
              <a:t>,</a:t>
            </a:r>
            <a:r>
              <a:rPr lang="en-US" i="1" dirty="0">
                <a:latin typeface="Times New Roman" pitchFamily="18" charset="0"/>
                <a:cs typeface="Times New Roman" pitchFamily="18" charset="0"/>
              </a:rPr>
              <a:t>i</a:t>
            </a:r>
            <a:r>
              <a:rPr lang="en-US" dirty="0">
                <a:latin typeface="Times New Roman" pitchFamily="18" charset="0"/>
                <a:cs typeface="Times New Roman" pitchFamily="18" charset="0"/>
              </a:rPr>
              <a:t>+1</a:t>
            </a:r>
            <a:r>
              <a:rPr lang="en-US" dirty="0" smtClean="0">
                <a:cs typeface="Times New Roman" pitchFamily="18" charset="0"/>
              </a:rPr>
              <a:t>) is a level-(</a:t>
            </a:r>
            <a:r>
              <a:rPr lang="en-US" i="1"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+1) </a:t>
            </a:r>
            <a:r>
              <a:rPr lang="en-US" dirty="0" err="1" smtClean="0">
                <a:cs typeface="Times New Roman" pitchFamily="18" charset="0"/>
              </a:rPr>
              <a:t>ciphertext</a:t>
            </a:r>
            <a:endParaRPr lang="en-US" dirty="0" smtClean="0">
              <a:cs typeface="Times New Roman" pitchFamily="18" charset="0"/>
            </a:endParaRPr>
          </a:p>
          <a:p>
            <a:r>
              <a:rPr lang="en-US" dirty="0" smtClean="0"/>
              <a:t>Semantic-security follows because:</a:t>
            </a:r>
          </a:p>
          <a:p>
            <a:pPr lvl="1"/>
            <a:r>
              <a:rPr lang="en-US" dirty="0" smtClean="0"/>
              <a:t>Under LWE, the </a:t>
            </a:r>
            <a:r>
              <a:rPr lang="en-US" dirty="0" err="1" smtClean="0"/>
              <a:t>M</a:t>
            </a:r>
            <a:r>
              <a:rPr lang="en-US" i="1" baseline="-25000" dirty="0" err="1" smtClean="0">
                <a:latin typeface="Times New Roman" pitchFamily="18" charset="0"/>
                <a:cs typeface="Times New Roman" pitchFamily="18" charset="0"/>
              </a:rPr>
              <a:t>i</a:t>
            </a:r>
            <a:r>
              <a:rPr lang="en-US" dirty="0" err="1" smtClean="0"/>
              <a:t>’s</a:t>
            </a:r>
            <a:r>
              <a:rPr lang="en-US" dirty="0" smtClean="0"/>
              <a:t> are pseudo-random</a:t>
            </a:r>
          </a:p>
          <a:p>
            <a:pPr lvl="1"/>
            <a:r>
              <a:rPr lang="en-US" dirty="0" smtClean="0"/>
              <a:t>If they were random then </a:t>
            </a:r>
            <a:r>
              <a:rPr lang="en-US" dirty="0" err="1" smtClean="0"/>
              <a:t>ciphertexts</a:t>
            </a:r>
            <a:r>
              <a:rPr lang="en-US" dirty="0" smtClean="0"/>
              <a:t> would have no information about the encrypted plaintexts</a:t>
            </a:r>
          </a:p>
          <a:p>
            <a:pPr lvl="2"/>
            <a:r>
              <a:rPr lang="en-US" dirty="0" smtClean="0"/>
              <a:t>By leftover hash lemma</a:t>
            </a:r>
            <a:endParaRPr lang="en-US" dirty="0"/>
          </a:p>
        </p:txBody>
      </p:sp>
      <p:sp>
        <p:nvSpPr>
          <p:cNvPr id="3" name="Title 2"/>
          <p:cNvSpPr>
            <a:spLocks noGrp="1"/>
          </p:cNvSpPr>
          <p:nvPr>
            <p:ph type="title"/>
          </p:nvPr>
        </p:nvSpPr>
        <p:spPr/>
        <p:txBody>
          <a:bodyPr/>
          <a:lstStyle/>
          <a:p>
            <a:r>
              <a:rPr lang="en-US" dirty="0"/>
              <a:t>The [BV’11b] “Leveled SWHE”</a:t>
            </a:r>
          </a:p>
        </p:txBody>
      </p:sp>
      <p:sp>
        <p:nvSpPr>
          <p:cNvPr id="4" name="Date Placeholder 3"/>
          <p:cNvSpPr>
            <a:spLocks noGrp="1"/>
          </p:cNvSpPr>
          <p:nvPr>
            <p:ph type="dt" sz="half" idx="11"/>
          </p:nvPr>
        </p:nvSpPr>
        <p:spPr/>
        <p:txBody>
          <a:bodyPr/>
          <a:lstStyle/>
          <a:p>
            <a:fld id="{FB70C91C-CCED-403C-B2C5-D15AE7F7D694}"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44</a:t>
            </a:fld>
            <a:endParaRPr lang="en-US"/>
          </a:p>
        </p:txBody>
      </p:sp>
    </p:spTree>
    <p:extLst>
      <p:ext uri="{BB962C8B-B14F-4D97-AF65-F5344CB8AC3E}">
        <p14:creationId xmlns:p14="http://schemas.microsoft.com/office/powerpoint/2010/main" val="31979961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130361"/>
          </a:xfrm>
        </p:spPr>
        <p:txBody>
          <a:bodyPr/>
          <a:lstStyle/>
          <a:p>
            <a:r>
              <a:rPr lang="en-US" dirty="0" smtClean="0"/>
              <a:t>The “noise” in a </a:t>
            </a:r>
            <a:r>
              <a:rPr lang="en-US" dirty="0" err="1" smtClean="0"/>
              <a:t>ciphertext</a:t>
            </a:r>
            <a:r>
              <a:rPr lang="en-US" dirty="0" smtClean="0"/>
              <a:t> (</a:t>
            </a:r>
            <a:r>
              <a:rPr lang="en-US" b="1" i="1" dirty="0" err="1" smtClean="0">
                <a:latin typeface="Times New Roman" pitchFamily="18" charset="0"/>
                <a:cs typeface="Times New Roman" pitchFamily="18" charset="0"/>
              </a:rPr>
              <a:t>c</a:t>
            </a:r>
            <a:r>
              <a:rPr lang="en-US" dirty="0" err="1" smtClean="0"/>
              <a:t>,</a:t>
            </a:r>
            <a:r>
              <a:rPr lang="en-US" i="1" dirty="0" err="1" smtClean="0">
                <a:latin typeface="Times New Roman" pitchFamily="18" charset="0"/>
                <a:cs typeface="Times New Roman" pitchFamily="18" charset="0"/>
              </a:rPr>
              <a:t>i</a:t>
            </a:r>
            <a:r>
              <a:rPr lang="en-US" dirty="0" smtClean="0"/>
              <a:t>) is </a:t>
            </a:r>
            <a:r>
              <a:rPr lang="en-US" dirty="0" smtClean="0"/>
              <a:t>&lt;</a:t>
            </a:r>
            <a:r>
              <a:rPr lang="en-US" b="1"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i</a:t>
            </a:r>
            <a:r>
              <a:rPr lang="en-US" dirty="0" err="1" smtClean="0"/>
              <a:t>,</a:t>
            </a:r>
            <a:r>
              <a:rPr lang="en-US" b="1" i="1" dirty="0" err="1" smtClean="0">
                <a:latin typeface="Times New Roman" pitchFamily="18" charset="0"/>
                <a:cs typeface="Times New Roman" pitchFamily="18" charset="0"/>
              </a:rPr>
              <a:t>c</a:t>
            </a:r>
            <a:r>
              <a:rPr lang="en-US" dirty="0" smtClean="0"/>
              <a:t>&gt; </a:t>
            </a:r>
            <a:r>
              <a:rPr lang="en-US" dirty="0" smtClean="0"/>
              <a:t>mod </a:t>
            </a:r>
            <a:r>
              <a:rPr lang="en-US" i="1" dirty="0" smtClean="0">
                <a:latin typeface="Times New Roman" pitchFamily="18" charset="0"/>
                <a:cs typeface="Times New Roman" pitchFamily="18" charset="0"/>
              </a:rPr>
              <a:t>q</a:t>
            </a:r>
          </a:p>
          <a:p>
            <a:pPr lvl="1"/>
            <a:r>
              <a:rPr lang="en-US" dirty="0" smtClean="0"/>
              <a:t>Noise magnitude roughly doubles on addition,</a:t>
            </a:r>
            <a:br>
              <a:rPr lang="en-US" dirty="0" smtClean="0"/>
            </a:br>
            <a:r>
              <a:rPr lang="en-US" dirty="0" smtClean="0"/>
              <a:t>get squared on multiplication</a:t>
            </a:r>
          </a:p>
          <a:p>
            <a:pPr lvl="1"/>
            <a:r>
              <a:rPr lang="en-US" dirty="0" smtClean="0"/>
              <a:t>Can only evaluate log-depth circuits before</a:t>
            </a:r>
            <a:br>
              <a:rPr lang="en-US" dirty="0" smtClean="0"/>
            </a:br>
            <a:r>
              <a:rPr lang="en-US" dirty="0" smtClean="0"/>
              <a:t>the noise magnitude exceeds </a:t>
            </a:r>
            <a:r>
              <a:rPr lang="en-US" i="1" dirty="0" smtClean="0"/>
              <a:t>q</a:t>
            </a:r>
            <a:endParaRPr lang="en-US" dirty="0" smtClean="0"/>
          </a:p>
          <a:p>
            <a:r>
              <a:rPr lang="en-US" dirty="0" smtClean="0"/>
              <a:t>How to evaluate deeper circuits?</a:t>
            </a:r>
          </a:p>
          <a:p>
            <a:pPr lvl="1"/>
            <a:r>
              <a:rPr lang="en-US" dirty="0"/>
              <a:t>S</a:t>
            </a:r>
            <a:r>
              <a:rPr lang="en-US" dirty="0" smtClean="0"/>
              <a:t>quash &amp; bootstrap,</a:t>
            </a:r>
          </a:p>
          <a:p>
            <a:pPr lvl="1"/>
            <a:r>
              <a:rPr lang="en-US" dirty="0" smtClean="0"/>
              <a:t>Chimeric &amp; bootstrap,</a:t>
            </a:r>
            <a:endParaRPr lang="en-US" dirty="0"/>
          </a:p>
          <a:p>
            <a:pPr lvl="1"/>
            <a:r>
              <a:rPr lang="en-US" dirty="0" smtClean="0"/>
              <a:t>or an </a:t>
            </a:r>
            <a:r>
              <a:rPr lang="en-US" dirty="0"/>
              <a:t>altogether</a:t>
            </a:r>
            <a:r>
              <a:rPr lang="en-US" dirty="0" smtClean="0"/>
              <a:t> new technique…</a:t>
            </a:r>
          </a:p>
        </p:txBody>
      </p:sp>
      <p:sp>
        <p:nvSpPr>
          <p:cNvPr id="3" name="Title 2"/>
          <p:cNvSpPr>
            <a:spLocks noGrp="1"/>
          </p:cNvSpPr>
          <p:nvPr>
            <p:ph type="title"/>
          </p:nvPr>
        </p:nvSpPr>
        <p:spPr/>
        <p:txBody>
          <a:bodyPr/>
          <a:lstStyle/>
          <a:p>
            <a:r>
              <a:rPr lang="en-US" dirty="0" smtClean="0"/>
              <a:t>From SWHE to FHE</a:t>
            </a:r>
            <a:endParaRPr lang="en-US" dirty="0"/>
          </a:p>
        </p:txBody>
      </p:sp>
      <p:sp>
        <p:nvSpPr>
          <p:cNvPr id="4" name="Date Placeholder 3"/>
          <p:cNvSpPr>
            <a:spLocks noGrp="1"/>
          </p:cNvSpPr>
          <p:nvPr>
            <p:ph type="dt" sz="half" idx="11"/>
          </p:nvPr>
        </p:nvSpPr>
        <p:spPr/>
        <p:txBody>
          <a:bodyPr/>
          <a:lstStyle/>
          <a:p>
            <a:fld id="{1495479A-10B6-4BD0-9073-CC822B5F3589}"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45</a:t>
            </a:fld>
            <a:endParaRPr lang="en-US"/>
          </a:p>
        </p:txBody>
      </p:sp>
    </p:spTree>
    <p:extLst>
      <p:ext uri="{BB962C8B-B14F-4D97-AF65-F5344CB8AC3E}">
        <p14:creationId xmlns:p14="http://schemas.microsoft.com/office/powerpoint/2010/main" val="23991044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381000" y="1219200"/>
                <a:ext cx="8382000" cy="5276821"/>
              </a:xfrm>
            </p:spPr>
            <p:txBody>
              <a:bodyPr/>
              <a:lstStyle/>
              <a:p>
                <a:pPr marL="396875" lvl="1">
                  <a:buBlip>
                    <a:blip r:embed="rId3"/>
                  </a:buBlip>
                </a:pPr>
                <a:r>
                  <a:rPr lang="en-US" sz="3200" dirty="0" smtClean="0"/>
                  <a:t>Converting </a:t>
                </a:r>
                <a:r>
                  <a:rPr lang="en-US" sz="3200" b="1" i="1" dirty="0" err="1" smtClean="0">
                    <a:latin typeface="Times New Roman" pitchFamily="18" charset="0"/>
                    <a:cs typeface="Times New Roman" pitchFamily="18" charset="0"/>
                  </a:rPr>
                  <a:t>c,s</a:t>
                </a:r>
                <a:r>
                  <a:rPr lang="en-US" sz="3200" dirty="0" smtClean="0"/>
                  <a:t> </a:t>
                </a:r>
                <a:r>
                  <a:rPr lang="en-US" sz="3200" dirty="0"/>
                  <a:t>into </a:t>
                </a:r>
                <a:r>
                  <a:rPr lang="en-US" sz="3200" b="1" i="1" dirty="0" err="1" smtClean="0">
                    <a:latin typeface="Times New Roman" pitchFamily="18" charset="0"/>
                    <a:cs typeface="Times New Roman" pitchFamily="18" charset="0"/>
                  </a:rPr>
                  <a:t>c</a:t>
                </a:r>
                <a:r>
                  <a:rPr lang="en-US" sz="3200" dirty="0" err="1" smtClean="0"/>
                  <a:t>’,</a:t>
                </a:r>
                <a:r>
                  <a:rPr lang="en-US" sz="3200" b="1" i="1" dirty="0" err="1" smtClean="0">
                    <a:latin typeface="Times New Roman" pitchFamily="18" charset="0"/>
                    <a:cs typeface="Times New Roman" pitchFamily="18" charset="0"/>
                  </a:rPr>
                  <a:t>s</a:t>
                </a:r>
                <a:r>
                  <a:rPr lang="en-US" sz="3200" dirty="0" smtClean="0"/>
                  <a:t>’ </a:t>
                </a:r>
                <a:r>
                  <a:rPr lang="en-US" sz="3200" dirty="0" err="1" smtClean="0"/>
                  <a:t>s.t</a:t>
                </a:r>
                <a:r>
                  <a:rPr lang="en-US" sz="3200" dirty="0" err="1"/>
                  <a:t>.</a:t>
                </a:r>
                <a:r>
                  <a:rPr lang="en-US" sz="3200" dirty="0"/>
                  <a:t> </a:t>
                </a:r>
                <a:r>
                  <a:rPr lang="en-US" sz="3200" dirty="0" smtClean="0"/>
                  <a:t>for some </a:t>
                </a:r>
                <a:r>
                  <a:rPr lang="en-US" sz="3200" i="1" dirty="0" smtClean="0">
                    <a:latin typeface="Times New Roman" pitchFamily="18" charset="0"/>
                    <a:cs typeface="Times New Roman" pitchFamily="18" charset="0"/>
                  </a:rPr>
                  <a:t>p</a:t>
                </a:r>
                <a:r>
                  <a:rPr lang="en-US" sz="3200" dirty="0" smtClean="0"/>
                  <a:t> </a:t>
                </a:r>
                <a:r>
                  <a:rPr lang="en-US" sz="3200" dirty="0" smtClean="0">
                    <a:sym typeface="Symbol"/>
                  </a:rPr>
                  <a:t>&lt;</a:t>
                </a:r>
                <a:r>
                  <a:rPr lang="en-US" sz="3200" dirty="0" smtClean="0"/>
                  <a:t> </a:t>
                </a:r>
                <a:r>
                  <a:rPr lang="en-US" sz="3200" i="1" dirty="0" smtClean="0">
                    <a:latin typeface="Times New Roman" pitchFamily="18" charset="0"/>
                    <a:cs typeface="Times New Roman" pitchFamily="18" charset="0"/>
                  </a:rPr>
                  <a:t>q </a:t>
                </a:r>
                <a:br>
                  <a:rPr lang="en-US" sz="3200" i="1" dirty="0" smtClean="0">
                    <a:latin typeface="Times New Roman" pitchFamily="18" charset="0"/>
                    <a:cs typeface="Times New Roman" pitchFamily="18" charset="0"/>
                  </a:rPr>
                </a:br>
                <a:r>
                  <a:rPr lang="en-US" dirty="0" smtClean="0">
                    <a:solidFill>
                      <a:srgbClr val="00B050"/>
                    </a:solidFill>
                  </a:rPr>
                  <a:t>(&lt;</a:t>
                </a:r>
                <a:r>
                  <a:rPr lang="en-US" b="1" i="1" dirty="0" err="1" smtClean="0">
                    <a:solidFill>
                      <a:srgbClr val="00B050"/>
                    </a:solidFill>
                    <a:latin typeface="Times New Roman" pitchFamily="18" charset="0"/>
                    <a:cs typeface="Times New Roman" pitchFamily="18" charset="0"/>
                  </a:rPr>
                  <a:t>s</a:t>
                </a:r>
                <a:r>
                  <a:rPr lang="en-US" dirty="0" err="1" smtClean="0">
                    <a:solidFill>
                      <a:srgbClr val="00B050"/>
                    </a:solidFill>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rPr>
                  <a:t>’&gt; </a:t>
                </a:r>
                <a:r>
                  <a:rPr lang="en-US" dirty="0">
                    <a:solidFill>
                      <a:srgbClr val="00B050"/>
                    </a:solidFill>
                  </a:rPr>
                  <a:t>mod p</a:t>
                </a:r>
                <a:r>
                  <a:rPr lang="en-US" dirty="0" smtClean="0">
                    <a:solidFill>
                      <a:srgbClr val="00B050"/>
                    </a:solidFill>
                  </a:rPr>
                  <a:t>) </a:t>
                </a:r>
                <a:r>
                  <a:rPr lang="en-US" dirty="0" smtClean="0">
                    <a:solidFill>
                      <a:srgbClr val="00B050"/>
                    </a:solidFill>
                    <a:sym typeface="Symbol"/>
                  </a:rPr>
                  <a:t></a:t>
                </a:r>
                <a:r>
                  <a:rPr lang="en-US" dirty="0" smtClean="0">
                    <a:solidFill>
                      <a:srgbClr val="00B050"/>
                    </a:solidFill>
                  </a:rPr>
                  <a:t> </a:t>
                </a:r>
                <a:r>
                  <a:rPr lang="en-US" dirty="0" smtClean="0">
                    <a:solidFill>
                      <a:srgbClr val="00B050"/>
                    </a:solidFill>
                  </a:rPr>
                  <a:t>(&lt;</a:t>
                </a:r>
                <a:r>
                  <a:rPr lang="en-US" b="1" i="1" dirty="0" err="1" smtClean="0">
                    <a:solidFill>
                      <a:srgbClr val="00B050"/>
                    </a:solidFill>
                    <a:latin typeface="Times New Roman" pitchFamily="18" charset="0"/>
                    <a:cs typeface="Times New Roman" pitchFamily="18" charset="0"/>
                  </a:rPr>
                  <a:t>s</a:t>
                </a:r>
                <a:r>
                  <a:rPr lang="en-US" dirty="0" err="1" smtClean="0">
                    <a:solidFill>
                      <a:srgbClr val="00B050"/>
                    </a:solidFill>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rPr>
                  <a:t>&gt; </a:t>
                </a:r>
                <a:r>
                  <a:rPr lang="en-US" dirty="0" smtClean="0">
                    <a:solidFill>
                      <a:srgbClr val="00B050"/>
                    </a:solidFill>
                  </a:rPr>
                  <a:t>mod q)  (mod 2)  </a:t>
                </a:r>
              </a:p>
              <a:p>
                <a:r>
                  <a:rPr lang="en-US" dirty="0" smtClean="0"/>
                  <a:t>[BV’11b]: Use with </a:t>
                </a:r>
                <a14:m>
                  <m:oMath xmlns:m="http://schemas.openxmlformats.org/officeDocument/2006/math">
                    <m:r>
                      <a:rPr lang="en-US" i="1">
                        <a:latin typeface="Cambria Math"/>
                      </a:rPr>
                      <m:t>𝑝</m:t>
                    </m:r>
                    <m:r>
                      <a:rPr lang="en-US" i="1">
                        <a:latin typeface="Cambria Math"/>
                        <a:ea typeface="Cambria Math"/>
                      </a:rPr>
                      <m:t>≪</m:t>
                    </m:r>
                    <m:r>
                      <a:rPr lang="en-US" i="1">
                        <a:latin typeface="Cambria Math"/>
                        <a:ea typeface="Cambria Math"/>
                      </a:rPr>
                      <m:t>𝑞</m:t>
                    </m:r>
                  </m:oMath>
                </a14:m>
                <a:r>
                  <a:rPr lang="en-US" dirty="0"/>
                  <a:t> </a:t>
                </a:r>
                <a:r>
                  <a:rPr lang="en-US" dirty="0" smtClean="0"/>
                  <a:t>to reduce decryption complexity, can bootstrap without squashing</a:t>
                </a:r>
              </a:p>
              <a:p>
                <a:pPr lvl="1"/>
                <a:r>
                  <a:rPr lang="en-US" dirty="0" smtClean="0"/>
                  <a:t>Modulus-switching &amp; key-switching combined</a:t>
                </a:r>
              </a:p>
              <a:p>
                <a:pPr lvl="1"/>
                <a:r>
                  <a:rPr lang="en-US" dirty="0"/>
                  <a:t>T</a:t>
                </a:r>
                <a:r>
                  <a:rPr lang="en-US" dirty="0" smtClean="0"/>
                  <a:t>he resulting c’ can be decrypted, but cannot participate in any more </a:t>
                </a:r>
                <a:r>
                  <a:rPr lang="en-US" dirty="0" err="1" smtClean="0"/>
                  <a:t>homomorphic</a:t>
                </a:r>
                <a:r>
                  <a:rPr lang="en-US" dirty="0" smtClean="0"/>
                  <a:t> operations</a:t>
                </a:r>
              </a:p>
              <a:p>
                <a:r>
                  <a:rPr lang="en-US" dirty="0" smtClean="0"/>
                  <a:t>[BGV’11] Use </a:t>
                </a:r>
                <a:r>
                  <a:rPr lang="en-US" dirty="0"/>
                  <a:t>with </a:t>
                </a:r>
                <a14:m>
                  <m:oMath xmlns:m="http://schemas.openxmlformats.org/officeDocument/2006/math">
                    <m:r>
                      <a:rPr lang="en-US" i="1">
                        <a:latin typeface="Cambria Math"/>
                      </a:rPr>
                      <m:t>𝑝</m:t>
                    </m:r>
                    <m:r>
                      <a:rPr lang="en-US" b="0" i="1" smtClean="0">
                        <a:latin typeface="Cambria Math"/>
                        <a:ea typeface="Cambria Math"/>
                      </a:rPr>
                      <m:t>&lt;</m:t>
                    </m:r>
                    <m:r>
                      <a:rPr lang="en-US" i="1">
                        <a:latin typeface="Cambria Math"/>
                        <a:ea typeface="Cambria Math"/>
                      </a:rPr>
                      <m:t>𝑞</m:t>
                    </m:r>
                  </m:oMath>
                </a14:m>
                <a:r>
                  <a:rPr lang="en-US" dirty="0"/>
                  <a:t> to reduce </a:t>
                </a:r>
                <a:r>
                  <a:rPr lang="en-US" dirty="0" smtClean="0"/>
                  <a:t>the noise, can compute deeper circuits w/o bootstrapping</a:t>
                </a:r>
              </a:p>
              <a:p>
                <a:pPr lvl="1"/>
                <a:r>
                  <a:rPr lang="en-US" dirty="0"/>
                  <a:t>Roughly just by scaling, </a:t>
                </a:r>
                <a:r>
                  <a:rPr lang="en-US" b="1" i="1" dirty="0" err="1" smtClean="0">
                    <a:latin typeface="Times New Roman" pitchFamily="18" charset="0"/>
                    <a:cs typeface="Times New Roman" pitchFamily="18" charset="0"/>
                  </a:rPr>
                  <a:t>c</a:t>
                </a:r>
                <a:r>
                  <a:rPr lang="en-US" dirty="0" err="1"/>
                  <a:t>’</a:t>
                </a:r>
                <a:r>
                  <a:rPr lang="en-US" dirty="0" err="1" smtClean="0">
                    <a:sym typeface="Wingdings" pitchFamily="2" charset="2"/>
                  </a:rPr>
                  <a:t></a:t>
                </a:r>
                <a:r>
                  <a:rPr lang="en-US" dirty="0" err="1">
                    <a:sym typeface="Wingdings" pitchFamily="2" charset="2"/>
                  </a:rPr>
                  <a:t>round</a:t>
                </a:r>
                <a:r>
                  <a:rPr lang="en-US" dirty="0">
                    <a:sym typeface="Wingdings" pitchFamily="2" charset="2"/>
                  </a:rPr>
                  <a:t>(</a:t>
                </a:r>
                <a:r>
                  <a:rPr lang="en-US" dirty="0">
                    <a:sym typeface="Symbol"/>
                  </a:rPr>
                  <a:t>p/q </a:t>
                </a:r>
                <a:r>
                  <a:rPr lang="en-US" dirty="0"/>
                  <a:t>·</a:t>
                </a:r>
                <a:r>
                  <a:rPr lang="en-US" b="1" i="1" dirty="0">
                    <a:latin typeface="Times New Roman" pitchFamily="18" charset="0"/>
                    <a:cs typeface="Times New Roman" pitchFamily="18" charset="0"/>
                  </a:rPr>
                  <a:t>c</a:t>
                </a:r>
                <a:r>
                  <a:rPr lang="en-US" dirty="0"/>
                  <a:t>)</a:t>
                </a:r>
              </a:p>
              <a:p>
                <a:pPr lvl="1"/>
                <a:r>
                  <a:rPr lang="en-US" dirty="0"/>
                  <a:t>Rounding “appropriately</a:t>
                </a:r>
                <a:r>
                  <a:rPr lang="en-US" dirty="0" smtClean="0"/>
                  <a:t>”</a:t>
                </a:r>
                <a:endParaRPr lang="en-US" dirty="0"/>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219200"/>
                <a:ext cx="8382000" cy="5276821"/>
              </a:xfrm>
              <a:blipFill rotWithShape="1">
                <a:blip r:embed="rId4"/>
                <a:stretch>
                  <a:fillRect l="-73" t="-3464" r="-1455"/>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Modulus Switching</a:t>
            </a:r>
            <a:endParaRPr lang="en-US" dirty="0"/>
          </a:p>
        </p:txBody>
      </p:sp>
      <p:sp>
        <p:nvSpPr>
          <p:cNvPr id="4" name="Date Placeholder 3"/>
          <p:cNvSpPr>
            <a:spLocks noGrp="1"/>
          </p:cNvSpPr>
          <p:nvPr>
            <p:ph type="dt" sz="half" idx="11"/>
          </p:nvPr>
        </p:nvSpPr>
        <p:spPr/>
        <p:txBody>
          <a:bodyPr/>
          <a:lstStyle/>
          <a:p>
            <a:fld id="{0D48C5CA-CA33-4DA7-A7BC-B32E2845D304}"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46</a:t>
            </a:fld>
            <a:endParaRPr lang="en-US"/>
          </a:p>
        </p:txBody>
      </p:sp>
    </p:spTree>
    <p:extLst>
      <p:ext uri="{BB962C8B-B14F-4D97-AF65-F5344CB8AC3E}">
        <p14:creationId xmlns:p14="http://schemas.microsoft.com/office/powerpoint/2010/main" val="2858177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381000" y="1411552"/>
                <a:ext cx="8458200" cy="3898055"/>
              </a:xfrm>
            </p:spPr>
            <p:txBody>
              <a:bodyPr/>
              <a:lstStyle/>
              <a:p>
                <a:r>
                  <a:rPr lang="en-US" dirty="0" smtClean="0"/>
                  <a:t>Let </a:t>
                </a:r>
                <a:r>
                  <a:rPr lang="en-US" i="1" dirty="0" smtClean="0">
                    <a:latin typeface="Times New Roman" pitchFamily="18" charset="0"/>
                    <a:cs typeface="Times New Roman" pitchFamily="18" charset="0"/>
                  </a:rPr>
                  <a:t>p</a:t>
                </a:r>
                <a:r>
                  <a:rPr lang="en-US" dirty="0" smtClean="0">
                    <a:latin typeface="Times New Roman" pitchFamily="18" charset="0"/>
                    <a:cs typeface="Times New Roman" pitchFamily="18" charset="0"/>
                  </a:rPr>
                  <a:t>&lt;</a:t>
                </a:r>
                <a:r>
                  <a:rPr lang="en-US" i="1" dirty="0" smtClean="0">
                    <a:latin typeface="Times New Roman" pitchFamily="18" charset="0"/>
                    <a:cs typeface="Times New Roman" pitchFamily="18" charset="0"/>
                  </a:rPr>
                  <a:t>q </a:t>
                </a:r>
                <a:r>
                  <a:rPr lang="en-US" dirty="0" smtClean="0"/>
                  <a:t> be odd integers, </a:t>
                </a:r>
                <a:r>
                  <a:rPr lang="en-US" b="1" i="1" dirty="0" err="1" smtClean="0">
                    <a:latin typeface="Times New Roman" pitchFamily="18" charset="0"/>
                    <a:cs typeface="Times New Roman" pitchFamily="18" charset="0"/>
                  </a:rPr>
                  <a:t>c</a:t>
                </a:r>
                <a:r>
                  <a:rPr lang="en-US" dirty="0" err="1" smtClean="0"/>
                  <a:t>,</a:t>
                </a:r>
                <a:r>
                  <a:rPr lang="en-US" b="1" i="1" dirty="0" err="1" smtClean="0">
                    <a:latin typeface="Times New Roman" pitchFamily="18" charset="0"/>
                    <a:cs typeface="Times New Roman" pitchFamily="18" charset="0"/>
                  </a:rPr>
                  <a:t>s</a:t>
                </a:r>
                <a:r>
                  <a:rPr lang="en-US" dirty="0" err="1">
                    <a:cs typeface="Times New Roman" pitchFamily="18" charset="0"/>
                    <a:sym typeface="Symbol"/>
                  </a:rPr>
                  <a:t></a:t>
                </a:r>
                <a:r>
                  <a:rPr lang="en-US" b="1" dirty="0" err="1">
                    <a:cs typeface="Times New Roman" pitchFamily="18" charset="0"/>
                  </a:rPr>
                  <a:t>Z</a:t>
                </a:r>
                <a:r>
                  <a:rPr lang="en-US" i="1" baseline="-25000" dirty="0" err="1">
                    <a:latin typeface="Times New Roman" pitchFamily="18" charset="0"/>
                    <a:cs typeface="Times New Roman" pitchFamily="18" charset="0"/>
                  </a:rPr>
                  <a:t>q</a:t>
                </a:r>
                <a:r>
                  <a:rPr lang="en-US" i="1" baseline="30000" dirty="0" err="1">
                    <a:latin typeface="Times New Roman" pitchFamily="18" charset="0"/>
                    <a:cs typeface="Times New Roman" pitchFamily="18" charset="0"/>
                  </a:rPr>
                  <a:t>n</a:t>
                </a:r>
                <a:r>
                  <a:rPr lang="en-US" dirty="0" smtClean="0"/>
                  <a:t> such that </a:t>
                </a:r>
                <a:br>
                  <a:rPr lang="en-US" dirty="0" smtClean="0"/>
                </a:br>
                <a:r>
                  <a:rPr lang="en-US" dirty="0" smtClean="0">
                    <a:solidFill>
                      <a:srgbClr val="00B050"/>
                    </a:solidFill>
                  </a:rPr>
                  <a:t>|&lt;</a:t>
                </a:r>
                <a:r>
                  <a:rPr lang="en-US" b="1" i="1" dirty="0" err="1" smtClean="0">
                    <a:solidFill>
                      <a:srgbClr val="00B050"/>
                    </a:solidFill>
                    <a:latin typeface="Times New Roman" pitchFamily="18" charset="0"/>
                    <a:cs typeface="Times New Roman" pitchFamily="18" charset="0"/>
                  </a:rPr>
                  <a:t>s</a:t>
                </a:r>
                <a:r>
                  <a:rPr lang="en-US" dirty="0" err="1" smtClean="0">
                    <a:solidFill>
                      <a:srgbClr val="00B050"/>
                    </a:solidFill>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rPr>
                  <a:t>&gt; </a:t>
                </a:r>
                <a:r>
                  <a:rPr lang="en-US" dirty="0">
                    <a:solidFill>
                      <a:srgbClr val="00B050"/>
                    </a:solidFill>
                  </a:rPr>
                  <a:t>mod </a:t>
                </a:r>
                <a:r>
                  <a:rPr lang="en-US" i="1" dirty="0">
                    <a:solidFill>
                      <a:srgbClr val="00B050"/>
                    </a:solidFill>
                    <a:latin typeface="Times New Roman" pitchFamily="18" charset="0"/>
                    <a:cs typeface="Times New Roman" pitchFamily="18" charset="0"/>
                  </a:rPr>
                  <a:t>q</a:t>
                </a:r>
                <a:r>
                  <a:rPr lang="en-US" dirty="0" smtClean="0">
                    <a:solidFill>
                      <a:srgbClr val="00B050"/>
                    </a:solidFill>
                  </a:rPr>
                  <a:t>|&lt; </a:t>
                </a:r>
                <a:r>
                  <a:rPr lang="en-US" i="1" dirty="0">
                    <a:solidFill>
                      <a:srgbClr val="00B050"/>
                    </a:solidFill>
                    <a:latin typeface="Times New Roman" pitchFamily="18" charset="0"/>
                    <a:cs typeface="Times New Roman" pitchFamily="18" charset="0"/>
                  </a:rPr>
                  <a:t>q</a:t>
                </a:r>
                <a:r>
                  <a:rPr lang="en-US" dirty="0" smtClean="0">
                    <a:solidFill>
                      <a:srgbClr val="00B050"/>
                    </a:solidFill>
                    <a:cs typeface="Times New Roman" pitchFamily="18" charset="0"/>
                  </a:rPr>
                  <a:t>/</a:t>
                </a:r>
                <a:r>
                  <a:rPr lang="en-US" dirty="0" smtClean="0">
                    <a:solidFill>
                      <a:srgbClr val="00B050"/>
                    </a:solidFill>
                    <a:latin typeface="Times New Roman" pitchFamily="18" charset="0"/>
                    <a:cs typeface="Times New Roman" pitchFamily="18" charset="0"/>
                  </a:rPr>
                  <a:t>2</a:t>
                </a:r>
                <a:r>
                  <a:rPr lang="en-US" dirty="0" smtClean="0">
                    <a:solidFill>
                      <a:srgbClr val="00B050"/>
                    </a:solidFill>
                  </a:rPr>
                  <a:t> – </a:t>
                </a:r>
                <a:r>
                  <a:rPr lang="en-US" i="1" dirty="0">
                    <a:solidFill>
                      <a:srgbClr val="00B050"/>
                    </a:solidFill>
                    <a:latin typeface="Times New Roman" pitchFamily="18" charset="0"/>
                    <a:cs typeface="Times New Roman" pitchFamily="18" charset="0"/>
                  </a:rPr>
                  <a:t>q</a:t>
                </a:r>
                <a:r>
                  <a:rPr lang="en-US" dirty="0" smtClean="0">
                    <a:solidFill>
                      <a:srgbClr val="00B050"/>
                    </a:solidFill>
                  </a:rPr>
                  <a:t>/</a:t>
                </a:r>
                <a:r>
                  <a:rPr lang="en-US" i="1" dirty="0" smtClean="0">
                    <a:solidFill>
                      <a:srgbClr val="00B050"/>
                    </a:solidFill>
                    <a:latin typeface="Times New Roman" pitchFamily="18" charset="0"/>
                    <a:cs typeface="Times New Roman" pitchFamily="18" charset="0"/>
                  </a:rPr>
                  <a:t>p</a:t>
                </a:r>
                <a:r>
                  <a:rPr lang="en-US" dirty="0" smtClean="0">
                    <a:solidFill>
                      <a:srgbClr val="00B050"/>
                    </a:solidFill>
                  </a:rPr>
                  <a:t> ·</a:t>
                </a:r>
                <a14:m>
                  <m:oMath xmlns:m="http://schemas.openxmlformats.org/officeDocument/2006/math">
                    <m:d>
                      <m:dPr>
                        <m:begChr m:val="‖"/>
                        <m:endChr m:val="‖"/>
                        <m:ctrlPr>
                          <a:rPr lang="en-US" sz="2800" i="1" smtClean="0">
                            <a:solidFill>
                              <a:srgbClr val="00B050"/>
                            </a:solidFill>
                            <a:latin typeface="Cambria Math"/>
                          </a:rPr>
                        </m:ctrlPr>
                      </m:dPr>
                      <m:e>
                        <m:r>
                          <a:rPr lang="en-US" sz="2800" b="1" i="1" smtClean="0">
                            <a:solidFill>
                              <a:srgbClr val="00B050"/>
                            </a:solidFill>
                            <a:latin typeface="Cambria Math"/>
                          </a:rPr>
                          <m:t>𝒔</m:t>
                        </m:r>
                      </m:e>
                    </m:d>
                  </m:oMath>
                </a14:m>
                <a:r>
                  <a:rPr lang="en-US" baseline="-25000" dirty="0" smtClean="0">
                    <a:solidFill>
                      <a:srgbClr val="00B050"/>
                    </a:solidFill>
                  </a:rPr>
                  <a:t>1</a:t>
                </a:r>
                <a:endParaRPr lang="en-US" baseline="-25000" dirty="0" smtClean="0"/>
              </a:p>
              <a:p>
                <a:pPr lvl="1"/>
                <a14:m>
                  <m:oMath xmlns:m="http://schemas.openxmlformats.org/officeDocument/2006/math">
                    <m:d>
                      <m:dPr>
                        <m:begChr m:val="‖"/>
                        <m:endChr m:val="‖"/>
                        <m:ctrlPr>
                          <a:rPr lang="en-US" i="1">
                            <a:latin typeface="Cambria Math"/>
                          </a:rPr>
                        </m:ctrlPr>
                      </m:dPr>
                      <m:e>
                        <m:r>
                          <a:rPr lang="en-US" b="1" i="1">
                            <a:latin typeface="Cambria Math"/>
                          </a:rPr>
                          <m:t>𝒔</m:t>
                        </m:r>
                      </m:e>
                    </m:d>
                  </m:oMath>
                </a14:m>
                <a:r>
                  <a:rPr lang="en-US" baseline="-25000" dirty="0" smtClean="0"/>
                  <a:t>1</a:t>
                </a:r>
                <a:r>
                  <a:rPr lang="en-US" dirty="0" smtClean="0"/>
                  <a:t> is the </a:t>
                </a:r>
                <a:r>
                  <a:rPr lang="en-US" i="1" dirty="0" smtClean="0">
                    <a:latin typeface="Times New Roman" pitchFamily="18" charset="0"/>
                    <a:ea typeface="Cambria Math" pitchFamily="18" charset="0"/>
                    <a:cs typeface="Times New Roman" pitchFamily="18" charset="0"/>
                  </a:rPr>
                  <a:t>l</a:t>
                </a:r>
                <a:r>
                  <a:rPr lang="en-US" baseline="-25000" dirty="0" smtClean="0"/>
                  <a:t>1</a:t>
                </a:r>
                <a:r>
                  <a:rPr lang="en-US" dirty="0" smtClean="0"/>
                  <a:t> norm of </a:t>
                </a:r>
                <a:r>
                  <a:rPr lang="en-US" b="1" i="1" dirty="0" smtClean="0">
                    <a:latin typeface="Times New Roman" pitchFamily="18" charset="0"/>
                    <a:cs typeface="Times New Roman" pitchFamily="18" charset="0"/>
                  </a:rPr>
                  <a:t>s</a:t>
                </a:r>
                <a:endParaRPr lang="en-US" dirty="0"/>
              </a:p>
              <a:p>
                <a:r>
                  <a:rPr lang="en-US" dirty="0" smtClean="0"/>
                  <a:t>Let </a:t>
                </a:r>
                <a:r>
                  <a:rPr lang="en-US" b="1" i="1" dirty="0">
                    <a:solidFill>
                      <a:srgbClr val="00B050"/>
                    </a:solidFill>
                    <a:latin typeface="Times New Roman" pitchFamily="18" charset="0"/>
                    <a:cs typeface="Times New Roman" pitchFamily="18" charset="0"/>
                  </a:rPr>
                  <a:t>c</a:t>
                </a:r>
                <a:r>
                  <a:rPr lang="en-US" dirty="0" smtClean="0">
                    <a:solidFill>
                      <a:srgbClr val="00B050"/>
                    </a:solidFill>
                  </a:rPr>
                  <a:t>’=</a:t>
                </a:r>
                <a:r>
                  <a:rPr lang="en-US" dirty="0" err="1" smtClean="0">
                    <a:solidFill>
                      <a:srgbClr val="00B050"/>
                    </a:solidFill>
                    <a:latin typeface="Cambria Math" pitchFamily="18" charset="0"/>
                    <a:ea typeface="Cambria Math" pitchFamily="18" charset="0"/>
                  </a:rPr>
                  <a:t>rnd</a:t>
                </a:r>
                <a:r>
                  <a:rPr lang="en-US" b="1" i="1" baseline="-25000" dirty="0" err="1" smtClean="0">
                    <a:solidFill>
                      <a:srgbClr val="00B050"/>
                    </a:solidFill>
                    <a:latin typeface="Times New Roman" pitchFamily="18" charset="0"/>
                    <a:cs typeface="Times New Roman" pitchFamily="18" charset="0"/>
                  </a:rPr>
                  <a:t>c</a:t>
                </a:r>
                <a:r>
                  <a:rPr lang="en-US" dirty="0" smtClean="0">
                    <a:solidFill>
                      <a:srgbClr val="00B050"/>
                    </a:solidFill>
                    <a:sym typeface="Wingdings" pitchFamily="2" charset="2"/>
                  </a:rPr>
                  <a:t>(</a:t>
                </a:r>
                <a:r>
                  <a:rPr lang="en-US" dirty="0" smtClean="0">
                    <a:solidFill>
                      <a:srgbClr val="00B050"/>
                    </a:solidFill>
                    <a:sym typeface="Symbol"/>
                  </a:rPr>
                  <a:t>p/q </a:t>
                </a:r>
                <a:r>
                  <a:rPr lang="en-US" dirty="0">
                    <a:solidFill>
                      <a:srgbClr val="00B050"/>
                    </a:solidFill>
                  </a:rPr>
                  <a:t>·</a:t>
                </a:r>
                <a:r>
                  <a:rPr lang="en-US" b="1" i="1" dirty="0">
                    <a:solidFill>
                      <a:srgbClr val="00B050"/>
                    </a:solidFill>
                    <a:latin typeface="Times New Roman" pitchFamily="18" charset="0"/>
                    <a:cs typeface="Times New Roman" pitchFamily="18" charset="0"/>
                  </a:rPr>
                  <a:t>c</a:t>
                </a:r>
                <a:r>
                  <a:rPr lang="en-US" dirty="0" smtClean="0">
                    <a:solidFill>
                      <a:srgbClr val="00B050"/>
                    </a:solidFill>
                  </a:rPr>
                  <a:t>)</a:t>
                </a:r>
                <a:r>
                  <a:rPr lang="en-US" dirty="0" smtClean="0"/>
                  <a:t>, where </a:t>
                </a:r>
                <a:r>
                  <a:rPr lang="en-US" dirty="0" err="1" smtClean="0">
                    <a:latin typeface="Cambria Math" pitchFamily="18" charset="0"/>
                    <a:ea typeface="Cambria Math" pitchFamily="18" charset="0"/>
                  </a:rPr>
                  <a:t>rnd</a:t>
                </a:r>
                <a:r>
                  <a:rPr lang="en-US" b="1" i="1" baseline="-25000" dirty="0" err="1" smtClean="0">
                    <a:latin typeface="Times New Roman" pitchFamily="18" charset="0"/>
                    <a:cs typeface="Times New Roman" pitchFamily="18" charset="0"/>
                  </a:rPr>
                  <a:t>c</a:t>
                </a:r>
                <a:r>
                  <a:rPr lang="en-US" dirty="0" smtClean="0"/>
                  <a:t>(</a:t>
                </a:r>
                <a:r>
                  <a:rPr lang="en-US" dirty="0"/>
                  <a:t>·</a:t>
                </a:r>
                <a:r>
                  <a:rPr lang="en-US" dirty="0" smtClean="0"/>
                  <a:t>) rounds</a:t>
                </a:r>
                <a:r>
                  <a:rPr lang="en-US" dirty="0"/>
                  <a:t> </a:t>
                </a:r>
                <a:r>
                  <a:rPr lang="en-US" dirty="0" smtClean="0"/>
                  <a:t/>
                </a:r>
                <a:br>
                  <a:rPr lang="en-US" dirty="0" smtClean="0"/>
                </a:br>
                <a:r>
                  <a:rPr lang="en-US" dirty="0" smtClean="0"/>
                  <a:t>each entry up or down so that </a:t>
                </a:r>
                <a:r>
                  <a:rPr lang="en-US" b="1" i="1" dirty="0" err="1" smtClean="0">
                    <a:solidFill>
                      <a:srgbClr val="00B050"/>
                    </a:solidFill>
                    <a:latin typeface="Times New Roman" pitchFamily="18" charset="0"/>
                    <a:cs typeface="Times New Roman" pitchFamily="18" charset="0"/>
                  </a:rPr>
                  <a:t>c</a:t>
                </a:r>
                <a:r>
                  <a:rPr lang="en-US" dirty="0" err="1" smtClean="0">
                    <a:solidFill>
                      <a:srgbClr val="00B050"/>
                    </a:solidFill>
                  </a:rPr>
                  <a:t>’</a:t>
                </a:r>
                <a:r>
                  <a:rPr lang="en-US" dirty="0" err="1" smtClean="0">
                    <a:solidFill>
                      <a:srgbClr val="00B050"/>
                    </a:solidFill>
                    <a:sym typeface="Symbol"/>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rPr>
                  <a:t> (mod 2)</a:t>
                </a:r>
              </a:p>
              <a:p>
                <a:pPr lvl="8"/>
                <a:endParaRPr lang="en-US" dirty="0" smtClean="0">
                  <a:solidFill>
                    <a:srgbClr val="00B050"/>
                  </a:solidFill>
                </a:endParaRPr>
              </a:p>
              <a:p>
                <a:pPr marL="396875" lvl="1">
                  <a:buBlip>
                    <a:blip r:embed="rId3"/>
                  </a:buBlip>
                </a:pPr>
                <a:r>
                  <a:rPr lang="en-US" sz="3200" dirty="0" smtClean="0"/>
                  <a:t>Then (i) </a:t>
                </a:r>
                <a:r>
                  <a:rPr lang="en-US" sz="3200" dirty="0" smtClean="0">
                    <a:solidFill>
                      <a:srgbClr val="0070C0"/>
                    </a:solidFill>
                  </a:rPr>
                  <a:t>(&lt;</a:t>
                </a:r>
                <a:r>
                  <a:rPr lang="en-US" sz="3200" b="1" i="1" dirty="0" err="1" smtClean="0">
                    <a:solidFill>
                      <a:srgbClr val="0070C0"/>
                    </a:solidFill>
                    <a:latin typeface="Times New Roman" pitchFamily="18" charset="0"/>
                    <a:cs typeface="Times New Roman" pitchFamily="18" charset="0"/>
                  </a:rPr>
                  <a:t>s</a:t>
                </a:r>
                <a:r>
                  <a:rPr lang="en-US" sz="3200" dirty="0" err="1" smtClean="0">
                    <a:solidFill>
                      <a:srgbClr val="0070C0"/>
                    </a:solidFill>
                  </a:rPr>
                  <a:t>,</a:t>
                </a:r>
                <a:r>
                  <a:rPr lang="en-US" sz="3200" b="1" i="1" dirty="0" err="1" smtClean="0">
                    <a:solidFill>
                      <a:srgbClr val="0070C0"/>
                    </a:solidFill>
                    <a:latin typeface="Times New Roman" pitchFamily="18" charset="0"/>
                    <a:cs typeface="Times New Roman" pitchFamily="18" charset="0"/>
                  </a:rPr>
                  <a:t>c</a:t>
                </a:r>
                <a:r>
                  <a:rPr lang="en-US" sz="3200" dirty="0">
                    <a:solidFill>
                      <a:srgbClr val="0070C0"/>
                    </a:solidFill>
                  </a:rPr>
                  <a:t>‘&gt; </a:t>
                </a:r>
                <a:r>
                  <a:rPr lang="en-US" sz="3200" dirty="0">
                    <a:solidFill>
                      <a:srgbClr val="0070C0"/>
                    </a:solidFill>
                  </a:rPr>
                  <a:t>mod </a:t>
                </a:r>
                <a:r>
                  <a:rPr lang="en-US" sz="3200" i="1" dirty="0">
                    <a:solidFill>
                      <a:srgbClr val="0070C0"/>
                    </a:solidFill>
                    <a:latin typeface="Times New Roman" pitchFamily="18" charset="0"/>
                    <a:cs typeface="Times New Roman" pitchFamily="18" charset="0"/>
                  </a:rPr>
                  <a:t>p</a:t>
                </a:r>
                <a:r>
                  <a:rPr lang="en-US" sz="3200" dirty="0">
                    <a:solidFill>
                      <a:srgbClr val="0070C0"/>
                    </a:solidFill>
                  </a:rPr>
                  <a:t>) </a:t>
                </a:r>
                <a:r>
                  <a:rPr lang="en-US" sz="3200" dirty="0">
                    <a:solidFill>
                      <a:srgbClr val="0070C0"/>
                    </a:solidFill>
                    <a:sym typeface="Symbol"/>
                  </a:rPr>
                  <a:t></a:t>
                </a:r>
                <a:r>
                  <a:rPr lang="en-US" sz="3200" dirty="0">
                    <a:solidFill>
                      <a:srgbClr val="0070C0"/>
                    </a:solidFill>
                  </a:rPr>
                  <a:t> </a:t>
                </a:r>
                <a:r>
                  <a:rPr lang="en-US" sz="3200" dirty="0" smtClean="0">
                    <a:solidFill>
                      <a:srgbClr val="0070C0"/>
                    </a:solidFill>
                  </a:rPr>
                  <a:t>(&lt;</a:t>
                </a:r>
                <a:r>
                  <a:rPr lang="en-US" sz="3200" b="1" i="1" dirty="0" err="1" smtClean="0">
                    <a:solidFill>
                      <a:srgbClr val="0070C0"/>
                    </a:solidFill>
                    <a:latin typeface="Times New Roman" pitchFamily="18" charset="0"/>
                    <a:cs typeface="Times New Roman" pitchFamily="18" charset="0"/>
                  </a:rPr>
                  <a:t>s</a:t>
                </a:r>
                <a:r>
                  <a:rPr lang="en-US" sz="3200" dirty="0" err="1" smtClean="0">
                    <a:solidFill>
                      <a:srgbClr val="0070C0"/>
                    </a:solidFill>
                  </a:rPr>
                  <a:t>,</a:t>
                </a:r>
                <a:r>
                  <a:rPr lang="en-US" sz="3200" b="1" i="1" dirty="0" err="1" smtClean="0">
                    <a:solidFill>
                      <a:srgbClr val="0070C0"/>
                    </a:solidFill>
                    <a:latin typeface="Times New Roman" pitchFamily="18" charset="0"/>
                    <a:cs typeface="Times New Roman" pitchFamily="18" charset="0"/>
                  </a:rPr>
                  <a:t>c</a:t>
                </a:r>
                <a:r>
                  <a:rPr lang="en-US" sz="3200" dirty="0" smtClean="0">
                    <a:solidFill>
                      <a:srgbClr val="0070C0"/>
                    </a:solidFill>
                  </a:rPr>
                  <a:t>&gt; </a:t>
                </a:r>
                <a:r>
                  <a:rPr lang="en-US" sz="3200" dirty="0">
                    <a:solidFill>
                      <a:srgbClr val="0070C0"/>
                    </a:solidFill>
                  </a:rPr>
                  <a:t>mod </a:t>
                </a:r>
                <a:r>
                  <a:rPr lang="en-US" sz="3200" i="1" dirty="0">
                    <a:solidFill>
                      <a:srgbClr val="0070C0"/>
                    </a:solidFill>
                    <a:latin typeface="Times New Roman" pitchFamily="18" charset="0"/>
                    <a:cs typeface="Times New Roman" pitchFamily="18" charset="0"/>
                  </a:rPr>
                  <a:t>q</a:t>
                </a:r>
                <a:r>
                  <a:rPr lang="en-US" sz="3200" dirty="0" smtClean="0">
                    <a:solidFill>
                      <a:srgbClr val="0070C0"/>
                    </a:solidFill>
                  </a:rPr>
                  <a:t>) </a:t>
                </a:r>
                <a:r>
                  <a:rPr lang="en-US" sz="3200" dirty="0">
                    <a:solidFill>
                      <a:srgbClr val="0070C0"/>
                    </a:solidFill>
                  </a:rPr>
                  <a:t>(mod </a:t>
                </a:r>
                <a:r>
                  <a:rPr lang="en-US" sz="3200" dirty="0" smtClean="0">
                    <a:solidFill>
                      <a:srgbClr val="0070C0"/>
                    </a:solidFill>
                  </a:rPr>
                  <a:t>2)</a:t>
                </a:r>
                <a:r>
                  <a:rPr lang="en-US" sz="3200" dirty="0" smtClean="0"/>
                  <a:t/>
                </a:r>
                <a:br>
                  <a:rPr lang="en-US" sz="3200" dirty="0" smtClean="0"/>
                </a:br>
                <a:r>
                  <a:rPr lang="en-US" sz="3200" dirty="0" smtClean="0"/>
                  <a:t> and (ii</a:t>
                </a:r>
                <a:r>
                  <a:rPr lang="en-US" sz="3200" dirty="0" smtClean="0"/>
                  <a:t>)</a:t>
                </a:r>
                <a:r>
                  <a:rPr lang="en-US" sz="3200" dirty="0" smtClean="0">
                    <a:solidFill>
                      <a:srgbClr val="0070C0"/>
                    </a:solidFill>
                  </a:rPr>
                  <a:t>|&lt;</a:t>
                </a:r>
                <a:r>
                  <a:rPr lang="en-US" sz="3200" b="1" i="1" dirty="0" err="1" smtClean="0">
                    <a:solidFill>
                      <a:srgbClr val="0070C0"/>
                    </a:solidFill>
                    <a:latin typeface="Times New Roman" pitchFamily="18" charset="0"/>
                    <a:cs typeface="Times New Roman" pitchFamily="18" charset="0"/>
                  </a:rPr>
                  <a:t>s</a:t>
                </a:r>
                <a:r>
                  <a:rPr lang="en-US" sz="3200" dirty="0" err="1" smtClean="0">
                    <a:solidFill>
                      <a:srgbClr val="0070C0"/>
                    </a:solidFill>
                  </a:rPr>
                  <a:t>,</a:t>
                </a:r>
                <a:r>
                  <a:rPr lang="en-US" sz="3200" b="1" i="1" dirty="0" err="1" smtClean="0">
                    <a:solidFill>
                      <a:srgbClr val="0070C0"/>
                    </a:solidFill>
                    <a:latin typeface="Times New Roman" pitchFamily="18" charset="0"/>
                    <a:cs typeface="Times New Roman" pitchFamily="18" charset="0"/>
                  </a:rPr>
                  <a:t>c</a:t>
                </a:r>
                <a:r>
                  <a:rPr lang="en-US" sz="3200" dirty="0" smtClean="0">
                    <a:solidFill>
                      <a:srgbClr val="0070C0"/>
                    </a:solidFill>
                  </a:rPr>
                  <a:t>‘&gt; </a:t>
                </a:r>
                <a:r>
                  <a:rPr lang="en-US" sz="3200" dirty="0">
                    <a:solidFill>
                      <a:srgbClr val="0070C0"/>
                    </a:solidFill>
                  </a:rPr>
                  <a:t>mod </a:t>
                </a:r>
                <a:r>
                  <a:rPr lang="en-US" sz="3200" i="1" dirty="0" smtClean="0">
                    <a:solidFill>
                      <a:srgbClr val="0070C0"/>
                    </a:solidFill>
                    <a:latin typeface="Times New Roman" pitchFamily="18" charset="0"/>
                    <a:cs typeface="Times New Roman" pitchFamily="18" charset="0"/>
                  </a:rPr>
                  <a:t>p</a:t>
                </a:r>
                <a:r>
                  <a:rPr lang="en-US" sz="3200" dirty="0" smtClean="0">
                    <a:solidFill>
                      <a:srgbClr val="0070C0"/>
                    </a:solidFill>
                  </a:rPr>
                  <a:t>|</a:t>
                </a:r>
                <a14:m>
                  <m:oMath xmlns:m="http://schemas.openxmlformats.org/officeDocument/2006/math">
                    <m:r>
                      <a:rPr lang="en-US" sz="3200" i="1" smtClean="0">
                        <a:solidFill>
                          <a:srgbClr val="0070C0"/>
                        </a:solidFill>
                        <a:latin typeface="Cambria Math"/>
                        <a:ea typeface="Cambria Math"/>
                      </a:rPr>
                      <m:t>≤</m:t>
                    </m:r>
                    <m:f>
                      <m:fPr>
                        <m:ctrlPr>
                          <a:rPr lang="en-US" sz="3200" i="1" smtClean="0">
                            <a:solidFill>
                              <a:srgbClr val="0070C0"/>
                            </a:solidFill>
                            <a:latin typeface="Cambria Math"/>
                            <a:ea typeface="Cambria Math"/>
                          </a:rPr>
                        </m:ctrlPr>
                      </m:fPr>
                      <m:num>
                        <m:r>
                          <a:rPr lang="en-US" sz="3200" b="0" i="1" smtClean="0">
                            <a:solidFill>
                              <a:srgbClr val="0070C0"/>
                            </a:solidFill>
                            <a:latin typeface="Cambria Math"/>
                            <a:ea typeface="Cambria Math"/>
                          </a:rPr>
                          <m:t>𝑝</m:t>
                        </m:r>
                      </m:num>
                      <m:den>
                        <m:r>
                          <a:rPr lang="en-US" sz="3200" b="0" i="1" smtClean="0">
                            <a:solidFill>
                              <a:srgbClr val="0070C0"/>
                            </a:solidFill>
                            <a:latin typeface="Cambria Math"/>
                            <a:ea typeface="Cambria Math"/>
                          </a:rPr>
                          <m:t>𝑞</m:t>
                        </m:r>
                      </m:den>
                    </m:f>
                  </m:oMath>
                </a14:m>
                <a:r>
                  <a:rPr lang="en-US" sz="3200" dirty="0" smtClean="0">
                    <a:solidFill>
                      <a:srgbClr val="0070C0"/>
                    </a:solidFill>
                  </a:rPr>
                  <a:t>·|&lt;</a:t>
                </a:r>
                <a:r>
                  <a:rPr lang="en-US" sz="3200" b="1" i="1" dirty="0" smtClean="0">
                    <a:solidFill>
                      <a:srgbClr val="0070C0"/>
                    </a:solidFill>
                    <a:latin typeface="Times New Roman" pitchFamily="18" charset="0"/>
                    <a:cs typeface="Times New Roman" pitchFamily="18" charset="0"/>
                  </a:rPr>
                  <a:t>s</a:t>
                </a:r>
                <a:r>
                  <a:rPr lang="en-US" sz="3200" dirty="0" smtClean="0">
                    <a:solidFill>
                      <a:srgbClr val="0070C0"/>
                    </a:solidFill>
                  </a:rPr>
                  <a:t>,</a:t>
                </a:r>
                <a:r>
                  <a:rPr lang="en-US" sz="3200" b="1" i="1" dirty="0" smtClean="0">
                    <a:solidFill>
                      <a:srgbClr val="0070C0"/>
                    </a:solidFill>
                    <a:latin typeface="Times New Roman" pitchFamily="18" charset="0"/>
                    <a:cs typeface="Times New Roman" pitchFamily="18" charset="0"/>
                  </a:rPr>
                  <a:t>c</a:t>
                </a:r>
                <a:r>
                  <a:rPr lang="en-US" sz="3200" dirty="0" smtClean="0">
                    <a:solidFill>
                      <a:srgbClr val="0070C0"/>
                    </a:solidFill>
                  </a:rPr>
                  <a:t>&gt; </a:t>
                </a:r>
                <a:r>
                  <a:rPr lang="en-US" sz="3200" dirty="0">
                    <a:solidFill>
                      <a:srgbClr val="0070C0"/>
                    </a:solidFill>
                  </a:rPr>
                  <a:t>mod </a:t>
                </a:r>
                <a:r>
                  <a:rPr lang="en-US" sz="3200" i="1" dirty="0">
                    <a:solidFill>
                      <a:srgbClr val="0070C0"/>
                    </a:solidFill>
                    <a:latin typeface="Times New Roman" pitchFamily="18" charset="0"/>
                    <a:cs typeface="Times New Roman" pitchFamily="18" charset="0"/>
                  </a:rPr>
                  <a:t>q</a:t>
                </a:r>
                <a:r>
                  <a:rPr lang="en-US" sz="3200" dirty="0" smtClean="0">
                    <a:solidFill>
                      <a:srgbClr val="0070C0"/>
                    </a:solidFill>
                  </a:rPr>
                  <a:t>|+ </a:t>
                </a:r>
                <a14:m>
                  <m:oMath xmlns:m="http://schemas.openxmlformats.org/officeDocument/2006/math">
                    <m:d>
                      <m:dPr>
                        <m:begChr m:val="‖"/>
                        <m:endChr m:val="‖"/>
                        <m:ctrlPr>
                          <a:rPr lang="en-US" sz="3200" i="1">
                            <a:solidFill>
                              <a:srgbClr val="0070C0"/>
                            </a:solidFill>
                            <a:latin typeface="Cambria Math"/>
                          </a:rPr>
                        </m:ctrlPr>
                      </m:dPr>
                      <m:e>
                        <m:r>
                          <a:rPr lang="en-US" sz="3200" b="1" i="1">
                            <a:solidFill>
                              <a:srgbClr val="0070C0"/>
                            </a:solidFill>
                            <a:latin typeface="Cambria Math"/>
                          </a:rPr>
                          <m:t>𝒔</m:t>
                        </m:r>
                      </m:e>
                    </m:d>
                  </m:oMath>
                </a14:m>
                <a:r>
                  <a:rPr lang="en-US" sz="3200" baseline="-25000" dirty="0" smtClean="0">
                    <a:solidFill>
                      <a:srgbClr val="0070C0"/>
                    </a:solidFill>
                  </a:rPr>
                  <a:t>1</a:t>
                </a:r>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458200" cy="3898055"/>
              </a:xfrm>
              <a:blipFill rotWithShape="1">
                <a:blip r:embed="rId4"/>
                <a:stretch>
                  <a:fillRect l="-72" t="-4851" b="-1878"/>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Modulus </a:t>
            </a:r>
            <a:r>
              <a:rPr lang="en-US" dirty="0" smtClean="0"/>
              <a:t>Switching – Main Lemma</a:t>
            </a:r>
            <a:endParaRPr lang="en-US" dirty="0"/>
          </a:p>
        </p:txBody>
      </p:sp>
      <p:sp>
        <p:nvSpPr>
          <p:cNvPr id="4" name="Date Placeholder 3"/>
          <p:cNvSpPr>
            <a:spLocks noGrp="1"/>
          </p:cNvSpPr>
          <p:nvPr>
            <p:ph type="dt" sz="half" idx="11"/>
          </p:nvPr>
        </p:nvSpPr>
        <p:spPr/>
        <p:txBody>
          <a:bodyPr/>
          <a:lstStyle/>
          <a:p>
            <a:fld id="{5D7B2FC5-4D65-48E4-BB9A-F9C8E4A03326}" type="datetime1">
              <a:rPr lang="en-US" smtClean="0"/>
              <a:t>8/17/2011</a:t>
            </a:fld>
            <a:endParaRPr lang="en-US" dirty="0"/>
          </a:p>
        </p:txBody>
      </p:sp>
      <p:sp>
        <p:nvSpPr>
          <p:cNvPr id="5" name="Slide Number Placeholder 4"/>
          <p:cNvSpPr>
            <a:spLocks noGrp="1"/>
          </p:cNvSpPr>
          <p:nvPr>
            <p:ph type="sldNum" sz="quarter" idx="12"/>
          </p:nvPr>
        </p:nvSpPr>
        <p:spPr/>
        <p:txBody>
          <a:bodyPr/>
          <a:lstStyle/>
          <a:p>
            <a:fld id="{DF4131F3-4C3F-4904-AC8D-3091AF27558B}" type="slidenum">
              <a:rPr lang="en-US" smtClean="0"/>
              <a:t>47</a:t>
            </a:fld>
            <a:endParaRPr lang="en-US"/>
          </a:p>
        </p:txBody>
      </p:sp>
      <p:sp>
        <p:nvSpPr>
          <p:cNvPr id="6" name="Oval Callout 5"/>
          <p:cNvSpPr/>
          <p:nvPr/>
        </p:nvSpPr>
        <p:spPr bwMode="auto">
          <a:xfrm>
            <a:off x="6172200" y="1981200"/>
            <a:ext cx="2667000" cy="762000"/>
          </a:xfrm>
          <a:prstGeom prst="wedgeEllipseCallout">
            <a:avLst>
              <a:gd name="adj1" fmla="val -59404"/>
              <a:gd name="adj2" fmla="val -30833"/>
            </a:avLst>
          </a:prstGeom>
          <a:solidFill>
            <a:schemeClr val="accent6">
              <a:lumMod val="20000"/>
              <a:lumOff val="8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i="1" dirty="0" smtClean="0">
                <a:solidFill>
                  <a:schemeClr val="tx1"/>
                </a:solidFill>
                <a:latin typeface="Segoe" pitchFamily="34" charset="0"/>
              </a:rPr>
              <a:t>s</a:t>
            </a:r>
            <a:r>
              <a:rPr lang="en-US" sz="2000" dirty="0" smtClean="0">
                <a:solidFill>
                  <a:schemeClr val="tx1"/>
                </a:solidFill>
                <a:latin typeface="Segoe" pitchFamily="34" charset="0"/>
              </a:rPr>
              <a:t> must be short</a:t>
            </a:r>
          </a:p>
        </p:txBody>
      </p:sp>
    </p:spTree>
    <p:extLst>
      <p:ext uri="{BB962C8B-B14F-4D97-AF65-F5344CB8AC3E}">
        <p14:creationId xmlns:p14="http://schemas.microsoft.com/office/powerpoint/2010/main" val="1739584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381000" y="1078230"/>
                <a:ext cx="8534400" cy="5503558"/>
              </a:xfrm>
            </p:spPr>
            <p:txBody>
              <a:bodyPr>
                <a:normAutofit fontScale="92500"/>
              </a:bodyPr>
              <a:lstStyle/>
              <a:p>
                <a:pPr marL="0" indent="0">
                  <a:buNone/>
                </a:pPr>
                <a:r>
                  <a:rPr lang="en-US" b="1" u="sng" dirty="0" smtClean="0"/>
                  <a:t>Proof: </a:t>
                </a:r>
              </a:p>
              <a:p>
                <a:r>
                  <a:rPr lang="en-US" sz="3600" dirty="0" smtClean="0"/>
                  <a:t>For some </a:t>
                </a:r>
                <a:r>
                  <a:rPr lang="en-US" sz="3600" dirty="0" smtClean="0">
                    <a:latin typeface="Symbol" pitchFamily="18" charset="2"/>
                    <a:cs typeface="Times New Roman" pitchFamily="18" charset="0"/>
                  </a:rPr>
                  <a:t>k</a:t>
                </a:r>
                <a:r>
                  <a:rPr lang="en-US" sz="3600" dirty="0" smtClean="0"/>
                  <a:t>, </a:t>
                </a:r>
                <a:r>
                  <a:rPr lang="en-US" sz="3600" dirty="0" smtClean="0"/>
                  <a:t>&lt;</a:t>
                </a:r>
                <a:r>
                  <a:rPr lang="en-US" sz="3600" b="1" i="1" dirty="0" err="1" smtClean="0">
                    <a:latin typeface="Times New Roman" pitchFamily="18" charset="0"/>
                    <a:cs typeface="Times New Roman" pitchFamily="18" charset="0"/>
                  </a:rPr>
                  <a:t>s</a:t>
                </a:r>
                <a:r>
                  <a:rPr lang="en-US" sz="3600" dirty="0" err="1" smtClean="0"/>
                  <a:t>,</a:t>
                </a:r>
                <a:r>
                  <a:rPr lang="en-US" sz="3600" b="1" i="1" dirty="0" err="1" smtClean="0">
                    <a:latin typeface="Times New Roman" pitchFamily="18" charset="0"/>
                    <a:cs typeface="Times New Roman" pitchFamily="18" charset="0"/>
                  </a:rPr>
                  <a:t>c</a:t>
                </a:r>
                <a:r>
                  <a:rPr lang="en-US" sz="3600" dirty="0" smtClean="0"/>
                  <a:t>&gt; </a:t>
                </a:r>
                <a:r>
                  <a:rPr lang="en-US" sz="3600" dirty="0"/>
                  <a:t>mod </a:t>
                </a:r>
                <a:r>
                  <a:rPr lang="en-US" sz="3600" i="1" dirty="0">
                    <a:latin typeface="Times New Roman" pitchFamily="18" charset="0"/>
                    <a:cs typeface="Times New Roman" pitchFamily="18" charset="0"/>
                  </a:rPr>
                  <a:t>q = </a:t>
                </a:r>
                <a:r>
                  <a:rPr lang="en-US" sz="3600" dirty="0" smtClean="0">
                    <a:solidFill>
                      <a:schemeClr val="tx1"/>
                    </a:solidFill>
                  </a:rPr>
                  <a:t>&lt;</a:t>
                </a:r>
                <a:r>
                  <a:rPr lang="en-US" sz="3600" b="1" i="1" dirty="0" err="1" smtClean="0">
                    <a:solidFill>
                      <a:schemeClr val="tx1"/>
                    </a:solidFill>
                    <a:latin typeface="Times New Roman" pitchFamily="18" charset="0"/>
                    <a:cs typeface="Times New Roman" pitchFamily="18" charset="0"/>
                  </a:rPr>
                  <a:t>s</a:t>
                </a:r>
                <a:r>
                  <a:rPr lang="en-US" sz="3600" dirty="0" err="1" smtClean="0">
                    <a:solidFill>
                      <a:schemeClr val="tx1"/>
                    </a:solidFill>
                  </a:rPr>
                  <a:t>,</a:t>
                </a:r>
                <a:r>
                  <a:rPr lang="en-US" sz="3600" b="1" i="1" dirty="0" err="1" smtClean="0">
                    <a:solidFill>
                      <a:schemeClr val="tx1"/>
                    </a:solidFill>
                    <a:latin typeface="Times New Roman" pitchFamily="18" charset="0"/>
                    <a:cs typeface="Times New Roman" pitchFamily="18" charset="0"/>
                  </a:rPr>
                  <a:t>c</a:t>
                </a:r>
                <a:r>
                  <a:rPr lang="en-US" sz="3600" dirty="0" smtClean="0">
                    <a:solidFill>
                      <a:schemeClr val="tx1"/>
                    </a:solidFill>
                  </a:rPr>
                  <a:t>&gt; </a:t>
                </a:r>
                <a:r>
                  <a:rPr lang="en-US" sz="3600" dirty="0" smtClean="0">
                    <a:solidFill>
                      <a:schemeClr val="tx1"/>
                    </a:solidFill>
                    <a:latin typeface="Symbol" pitchFamily="18" charset="2"/>
                  </a:rPr>
                  <a:t>- </a:t>
                </a:r>
                <a:r>
                  <a:rPr lang="en-US" sz="3600" dirty="0" err="1" smtClean="0">
                    <a:solidFill>
                      <a:schemeClr val="tx1"/>
                    </a:solidFill>
                    <a:latin typeface="Symbol" pitchFamily="18" charset="2"/>
                  </a:rPr>
                  <a:t>k</a:t>
                </a:r>
                <a:r>
                  <a:rPr lang="en-US" sz="3600" i="1" dirty="0" err="1" smtClean="0">
                    <a:solidFill>
                      <a:schemeClr val="tx1"/>
                    </a:solidFill>
                    <a:latin typeface="Times New Roman" pitchFamily="18" charset="0"/>
                    <a:cs typeface="Times New Roman" pitchFamily="18" charset="0"/>
                  </a:rPr>
                  <a:t>q</a:t>
                </a:r>
                <a:r>
                  <a:rPr lang="en-US" sz="3600" dirty="0" smtClean="0">
                    <a:solidFill>
                      <a:schemeClr val="tx1"/>
                    </a:solidFill>
                    <a:cs typeface="Times New Roman" pitchFamily="18" charset="0"/>
                  </a:rPr>
                  <a:t> </a:t>
                </a:r>
                <a:r>
                  <a:rPr lang="en-US" sz="3600" dirty="0" smtClean="0">
                    <a:solidFill>
                      <a:schemeClr val="tx1"/>
                    </a:solidFill>
                    <a:cs typeface="Times New Roman" pitchFamily="18" charset="0"/>
                    <a:sym typeface="Symbol"/>
                  </a:rPr>
                  <a:t></a:t>
                </a:r>
                <a:r>
                  <a:rPr lang="en-US" sz="3600" dirty="0" smtClean="0">
                    <a:solidFill>
                      <a:schemeClr val="tx1"/>
                    </a:solidFill>
                    <a:cs typeface="Times New Roman" pitchFamily="18" charset="0"/>
                  </a:rPr>
                  <a:t> [</a:t>
                </a:r>
                <a14:m>
                  <m:oMath xmlns:m="http://schemas.openxmlformats.org/officeDocument/2006/math">
                    <m:f>
                      <m:fPr>
                        <m:ctrlPr>
                          <a:rPr lang="en-US" sz="3600" i="1" smtClean="0">
                            <a:solidFill>
                              <a:schemeClr val="tx1"/>
                            </a:solidFill>
                            <a:latin typeface="Cambria Math"/>
                            <a:cs typeface="Times New Roman" pitchFamily="18" charset="0"/>
                          </a:rPr>
                        </m:ctrlPr>
                      </m:fPr>
                      <m:num>
                        <m:r>
                          <a:rPr lang="en-US" sz="3600" b="0" i="1" smtClean="0">
                            <a:solidFill>
                              <a:schemeClr val="tx1"/>
                            </a:solidFill>
                            <a:latin typeface="Cambria Math"/>
                            <a:cs typeface="Times New Roman" pitchFamily="18" charset="0"/>
                          </a:rPr>
                          <m:t>−</m:t>
                        </m:r>
                        <m:r>
                          <a:rPr lang="en-US" sz="3600" b="0" i="1" smtClean="0">
                            <a:solidFill>
                              <a:schemeClr val="tx1"/>
                            </a:solidFill>
                            <a:latin typeface="Cambria Math"/>
                            <a:cs typeface="Times New Roman" pitchFamily="18" charset="0"/>
                          </a:rPr>
                          <m:t>𝑞</m:t>
                        </m:r>
                      </m:num>
                      <m:den>
                        <m:r>
                          <a:rPr lang="en-US" sz="3600" b="0" i="1" smtClean="0">
                            <a:solidFill>
                              <a:schemeClr val="tx1"/>
                            </a:solidFill>
                            <a:latin typeface="Cambria Math"/>
                            <a:cs typeface="Times New Roman" pitchFamily="18" charset="0"/>
                          </a:rPr>
                          <m:t>2</m:t>
                        </m:r>
                      </m:den>
                    </m:f>
                    <m:r>
                      <a:rPr lang="en-US" sz="3600" b="0" i="1" smtClean="0">
                        <a:solidFill>
                          <a:schemeClr val="tx1"/>
                        </a:solidFill>
                        <a:latin typeface="Cambria Math"/>
                        <a:cs typeface="Times New Roman" pitchFamily="18" charset="0"/>
                      </a:rPr>
                      <m:t>,</m:t>
                    </m:r>
                    <m:f>
                      <m:fPr>
                        <m:ctrlPr>
                          <a:rPr lang="en-US" sz="3600" b="0" i="1" smtClean="0">
                            <a:solidFill>
                              <a:schemeClr val="tx1"/>
                            </a:solidFill>
                            <a:latin typeface="Cambria Math"/>
                            <a:cs typeface="Times New Roman" pitchFamily="18" charset="0"/>
                          </a:rPr>
                        </m:ctrlPr>
                      </m:fPr>
                      <m:num>
                        <m:r>
                          <a:rPr lang="en-US" sz="3600" b="0" i="1" smtClean="0">
                            <a:solidFill>
                              <a:schemeClr val="tx1"/>
                            </a:solidFill>
                            <a:latin typeface="Cambria Math"/>
                            <a:cs typeface="Times New Roman" pitchFamily="18" charset="0"/>
                          </a:rPr>
                          <m:t>𝑞</m:t>
                        </m:r>
                      </m:num>
                      <m:den>
                        <m:r>
                          <a:rPr lang="en-US" sz="3600" b="0" i="1" smtClean="0">
                            <a:solidFill>
                              <a:schemeClr val="tx1"/>
                            </a:solidFill>
                            <a:latin typeface="Cambria Math"/>
                            <a:cs typeface="Times New Roman" pitchFamily="18" charset="0"/>
                          </a:rPr>
                          <m:t>2</m:t>
                        </m:r>
                      </m:den>
                    </m:f>
                  </m:oMath>
                </a14:m>
                <a:r>
                  <a:rPr lang="en-US" sz="3600" dirty="0" smtClean="0">
                    <a:solidFill>
                      <a:schemeClr val="tx1"/>
                    </a:solidFill>
                    <a:cs typeface="Times New Roman" pitchFamily="18" charset="0"/>
                  </a:rPr>
                  <a:t>]</a:t>
                </a:r>
              </a:p>
              <a:p>
                <a:pPr lvl="1"/>
                <a:r>
                  <a:rPr lang="en-US" dirty="0" smtClean="0">
                    <a:cs typeface="Times New Roman" pitchFamily="18" charset="0"/>
                  </a:rPr>
                  <a:t>Actually in a smaller interval</a:t>
                </a:r>
                <a:br>
                  <a:rPr lang="en-US" dirty="0" smtClean="0">
                    <a:cs typeface="Times New Roman" pitchFamily="18" charset="0"/>
                  </a:rPr>
                </a:br>
                <a:r>
                  <a:rPr lang="en-US" dirty="0" smtClean="0">
                    <a:solidFill>
                      <a:srgbClr val="0070C0"/>
                    </a:solidFill>
                  </a:rPr>
                  <a:t>&lt;</a:t>
                </a:r>
                <a:r>
                  <a:rPr lang="en-US" b="1" i="1" dirty="0" err="1" smtClean="0">
                    <a:solidFill>
                      <a:srgbClr val="0070C0"/>
                    </a:solidFill>
                    <a:latin typeface="Times New Roman" pitchFamily="18" charset="0"/>
                    <a:cs typeface="Times New Roman" pitchFamily="18" charset="0"/>
                  </a:rPr>
                  <a:t>s</a:t>
                </a:r>
                <a:r>
                  <a:rPr lang="en-US" dirty="0" err="1" smtClean="0">
                    <a:solidFill>
                      <a:srgbClr val="0070C0"/>
                    </a:solidFill>
                  </a:rPr>
                  <a:t>,</a:t>
                </a:r>
                <a:r>
                  <a:rPr lang="en-US" b="1" i="1" dirty="0" err="1" smtClean="0">
                    <a:solidFill>
                      <a:srgbClr val="0070C0"/>
                    </a:solidFill>
                    <a:latin typeface="Times New Roman" pitchFamily="18" charset="0"/>
                    <a:cs typeface="Times New Roman" pitchFamily="18" charset="0"/>
                  </a:rPr>
                  <a:t>c</a:t>
                </a:r>
                <a:r>
                  <a:rPr lang="en-US" dirty="0" smtClean="0">
                    <a:solidFill>
                      <a:srgbClr val="0070C0"/>
                    </a:solidFill>
                  </a:rPr>
                  <a:t>&gt; </a:t>
                </a:r>
                <a:r>
                  <a:rPr lang="en-US" dirty="0">
                    <a:solidFill>
                      <a:srgbClr val="0070C0"/>
                    </a:solidFill>
                    <a:latin typeface="Symbol" pitchFamily="18" charset="2"/>
                  </a:rPr>
                  <a:t>- </a:t>
                </a:r>
                <a:r>
                  <a:rPr lang="en-US" dirty="0" err="1">
                    <a:solidFill>
                      <a:srgbClr val="0070C0"/>
                    </a:solidFill>
                    <a:latin typeface="Symbol" pitchFamily="18" charset="2"/>
                  </a:rPr>
                  <a:t>k</a:t>
                </a:r>
                <a:r>
                  <a:rPr lang="en-US" i="1" dirty="0" err="1">
                    <a:solidFill>
                      <a:srgbClr val="0070C0"/>
                    </a:solidFill>
                    <a:latin typeface="Times New Roman" pitchFamily="18" charset="0"/>
                    <a:cs typeface="Times New Roman" pitchFamily="18" charset="0"/>
                  </a:rPr>
                  <a:t>q</a:t>
                </a:r>
                <a:r>
                  <a:rPr lang="en-US" dirty="0">
                    <a:solidFill>
                      <a:srgbClr val="0070C0"/>
                    </a:solidFill>
                    <a:cs typeface="Times New Roman" pitchFamily="18" charset="0"/>
                  </a:rPr>
                  <a:t> </a:t>
                </a:r>
                <a:r>
                  <a:rPr lang="en-US" dirty="0">
                    <a:solidFill>
                      <a:srgbClr val="0070C0"/>
                    </a:solidFill>
                    <a:cs typeface="Times New Roman" pitchFamily="18" charset="0"/>
                    <a:sym typeface="Symbol"/>
                  </a:rPr>
                  <a:t></a:t>
                </a:r>
                <a:r>
                  <a:rPr lang="en-US" dirty="0">
                    <a:solidFill>
                      <a:srgbClr val="0070C0"/>
                    </a:solidFill>
                    <a:cs typeface="Times New Roman" pitchFamily="18" charset="0"/>
                  </a:rPr>
                  <a:t> [</a:t>
                </a:r>
                <a:r>
                  <a:rPr lang="en-US" dirty="0" smtClean="0">
                    <a:solidFill>
                      <a:srgbClr val="0070C0"/>
                    </a:solidFill>
                    <a:cs typeface="Times New Roman" pitchFamily="18" charset="0"/>
                  </a:rPr>
                  <a:t> </a:t>
                </a:r>
                <a14:m>
                  <m:oMath xmlns:m="http://schemas.openxmlformats.org/officeDocument/2006/math">
                    <m:f>
                      <m:fPr>
                        <m:ctrlPr>
                          <a:rPr lang="en-US" i="1">
                            <a:solidFill>
                              <a:srgbClr val="0070C0"/>
                            </a:solidFill>
                            <a:latin typeface="Cambria Math"/>
                            <a:cs typeface="Times New Roman" pitchFamily="18" charset="0"/>
                          </a:rPr>
                        </m:ctrlPr>
                      </m:fPr>
                      <m:num>
                        <m:r>
                          <a:rPr lang="en-US" i="1">
                            <a:solidFill>
                              <a:srgbClr val="0070C0"/>
                            </a:solidFill>
                            <a:latin typeface="Cambria Math"/>
                            <a:cs typeface="Times New Roman" pitchFamily="18" charset="0"/>
                          </a:rPr>
                          <m:t>−</m:t>
                        </m:r>
                        <m:r>
                          <a:rPr lang="en-US" i="1">
                            <a:solidFill>
                              <a:srgbClr val="0070C0"/>
                            </a:solidFill>
                            <a:latin typeface="Cambria Math"/>
                            <a:cs typeface="Times New Roman" pitchFamily="18" charset="0"/>
                          </a:rPr>
                          <m:t>𝑞</m:t>
                        </m:r>
                      </m:num>
                      <m:den>
                        <m:r>
                          <a:rPr lang="en-US" i="1">
                            <a:solidFill>
                              <a:srgbClr val="0070C0"/>
                            </a:solidFill>
                            <a:latin typeface="Cambria Math"/>
                            <a:cs typeface="Times New Roman" pitchFamily="18" charset="0"/>
                          </a:rPr>
                          <m:t>2</m:t>
                        </m:r>
                      </m:den>
                    </m:f>
                  </m:oMath>
                </a14:m>
                <a:r>
                  <a:rPr lang="en-US" dirty="0" smtClean="0">
                    <a:solidFill>
                      <a:srgbClr val="0070C0"/>
                    </a:solidFill>
                    <a:cs typeface="Times New Roman" pitchFamily="18" charset="0"/>
                  </a:rPr>
                  <a:t>+</a:t>
                </a:r>
                <a14:m>
                  <m:oMath xmlns:m="http://schemas.openxmlformats.org/officeDocument/2006/math">
                    <m:f>
                      <m:fPr>
                        <m:ctrlPr>
                          <a:rPr lang="en-US" i="1" smtClean="0">
                            <a:solidFill>
                              <a:srgbClr val="0070C0"/>
                            </a:solidFill>
                            <a:latin typeface="Cambria Math"/>
                          </a:rPr>
                        </m:ctrlPr>
                      </m:fPr>
                      <m:num>
                        <m:r>
                          <a:rPr lang="en-US" b="0" i="1" smtClean="0">
                            <a:solidFill>
                              <a:srgbClr val="0070C0"/>
                            </a:solidFill>
                            <a:latin typeface="Cambria Math"/>
                          </a:rPr>
                          <m:t>𝑞</m:t>
                        </m:r>
                      </m:num>
                      <m:den>
                        <m:r>
                          <a:rPr lang="en-US" b="0" i="1" smtClean="0">
                            <a:solidFill>
                              <a:srgbClr val="0070C0"/>
                            </a:solidFill>
                            <a:latin typeface="Cambria Math"/>
                          </a:rPr>
                          <m:t>𝑝</m:t>
                        </m:r>
                      </m:den>
                    </m:f>
                  </m:oMath>
                </a14:m>
                <a:r>
                  <a:rPr lang="en-US" dirty="0" smtClean="0">
                    <a:solidFill>
                      <a:srgbClr val="0070C0"/>
                    </a:solidFill>
                    <a:cs typeface="Times New Roman" pitchFamily="18" charset="0"/>
                  </a:rPr>
                  <a:t> </a:t>
                </a:r>
                <a14:m>
                  <m:oMath xmlns:m="http://schemas.openxmlformats.org/officeDocument/2006/math">
                    <m:d>
                      <m:dPr>
                        <m:begChr m:val="‖"/>
                        <m:endChr m:val="‖"/>
                        <m:ctrlPr>
                          <a:rPr lang="en-US" sz="2400" i="1">
                            <a:solidFill>
                              <a:srgbClr val="0070C0"/>
                            </a:solidFill>
                            <a:latin typeface="Cambria Math"/>
                          </a:rPr>
                        </m:ctrlPr>
                      </m:dPr>
                      <m:e>
                        <m:r>
                          <a:rPr lang="en-US" sz="2400" b="1" i="1">
                            <a:solidFill>
                              <a:srgbClr val="0070C0"/>
                            </a:solidFill>
                            <a:latin typeface="Cambria Math"/>
                          </a:rPr>
                          <m:t>𝒔</m:t>
                        </m:r>
                      </m:e>
                    </m:d>
                  </m:oMath>
                </a14:m>
                <a:r>
                  <a:rPr lang="en-US" sz="2400" baseline="-25000" dirty="0">
                    <a:solidFill>
                      <a:srgbClr val="0070C0"/>
                    </a:solidFill>
                  </a:rPr>
                  <a:t>1</a:t>
                </a:r>
                <a:r>
                  <a:rPr lang="en-US" dirty="0">
                    <a:solidFill>
                      <a:srgbClr val="0070C0"/>
                    </a:solidFill>
                    <a:cs typeface="Times New Roman" pitchFamily="18" charset="0"/>
                  </a:rPr>
                  <a:t>,  </a:t>
                </a:r>
                <a14:m>
                  <m:oMath xmlns:m="http://schemas.openxmlformats.org/officeDocument/2006/math">
                    <m:f>
                      <m:fPr>
                        <m:ctrlPr>
                          <a:rPr lang="en-US" i="1">
                            <a:solidFill>
                              <a:srgbClr val="0070C0"/>
                            </a:solidFill>
                            <a:latin typeface="Cambria Math"/>
                            <a:cs typeface="Times New Roman" pitchFamily="18" charset="0"/>
                          </a:rPr>
                        </m:ctrlPr>
                      </m:fPr>
                      <m:num>
                        <m:r>
                          <a:rPr lang="en-US" b="0" i="1" smtClean="0">
                            <a:solidFill>
                              <a:srgbClr val="0070C0"/>
                            </a:solidFill>
                            <a:latin typeface="Cambria Math"/>
                            <a:cs typeface="Times New Roman" pitchFamily="18" charset="0"/>
                          </a:rPr>
                          <m:t>𝑞</m:t>
                        </m:r>
                      </m:num>
                      <m:den>
                        <m:r>
                          <a:rPr lang="en-US" i="1">
                            <a:solidFill>
                              <a:srgbClr val="0070C0"/>
                            </a:solidFill>
                            <a:latin typeface="Cambria Math"/>
                            <a:cs typeface="Times New Roman" pitchFamily="18" charset="0"/>
                          </a:rPr>
                          <m:t>2</m:t>
                        </m:r>
                      </m:den>
                    </m:f>
                  </m:oMath>
                </a14:m>
                <a:r>
                  <a:rPr lang="en-US" baseline="-25000" dirty="0" smtClean="0">
                    <a:solidFill>
                      <a:srgbClr val="0070C0"/>
                    </a:solidFill>
                    <a:cs typeface="Times New Roman" pitchFamily="18" charset="0"/>
                  </a:rPr>
                  <a:t> </a:t>
                </a:r>
                <a:r>
                  <a:rPr lang="en-US" dirty="0" smtClean="0">
                    <a:solidFill>
                      <a:srgbClr val="0070C0"/>
                    </a:solidFill>
                    <a:cs typeface="Times New Roman" pitchFamily="18" charset="0"/>
                  </a:rPr>
                  <a:t>-</a:t>
                </a:r>
                <a:r>
                  <a:rPr lang="en-US" baseline="-25000" dirty="0" smtClean="0">
                    <a:solidFill>
                      <a:srgbClr val="0070C0"/>
                    </a:solidFill>
                    <a:cs typeface="Times New Roman" pitchFamily="18" charset="0"/>
                  </a:rPr>
                  <a:t> </a:t>
                </a:r>
                <a14:m>
                  <m:oMath xmlns:m="http://schemas.openxmlformats.org/officeDocument/2006/math">
                    <m:f>
                      <m:fPr>
                        <m:ctrlPr>
                          <a:rPr lang="en-US" i="1" smtClean="0">
                            <a:solidFill>
                              <a:srgbClr val="0070C0"/>
                            </a:solidFill>
                            <a:latin typeface="Cambria Math"/>
                          </a:rPr>
                        </m:ctrlPr>
                      </m:fPr>
                      <m:num>
                        <m:r>
                          <a:rPr lang="en-US" b="0" i="1" smtClean="0">
                            <a:solidFill>
                              <a:srgbClr val="0070C0"/>
                            </a:solidFill>
                            <a:latin typeface="Cambria Math"/>
                          </a:rPr>
                          <m:t>𝑞</m:t>
                        </m:r>
                      </m:num>
                      <m:den>
                        <m:r>
                          <a:rPr lang="en-US" b="0" i="1" smtClean="0">
                            <a:solidFill>
                              <a:srgbClr val="0070C0"/>
                            </a:solidFill>
                            <a:latin typeface="Cambria Math"/>
                          </a:rPr>
                          <m:t>𝑝</m:t>
                        </m:r>
                      </m:den>
                    </m:f>
                    <m:d>
                      <m:dPr>
                        <m:begChr m:val="‖"/>
                        <m:endChr m:val="‖"/>
                        <m:ctrlPr>
                          <a:rPr lang="en-US" sz="2400" i="1">
                            <a:solidFill>
                              <a:srgbClr val="0070C0"/>
                            </a:solidFill>
                            <a:latin typeface="Cambria Math"/>
                          </a:rPr>
                        </m:ctrlPr>
                      </m:dPr>
                      <m:e>
                        <m:r>
                          <a:rPr lang="en-US" sz="2400" b="1" i="1">
                            <a:solidFill>
                              <a:srgbClr val="0070C0"/>
                            </a:solidFill>
                            <a:latin typeface="Cambria Math"/>
                          </a:rPr>
                          <m:t>𝒔</m:t>
                        </m:r>
                      </m:e>
                    </m:d>
                  </m:oMath>
                </a14:m>
                <a:r>
                  <a:rPr lang="en-US" sz="2400" baseline="-25000" dirty="0" smtClean="0">
                    <a:solidFill>
                      <a:srgbClr val="0070C0"/>
                    </a:solidFill>
                  </a:rPr>
                  <a:t>1 </a:t>
                </a:r>
                <a:r>
                  <a:rPr lang="en-US" dirty="0" smtClean="0">
                    <a:solidFill>
                      <a:srgbClr val="0070C0"/>
                    </a:solidFill>
                    <a:cs typeface="Times New Roman" pitchFamily="18" charset="0"/>
                  </a:rPr>
                  <a:t>]</a:t>
                </a:r>
              </a:p>
              <a:p>
                <a:pPr lvl="1"/>
                <a:r>
                  <a:rPr lang="en-US" dirty="0" smtClean="0">
                    <a:cs typeface="Times New Roman" pitchFamily="18" charset="0"/>
                  </a:rPr>
                  <a:t>Multiplying by p/q we get</a:t>
                </a:r>
                <a:br>
                  <a:rPr lang="en-US" dirty="0" smtClean="0">
                    <a:cs typeface="Times New Roman" pitchFamily="18" charset="0"/>
                  </a:rPr>
                </a:br>
                <a:r>
                  <a:rPr lang="en-US" dirty="0" smtClean="0">
                    <a:solidFill>
                      <a:srgbClr val="0070C0"/>
                    </a:solidFill>
                  </a:rPr>
                  <a:t>&lt;</a:t>
                </a:r>
                <a:r>
                  <a:rPr lang="en-US" b="1" i="1" dirty="0">
                    <a:solidFill>
                      <a:srgbClr val="0070C0"/>
                    </a:solidFill>
                    <a:latin typeface="Times New Roman" pitchFamily="18" charset="0"/>
                    <a:cs typeface="Times New Roman" pitchFamily="18" charset="0"/>
                  </a:rPr>
                  <a:t>s</a:t>
                </a:r>
                <a:r>
                  <a:rPr lang="en-US" dirty="0" smtClean="0">
                    <a:solidFill>
                      <a:srgbClr val="0070C0"/>
                    </a:solidFill>
                  </a:rPr>
                  <a:t>,</a:t>
                </a:r>
                <a14:m>
                  <m:oMath xmlns:m="http://schemas.openxmlformats.org/officeDocument/2006/math">
                    <m:f>
                      <m:fPr>
                        <m:ctrlPr>
                          <a:rPr lang="en-US" i="1">
                            <a:solidFill>
                              <a:srgbClr val="0070C0"/>
                            </a:solidFill>
                            <a:latin typeface="Cambria Math"/>
                          </a:rPr>
                        </m:ctrlPr>
                      </m:fPr>
                      <m:num>
                        <m:r>
                          <a:rPr lang="en-US" i="1">
                            <a:solidFill>
                              <a:srgbClr val="0070C0"/>
                            </a:solidFill>
                            <a:latin typeface="Cambria Math"/>
                          </a:rPr>
                          <m:t>𝑝</m:t>
                        </m:r>
                      </m:num>
                      <m:den>
                        <m:r>
                          <a:rPr lang="en-US" i="1">
                            <a:solidFill>
                              <a:srgbClr val="0070C0"/>
                            </a:solidFill>
                            <a:latin typeface="Cambria Math"/>
                          </a:rPr>
                          <m:t>𝑞</m:t>
                        </m:r>
                      </m:den>
                    </m:f>
                  </m:oMath>
                </a14:m>
                <a:r>
                  <a:rPr lang="en-US" b="1" i="1" dirty="0" smtClean="0">
                    <a:solidFill>
                      <a:srgbClr val="0070C0"/>
                    </a:solidFill>
                    <a:latin typeface="Times New Roman" pitchFamily="18" charset="0"/>
                    <a:cs typeface="Times New Roman" pitchFamily="18" charset="0"/>
                  </a:rPr>
                  <a:t>c</a:t>
                </a:r>
                <a:r>
                  <a:rPr lang="en-US" dirty="0" smtClean="0">
                    <a:solidFill>
                      <a:srgbClr val="0070C0"/>
                    </a:solidFill>
                  </a:rPr>
                  <a:t>&gt; </a:t>
                </a:r>
                <a:r>
                  <a:rPr lang="en-US" dirty="0">
                    <a:solidFill>
                      <a:srgbClr val="0070C0"/>
                    </a:solidFill>
                    <a:latin typeface="Symbol" pitchFamily="18" charset="2"/>
                  </a:rPr>
                  <a:t>-</a:t>
                </a:r>
                <a:r>
                  <a:rPr lang="en-US" dirty="0">
                    <a:solidFill>
                      <a:srgbClr val="0070C0"/>
                    </a:solidFill>
                  </a:rPr>
                  <a:t> </a:t>
                </a:r>
                <a:r>
                  <a:rPr lang="en-US" dirty="0" err="1" smtClean="0">
                    <a:solidFill>
                      <a:srgbClr val="0070C0"/>
                    </a:solidFill>
                    <a:latin typeface="Symbol" pitchFamily="18" charset="2"/>
                  </a:rPr>
                  <a:t>k</a:t>
                </a:r>
                <a:r>
                  <a:rPr lang="en-US" i="1" dirty="0" err="1" smtClean="0">
                    <a:solidFill>
                      <a:srgbClr val="0070C0"/>
                    </a:solidFill>
                    <a:latin typeface="Times New Roman" pitchFamily="18" charset="0"/>
                    <a:cs typeface="Times New Roman" pitchFamily="18" charset="0"/>
                  </a:rPr>
                  <a:t>p</a:t>
                </a:r>
                <a:r>
                  <a:rPr lang="en-US" dirty="0" smtClean="0">
                    <a:solidFill>
                      <a:srgbClr val="0070C0"/>
                    </a:solidFill>
                    <a:cs typeface="Times New Roman" pitchFamily="18" charset="0"/>
                  </a:rPr>
                  <a:t> </a:t>
                </a:r>
                <a:r>
                  <a:rPr lang="en-US" dirty="0">
                    <a:solidFill>
                      <a:srgbClr val="0070C0"/>
                    </a:solidFill>
                    <a:cs typeface="Times New Roman" pitchFamily="18" charset="0"/>
                    <a:sym typeface="Symbol"/>
                  </a:rPr>
                  <a:t></a:t>
                </a:r>
                <a:r>
                  <a:rPr lang="en-US" dirty="0">
                    <a:solidFill>
                      <a:srgbClr val="0070C0"/>
                    </a:solidFill>
                    <a:cs typeface="Times New Roman" pitchFamily="18" charset="0"/>
                  </a:rPr>
                  <a:t> [</a:t>
                </a:r>
                <a14:m>
                  <m:oMath xmlns:m="http://schemas.openxmlformats.org/officeDocument/2006/math">
                    <m:f>
                      <m:fPr>
                        <m:ctrlPr>
                          <a:rPr lang="en-US" i="1">
                            <a:solidFill>
                              <a:srgbClr val="0070C0"/>
                            </a:solidFill>
                            <a:latin typeface="Cambria Math"/>
                            <a:cs typeface="Times New Roman" pitchFamily="18" charset="0"/>
                          </a:rPr>
                        </m:ctrlPr>
                      </m:fPr>
                      <m:num>
                        <m:r>
                          <a:rPr lang="en-US" i="1">
                            <a:solidFill>
                              <a:srgbClr val="0070C0"/>
                            </a:solidFill>
                            <a:latin typeface="Cambria Math"/>
                            <a:cs typeface="Times New Roman" pitchFamily="18" charset="0"/>
                          </a:rPr>
                          <m:t>−</m:t>
                        </m:r>
                        <m:r>
                          <a:rPr lang="en-US" b="0" i="1" smtClean="0">
                            <a:solidFill>
                              <a:srgbClr val="0070C0"/>
                            </a:solidFill>
                            <a:latin typeface="Cambria Math"/>
                            <a:cs typeface="Times New Roman" pitchFamily="18" charset="0"/>
                          </a:rPr>
                          <m:t>𝑝</m:t>
                        </m:r>
                      </m:num>
                      <m:den>
                        <m:r>
                          <a:rPr lang="en-US" i="1">
                            <a:solidFill>
                              <a:srgbClr val="0070C0"/>
                            </a:solidFill>
                            <a:latin typeface="Cambria Math"/>
                            <a:cs typeface="Times New Roman" pitchFamily="18" charset="0"/>
                          </a:rPr>
                          <m:t>2</m:t>
                        </m:r>
                      </m:den>
                    </m:f>
                  </m:oMath>
                </a14:m>
                <a:r>
                  <a:rPr lang="en-US" dirty="0" smtClean="0">
                    <a:solidFill>
                      <a:srgbClr val="0070C0"/>
                    </a:solidFill>
                    <a:cs typeface="Times New Roman" pitchFamily="18" charset="0"/>
                  </a:rPr>
                  <a:t>+</a:t>
                </a:r>
                <a14:m>
                  <m:oMath xmlns:m="http://schemas.openxmlformats.org/officeDocument/2006/math">
                    <m:d>
                      <m:dPr>
                        <m:begChr m:val="‖"/>
                        <m:endChr m:val="‖"/>
                        <m:ctrlPr>
                          <a:rPr lang="en-US" sz="2000" i="1">
                            <a:solidFill>
                              <a:srgbClr val="0070C0"/>
                            </a:solidFill>
                            <a:latin typeface="Cambria Math"/>
                          </a:rPr>
                        </m:ctrlPr>
                      </m:dPr>
                      <m:e>
                        <m:r>
                          <a:rPr lang="en-US" sz="2000" b="1" i="1">
                            <a:solidFill>
                              <a:srgbClr val="0070C0"/>
                            </a:solidFill>
                            <a:latin typeface="Cambria Math"/>
                          </a:rPr>
                          <m:t>𝒔</m:t>
                        </m:r>
                      </m:e>
                    </m:d>
                  </m:oMath>
                </a14:m>
                <a:r>
                  <a:rPr lang="en-US" sz="2400" baseline="-25000" dirty="0">
                    <a:solidFill>
                      <a:srgbClr val="0070C0"/>
                    </a:solidFill>
                  </a:rPr>
                  <a:t>1</a:t>
                </a:r>
                <a:r>
                  <a:rPr lang="en-US" dirty="0">
                    <a:solidFill>
                      <a:srgbClr val="0070C0"/>
                    </a:solidFill>
                    <a:cs typeface="Times New Roman" pitchFamily="18" charset="0"/>
                  </a:rPr>
                  <a:t>,  </a:t>
                </a:r>
                <a14:m>
                  <m:oMath xmlns:m="http://schemas.openxmlformats.org/officeDocument/2006/math">
                    <m:f>
                      <m:fPr>
                        <m:ctrlPr>
                          <a:rPr lang="en-US" i="1">
                            <a:solidFill>
                              <a:srgbClr val="0070C0"/>
                            </a:solidFill>
                            <a:latin typeface="Cambria Math"/>
                            <a:cs typeface="Times New Roman" pitchFamily="18" charset="0"/>
                          </a:rPr>
                        </m:ctrlPr>
                      </m:fPr>
                      <m:num>
                        <m:r>
                          <a:rPr lang="en-US" i="1">
                            <a:solidFill>
                              <a:srgbClr val="0070C0"/>
                            </a:solidFill>
                            <a:latin typeface="Cambria Math"/>
                            <a:cs typeface="Times New Roman" pitchFamily="18" charset="0"/>
                          </a:rPr>
                          <m:t>𝑝</m:t>
                        </m:r>
                      </m:num>
                      <m:den>
                        <m:r>
                          <a:rPr lang="en-US" i="1">
                            <a:solidFill>
                              <a:srgbClr val="0070C0"/>
                            </a:solidFill>
                            <a:latin typeface="Cambria Math"/>
                            <a:cs typeface="Times New Roman" pitchFamily="18" charset="0"/>
                          </a:rPr>
                          <m:t>2</m:t>
                        </m:r>
                      </m:den>
                    </m:f>
                  </m:oMath>
                </a14:m>
                <a:r>
                  <a:rPr lang="en-US" dirty="0" smtClean="0">
                    <a:solidFill>
                      <a:srgbClr val="0070C0"/>
                    </a:solidFill>
                    <a:cs typeface="Times New Roman" pitchFamily="18" charset="0"/>
                  </a:rPr>
                  <a:t>-</a:t>
                </a:r>
                <a14:m>
                  <m:oMath xmlns:m="http://schemas.openxmlformats.org/officeDocument/2006/math">
                    <m:d>
                      <m:dPr>
                        <m:begChr m:val="‖"/>
                        <m:endChr m:val="‖"/>
                        <m:ctrlPr>
                          <a:rPr lang="en-US" sz="2000" i="1">
                            <a:solidFill>
                              <a:srgbClr val="0070C0"/>
                            </a:solidFill>
                            <a:latin typeface="Cambria Math"/>
                          </a:rPr>
                        </m:ctrlPr>
                      </m:dPr>
                      <m:e>
                        <m:r>
                          <a:rPr lang="en-US" sz="2000" b="1" i="1">
                            <a:solidFill>
                              <a:srgbClr val="0070C0"/>
                            </a:solidFill>
                            <a:latin typeface="Cambria Math"/>
                          </a:rPr>
                          <m:t>𝒔</m:t>
                        </m:r>
                      </m:e>
                    </m:d>
                  </m:oMath>
                </a14:m>
                <a:r>
                  <a:rPr lang="en-US" sz="2400" baseline="-25000" dirty="0" smtClean="0">
                    <a:solidFill>
                      <a:srgbClr val="0070C0"/>
                    </a:solidFill>
                  </a:rPr>
                  <a:t>1</a:t>
                </a:r>
                <a:r>
                  <a:rPr lang="en-US" dirty="0" smtClean="0">
                    <a:solidFill>
                      <a:srgbClr val="0070C0"/>
                    </a:solidFill>
                    <a:cs typeface="Times New Roman" pitchFamily="18" charset="0"/>
                  </a:rPr>
                  <a:t>]</a:t>
                </a:r>
              </a:p>
              <a:p>
                <a:r>
                  <a:rPr lang="en-US" dirty="0" smtClean="0">
                    <a:cs typeface="Times New Roman" pitchFamily="18" charset="0"/>
                  </a:rPr>
                  <a:t>Replacing </a:t>
                </a:r>
                <a14:m>
                  <m:oMath xmlns:m="http://schemas.openxmlformats.org/officeDocument/2006/math">
                    <m:f>
                      <m:fPr>
                        <m:ctrlPr>
                          <a:rPr lang="en-US" i="1">
                            <a:latin typeface="Cambria Math"/>
                          </a:rPr>
                        </m:ctrlPr>
                      </m:fPr>
                      <m:num>
                        <m:r>
                          <a:rPr lang="en-US" i="1">
                            <a:latin typeface="Cambria Math"/>
                          </a:rPr>
                          <m:t>𝑝</m:t>
                        </m:r>
                      </m:num>
                      <m:den>
                        <m:r>
                          <a:rPr lang="en-US" i="1">
                            <a:latin typeface="Cambria Math"/>
                          </a:rPr>
                          <m:t>𝑞</m:t>
                        </m:r>
                      </m:den>
                    </m:f>
                  </m:oMath>
                </a14:m>
                <a:r>
                  <a:rPr lang="en-US" b="1" i="1" dirty="0" smtClean="0">
                    <a:latin typeface="Times New Roman" pitchFamily="18" charset="0"/>
                    <a:cs typeface="Times New Roman" pitchFamily="18" charset="0"/>
                  </a:rPr>
                  <a:t>c</a:t>
                </a:r>
                <a:r>
                  <a:rPr lang="en-US" dirty="0"/>
                  <a:t> </a:t>
                </a:r>
                <a:r>
                  <a:rPr lang="en-US" dirty="0" smtClean="0"/>
                  <a:t>by </a:t>
                </a:r>
                <a:r>
                  <a:rPr lang="en-US" b="1" i="1" dirty="0" smtClean="0">
                    <a:latin typeface="Times New Roman" pitchFamily="18" charset="0"/>
                    <a:cs typeface="Times New Roman" pitchFamily="18" charset="0"/>
                  </a:rPr>
                  <a:t>c</a:t>
                </a:r>
                <a:r>
                  <a:rPr lang="en-US" dirty="0" smtClean="0"/>
                  <a:t>’=</a:t>
                </a:r>
                <a:r>
                  <a:rPr lang="en-US" dirty="0" smtClean="0">
                    <a:solidFill>
                      <a:schemeClr val="tx1"/>
                    </a:solidFill>
                    <a:latin typeface="Cambria Math" pitchFamily="18" charset="0"/>
                    <a:ea typeface="Cambria Math" pitchFamily="18" charset="0"/>
                  </a:rPr>
                  <a:t>rnd</a:t>
                </a:r>
                <a:r>
                  <a:rPr lang="en-US" b="1" i="1" baseline="-25000" dirty="0" err="1" smtClean="0">
                    <a:solidFill>
                      <a:schemeClr val="tx1"/>
                    </a:solidFill>
                    <a:latin typeface="Times New Roman" pitchFamily="18" charset="0"/>
                    <a:cs typeface="Times New Roman" pitchFamily="18" charset="0"/>
                  </a:rPr>
                  <a:t>c</a:t>
                </a:r>
                <a:r>
                  <a:rPr lang="en-US" dirty="0" smtClean="0">
                    <a:solidFill>
                      <a:schemeClr val="tx1"/>
                    </a:solidFill>
                    <a:sym typeface="Wingdings" pitchFamily="2" charset="2"/>
                  </a:rPr>
                  <a:t>(</a:t>
                </a:r>
                <a14:m>
                  <m:oMath xmlns:m="http://schemas.openxmlformats.org/officeDocument/2006/math">
                    <m:f>
                      <m:fPr>
                        <m:ctrlPr>
                          <a:rPr lang="en-US" i="1">
                            <a:solidFill>
                              <a:schemeClr val="tx1"/>
                            </a:solidFill>
                            <a:latin typeface="Cambria Math"/>
                          </a:rPr>
                        </m:ctrlPr>
                      </m:fPr>
                      <m:num>
                        <m:r>
                          <a:rPr lang="en-US" i="1">
                            <a:solidFill>
                              <a:schemeClr val="tx1"/>
                            </a:solidFill>
                            <a:latin typeface="Cambria Math"/>
                          </a:rPr>
                          <m:t>𝑝</m:t>
                        </m:r>
                      </m:num>
                      <m:den>
                        <m:r>
                          <a:rPr lang="en-US" i="1">
                            <a:solidFill>
                              <a:schemeClr val="tx1"/>
                            </a:solidFill>
                            <a:latin typeface="Cambria Math"/>
                          </a:rPr>
                          <m:t>𝑞</m:t>
                        </m:r>
                      </m:den>
                    </m:f>
                  </m:oMath>
                </a14:m>
                <a:r>
                  <a:rPr lang="en-US" b="1" i="1" dirty="0" smtClean="0">
                    <a:solidFill>
                      <a:schemeClr val="tx1"/>
                    </a:solidFill>
                    <a:latin typeface="Times New Roman" pitchFamily="18" charset="0"/>
                    <a:cs typeface="Times New Roman" pitchFamily="18" charset="0"/>
                  </a:rPr>
                  <a:t>c</a:t>
                </a:r>
                <a:r>
                  <a:rPr lang="en-US" dirty="0" smtClean="0">
                    <a:solidFill>
                      <a:schemeClr val="tx1"/>
                    </a:solidFill>
                  </a:rPr>
                  <a:t>), </a:t>
                </a:r>
                <a:r>
                  <a:rPr lang="en-US" dirty="0" smtClean="0"/>
                  <a:t>adds error ≤</a:t>
                </a:r>
                <a14:m>
                  <m:oMath xmlns:m="http://schemas.openxmlformats.org/officeDocument/2006/math">
                    <m:d>
                      <m:dPr>
                        <m:begChr m:val="‖"/>
                        <m:endChr m:val="‖"/>
                        <m:ctrlPr>
                          <a:rPr lang="en-US" sz="3000" i="1" smtClean="0">
                            <a:solidFill>
                              <a:schemeClr val="tx1"/>
                            </a:solidFill>
                            <a:latin typeface="Cambria Math"/>
                          </a:rPr>
                        </m:ctrlPr>
                      </m:dPr>
                      <m:e>
                        <m:r>
                          <a:rPr lang="en-US" sz="3000" b="1" i="1">
                            <a:solidFill>
                              <a:schemeClr val="tx1"/>
                            </a:solidFill>
                            <a:latin typeface="Cambria Math"/>
                          </a:rPr>
                          <m:t>𝒔</m:t>
                        </m:r>
                      </m:e>
                    </m:d>
                  </m:oMath>
                </a14:m>
                <a:r>
                  <a:rPr lang="en-US" sz="3000" baseline="-25000" dirty="0">
                    <a:solidFill>
                      <a:schemeClr val="tx1"/>
                    </a:solidFill>
                  </a:rPr>
                  <a:t>1</a:t>
                </a:r>
                <a:r>
                  <a:rPr lang="en-US" dirty="0" smtClean="0"/>
                  <a:t>:</a:t>
                </a:r>
                <a:br>
                  <a:rPr lang="en-US" dirty="0" smtClean="0"/>
                </a:br>
                <a:r>
                  <a:rPr lang="en-US" dirty="0" smtClean="0">
                    <a:solidFill>
                      <a:srgbClr val="0070C0"/>
                    </a:solidFill>
                  </a:rPr>
                  <a:t>&lt;</a:t>
                </a:r>
                <a:r>
                  <a:rPr lang="en-US" b="1" i="1" dirty="0" err="1" smtClean="0">
                    <a:solidFill>
                      <a:srgbClr val="0070C0"/>
                    </a:solidFill>
                    <a:latin typeface="Times New Roman" pitchFamily="18" charset="0"/>
                    <a:cs typeface="Times New Roman" pitchFamily="18" charset="0"/>
                  </a:rPr>
                  <a:t>s</a:t>
                </a:r>
                <a:r>
                  <a:rPr lang="en-US" dirty="0" err="1" smtClean="0">
                    <a:solidFill>
                      <a:srgbClr val="0070C0"/>
                    </a:solidFill>
                  </a:rPr>
                  <a:t>,</a:t>
                </a:r>
                <a:r>
                  <a:rPr lang="en-US" b="1" i="1" dirty="0" err="1" smtClean="0">
                    <a:solidFill>
                      <a:srgbClr val="0070C0"/>
                    </a:solidFill>
                    <a:latin typeface="Times New Roman" pitchFamily="18" charset="0"/>
                    <a:cs typeface="Times New Roman" pitchFamily="18" charset="0"/>
                  </a:rPr>
                  <a:t>c</a:t>
                </a:r>
                <a:r>
                  <a:rPr lang="en-US" dirty="0" smtClean="0">
                    <a:solidFill>
                      <a:srgbClr val="0070C0"/>
                    </a:solidFill>
                  </a:rPr>
                  <a:t>’&gt; </a:t>
                </a:r>
                <a:r>
                  <a:rPr lang="en-US" dirty="0">
                    <a:solidFill>
                      <a:srgbClr val="0070C0"/>
                    </a:solidFill>
                    <a:latin typeface="Symbol" pitchFamily="18" charset="2"/>
                  </a:rPr>
                  <a:t>-</a:t>
                </a:r>
                <a:r>
                  <a:rPr lang="en-US" dirty="0">
                    <a:solidFill>
                      <a:srgbClr val="0070C0"/>
                    </a:solidFill>
                  </a:rPr>
                  <a:t> </a:t>
                </a:r>
                <a:r>
                  <a:rPr lang="en-US" dirty="0" err="1">
                    <a:solidFill>
                      <a:srgbClr val="0070C0"/>
                    </a:solidFill>
                    <a:latin typeface="Symbol" pitchFamily="18" charset="2"/>
                  </a:rPr>
                  <a:t>k</a:t>
                </a:r>
                <a:r>
                  <a:rPr lang="en-US" i="1" dirty="0" err="1">
                    <a:solidFill>
                      <a:srgbClr val="0070C0"/>
                    </a:solidFill>
                    <a:latin typeface="Times New Roman" pitchFamily="18" charset="0"/>
                    <a:cs typeface="Times New Roman" pitchFamily="18" charset="0"/>
                  </a:rPr>
                  <a:t>p</a:t>
                </a:r>
                <a:r>
                  <a:rPr lang="en-US" dirty="0">
                    <a:solidFill>
                      <a:srgbClr val="0070C0"/>
                    </a:solidFill>
                    <a:cs typeface="Times New Roman" pitchFamily="18" charset="0"/>
                  </a:rPr>
                  <a:t> </a:t>
                </a:r>
                <a:r>
                  <a:rPr lang="en-US" dirty="0">
                    <a:solidFill>
                      <a:srgbClr val="0070C0"/>
                    </a:solidFill>
                    <a:cs typeface="Times New Roman" pitchFamily="18" charset="0"/>
                    <a:sym typeface="Symbol"/>
                  </a:rPr>
                  <a:t></a:t>
                </a:r>
                <a:r>
                  <a:rPr lang="en-US" dirty="0">
                    <a:solidFill>
                      <a:srgbClr val="0070C0"/>
                    </a:solidFill>
                    <a:cs typeface="Times New Roman" pitchFamily="18" charset="0"/>
                  </a:rPr>
                  <a:t> [</a:t>
                </a:r>
                <a14:m>
                  <m:oMath xmlns:m="http://schemas.openxmlformats.org/officeDocument/2006/math">
                    <m:f>
                      <m:fPr>
                        <m:ctrlPr>
                          <a:rPr lang="en-US" i="1">
                            <a:solidFill>
                              <a:srgbClr val="0070C0"/>
                            </a:solidFill>
                            <a:latin typeface="Cambria Math"/>
                            <a:cs typeface="Times New Roman" pitchFamily="18" charset="0"/>
                          </a:rPr>
                        </m:ctrlPr>
                      </m:fPr>
                      <m:num>
                        <m:r>
                          <a:rPr lang="en-US" i="1">
                            <a:solidFill>
                              <a:srgbClr val="0070C0"/>
                            </a:solidFill>
                            <a:latin typeface="Cambria Math"/>
                            <a:cs typeface="Times New Roman" pitchFamily="18" charset="0"/>
                          </a:rPr>
                          <m:t>−</m:t>
                        </m:r>
                        <m:r>
                          <a:rPr lang="en-US" b="0" i="1" smtClean="0">
                            <a:solidFill>
                              <a:srgbClr val="0070C0"/>
                            </a:solidFill>
                            <a:latin typeface="Cambria Math"/>
                            <a:cs typeface="Times New Roman" pitchFamily="18" charset="0"/>
                          </a:rPr>
                          <m:t>𝑝</m:t>
                        </m:r>
                      </m:num>
                      <m:den>
                        <m:r>
                          <a:rPr lang="en-US" i="1">
                            <a:solidFill>
                              <a:srgbClr val="0070C0"/>
                            </a:solidFill>
                            <a:latin typeface="Cambria Math"/>
                            <a:cs typeface="Times New Roman" pitchFamily="18" charset="0"/>
                          </a:rPr>
                          <m:t>2</m:t>
                        </m:r>
                      </m:den>
                    </m:f>
                  </m:oMath>
                </a14:m>
                <a:r>
                  <a:rPr lang="en-US" dirty="0" smtClean="0">
                    <a:solidFill>
                      <a:srgbClr val="0070C0"/>
                    </a:solidFill>
                    <a:cs typeface="Times New Roman" pitchFamily="18" charset="0"/>
                  </a:rPr>
                  <a:t>, </a:t>
                </a:r>
                <a14:m>
                  <m:oMath xmlns:m="http://schemas.openxmlformats.org/officeDocument/2006/math">
                    <m:f>
                      <m:fPr>
                        <m:ctrlPr>
                          <a:rPr lang="en-US" i="1">
                            <a:solidFill>
                              <a:srgbClr val="0070C0"/>
                            </a:solidFill>
                            <a:latin typeface="Cambria Math"/>
                            <a:cs typeface="Times New Roman" pitchFamily="18" charset="0"/>
                          </a:rPr>
                        </m:ctrlPr>
                      </m:fPr>
                      <m:num>
                        <m:r>
                          <a:rPr lang="en-US" i="1">
                            <a:solidFill>
                              <a:srgbClr val="0070C0"/>
                            </a:solidFill>
                            <a:latin typeface="Cambria Math"/>
                            <a:cs typeface="Times New Roman" pitchFamily="18" charset="0"/>
                          </a:rPr>
                          <m:t>𝑝</m:t>
                        </m:r>
                      </m:num>
                      <m:den>
                        <m:r>
                          <a:rPr lang="en-US" i="1">
                            <a:solidFill>
                              <a:srgbClr val="0070C0"/>
                            </a:solidFill>
                            <a:latin typeface="Cambria Math"/>
                            <a:cs typeface="Times New Roman" pitchFamily="18" charset="0"/>
                          </a:rPr>
                          <m:t>2</m:t>
                        </m:r>
                      </m:den>
                    </m:f>
                  </m:oMath>
                </a14:m>
                <a:r>
                  <a:rPr lang="en-US" dirty="0" smtClean="0">
                    <a:solidFill>
                      <a:srgbClr val="0070C0"/>
                    </a:solidFill>
                    <a:cs typeface="Times New Roman" pitchFamily="18" charset="0"/>
                  </a:rPr>
                  <a:t>]</a:t>
                </a:r>
                <a:r>
                  <a:rPr lang="en-US" dirty="0" smtClean="0">
                    <a:cs typeface="Times New Roman" pitchFamily="18" charset="0"/>
                  </a:rPr>
                  <a:t>, so </a:t>
                </a:r>
                <a:r>
                  <a:rPr lang="en-US" dirty="0" smtClean="0"/>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a:t>’&gt; </a:t>
                </a:r>
                <a:r>
                  <a:rPr lang="en-US" dirty="0">
                    <a:latin typeface="Symbol" pitchFamily="18" charset="2"/>
                  </a:rPr>
                  <a:t>-</a:t>
                </a:r>
                <a:r>
                  <a:rPr lang="en-US" dirty="0"/>
                  <a:t> </a:t>
                </a:r>
                <a:r>
                  <a:rPr lang="en-US" dirty="0" err="1">
                    <a:latin typeface="Symbol" pitchFamily="18" charset="2"/>
                  </a:rPr>
                  <a:t>k</a:t>
                </a:r>
                <a:r>
                  <a:rPr lang="en-US" i="1" dirty="0" err="1">
                    <a:latin typeface="Times New Roman" pitchFamily="18" charset="0"/>
                    <a:cs typeface="Times New Roman" pitchFamily="18" charset="0"/>
                  </a:rPr>
                  <a:t>p</a:t>
                </a:r>
                <a:r>
                  <a:rPr lang="en-US" dirty="0">
                    <a:cs typeface="Times New Roman" pitchFamily="18" charset="0"/>
                  </a:rPr>
                  <a:t> </a:t>
                </a:r>
                <a:r>
                  <a:rPr lang="en-US" dirty="0" smtClean="0">
                    <a:cs typeface="Times New Roman" pitchFamily="18" charset="0"/>
                  </a:rPr>
                  <a:t>=</a:t>
                </a:r>
                <a:r>
                  <a:rPr lang="en-US" dirty="0" smtClean="0"/>
                  <a:t>&lt;</a:t>
                </a:r>
                <a:r>
                  <a:rPr lang="en-US" b="1" i="1" dirty="0" err="1">
                    <a:latin typeface="Times New Roman" pitchFamily="18" charset="0"/>
                    <a:cs typeface="Times New Roman" pitchFamily="18" charset="0"/>
                  </a:rPr>
                  <a:t>s</a:t>
                </a:r>
                <a:r>
                  <a:rPr lang="en-US" dirty="0" err="1"/>
                  <a:t>,</a:t>
                </a:r>
                <a:r>
                  <a:rPr lang="en-US" b="1" i="1" dirty="0" err="1">
                    <a:latin typeface="Times New Roman" pitchFamily="18" charset="0"/>
                    <a:cs typeface="Times New Roman" pitchFamily="18" charset="0"/>
                  </a:rPr>
                  <a:t>c</a:t>
                </a:r>
                <a:r>
                  <a:rPr lang="en-US" dirty="0"/>
                  <a:t>’&gt; </a:t>
                </a:r>
                <a:r>
                  <a:rPr lang="en-US" dirty="0"/>
                  <a:t>mod </a:t>
                </a:r>
                <a:r>
                  <a:rPr lang="en-US" i="1" dirty="0" smtClean="0">
                    <a:latin typeface="Times New Roman" pitchFamily="18" charset="0"/>
                    <a:cs typeface="Times New Roman" pitchFamily="18" charset="0"/>
                  </a:rPr>
                  <a:t>p</a:t>
                </a:r>
              </a:p>
              <a:p>
                <a:r>
                  <a:rPr lang="en-US" dirty="0" smtClean="0">
                    <a:cs typeface="Times New Roman" pitchFamily="18" charset="0"/>
                  </a:rPr>
                  <a:t>This also proves Part (ii)</a:t>
                </a:r>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078230"/>
                <a:ext cx="8534400" cy="5503558"/>
              </a:xfrm>
              <a:blipFill rotWithShape="1">
                <a:blip r:embed="rId3"/>
                <a:stretch>
                  <a:fillRect l="-2786" t="-3101" r="-85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Modulus Switching – Main Lemma</a:t>
            </a:r>
          </a:p>
        </p:txBody>
      </p:sp>
      <p:sp>
        <p:nvSpPr>
          <p:cNvPr id="4" name="Date Placeholder 3"/>
          <p:cNvSpPr>
            <a:spLocks noGrp="1"/>
          </p:cNvSpPr>
          <p:nvPr>
            <p:ph type="dt" sz="half" idx="11"/>
          </p:nvPr>
        </p:nvSpPr>
        <p:spPr/>
        <p:txBody>
          <a:bodyPr/>
          <a:lstStyle/>
          <a:p>
            <a:fld id="{6E386AAB-0D3E-4DA5-9B77-AFFB0A674705}"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48</a:t>
            </a:fld>
            <a:endParaRPr lang="en-US"/>
          </a:p>
        </p:txBody>
      </p:sp>
    </p:spTree>
    <p:extLst>
      <p:ext uri="{BB962C8B-B14F-4D97-AF65-F5344CB8AC3E}">
        <p14:creationId xmlns:p14="http://schemas.microsoft.com/office/powerpoint/2010/main" val="10711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078230"/>
            <a:ext cx="8382000" cy="4481227"/>
          </a:xfrm>
        </p:spPr>
        <p:txBody>
          <a:bodyPr/>
          <a:lstStyle/>
          <a:p>
            <a:pPr marL="0" indent="0">
              <a:buNone/>
            </a:pPr>
            <a:r>
              <a:rPr lang="en-US" sz="3000" b="1" u="sng" dirty="0" smtClean="0"/>
              <a:t>Proof</a:t>
            </a:r>
            <a:r>
              <a:rPr lang="en-US" b="1" u="sng" dirty="0" smtClean="0"/>
              <a:t>: </a:t>
            </a:r>
          </a:p>
          <a:p>
            <a:r>
              <a:rPr lang="en-US" dirty="0" smtClean="0"/>
              <a:t>We know that </a:t>
            </a:r>
            <a:r>
              <a:rPr lang="en-US" dirty="0" smtClean="0"/>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smtClean="0"/>
              <a:t>&gt; </a:t>
            </a:r>
            <a:r>
              <a:rPr lang="en-US" dirty="0"/>
              <a:t>mod </a:t>
            </a:r>
            <a:r>
              <a:rPr lang="en-US" i="1" dirty="0" smtClean="0">
                <a:latin typeface="Times New Roman" pitchFamily="18" charset="0"/>
                <a:cs typeface="Times New Roman" pitchFamily="18" charset="0"/>
              </a:rPr>
              <a:t>q = </a:t>
            </a:r>
            <a:r>
              <a:rPr lang="en-US" dirty="0" smtClean="0"/>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smtClean="0"/>
              <a:t>&gt; </a:t>
            </a:r>
            <a:r>
              <a:rPr lang="en-US" dirty="0">
                <a:latin typeface="Symbol" pitchFamily="18" charset="2"/>
              </a:rPr>
              <a:t>-</a:t>
            </a:r>
            <a:r>
              <a:rPr lang="en-US" dirty="0" smtClean="0"/>
              <a:t> </a:t>
            </a:r>
            <a:r>
              <a:rPr lang="en-US" dirty="0" err="1" smtClean="0">
                <a:latin typeface="Symbol" pitchFamily="18" charset="2"/>
              </a:rPr>
              <a:t>k</a:t>
            </a:r>
            <a:r>
              <a:rPr lang="en-US" i="1" dirty="0" err="1" smtClean="0">
                <a:latin typeface="Times New Roman" pitchFamily="18" charset="0"/>
                <a:cs typeface="Times New Roman" pitchFamily="18" charset="0"/>
              </a:rPr>
              <a:t>q</a:t>
            </a:r>
            <a:r>
              <a:rPr lang="en-US" i="1" dirty="0" smtClean="0">
                <a:latin typeface="Times New Roman" pitchFamily="18" charset="0"/>
                <a:cs typeface="Times New Roman" pitchFamily="18" charset="0"/>
              </a:rPr>
              <a:t> </a:t>
            </a:r>
            <a:r>
              <a:rPr lang="en-US" dirty="0" smtClean="0">
                <a:cs typeface="Times New Roman" pitchFamily="18" charset="0"/>
              </a:rPr>
              <a:t>and </a:t>
            </a:r>
            <a:br>
              <a:rPr lang="en-US" dirty="0" smtClean="0">
                <a:cs typeface="Times New Roman" pitchFamily="18" charset="0"/>
              </a:rPr>
            </a:br>
            <a:r>
              <a:rPr lang="en-US" dirty="0" smtClean="0"/>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a:cs typeface="Times New Roman" pitchFamily="18" charset="0"/>
              </a:rPr>
              <a:t>’</a:t>
            </a:r>
            <a:r>
              <a:rPr lang="en-US" dirty="0" smtClean="0"/>
              <a:t>&gt; </a:t>
            </a:r>
            <a:r>
              <a:rPr lang="en-US" dirty="0"/>
              <a:t>mod </a:t>
            </a:r>
            <a:r>
              <a:rPr lang="en-US" i="1" dirty="0" smtClean="0">
                <a:latin typeface="Times New Roman" pitchFamily="18" charset="0"/>
                <a:cs typeface="Times New Roman" pitchFamily="18" charset="0"/>
              </a:rPr>
              <a:t>p </a:t>
            </a:r>
            <a:r>
              <a:rPr lang="en-US" i="1" dirty="0">
                <a:latin typeface="Times New Roman" pitchFamily="18" charset="0"/>
                <a:cs typeface="Times New Roman" pitchFamily="18" charset="0"/>
              </a:rPr>
              <a:t>= </a:t>
            </a:r>
            <a:r>
              <a:rPr lang="en-US" dirty="0" smtClean="0"/>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smtClean="0">
                <a:cs typeface="Times New Roman" pitchFamily="18" charset="0"/>
              </a:rPr>
              <a:t>’</a:t>
            </a:r>
            <a:r>
              <a:rPr lang="en-US" dirty="0" smtClean="0"/>
              <a:t>&gt; </a:t>
            </a:r>
            <a:r>
              <a:rPr lang="en-US" dirty="0">
                <a:latin typeface="Symbol" pitchFamily="18" charset="2"/>
              </a:rPr>
              <a:t>-</a:t>
            </a:r>
            <a:r>
              <a:rPr lang="en-US" dirty="0" smtClean="0"/>
              <a:t> </a:t>
            </a:r>
            <a:r>
              <a:rPr lang="en-US" dirty="0" err="1" smtClean="0">
                <a:latin typeface="Symbol" pitchFamily="18" charset="2"/>
              </a:rPr>
              <a:t>k</a:t>
            </a:r>
            <a:r>
              <a:rPr lang="en-US" i="1" dirty="0" err="1" smtClean="0">
                <a:latin typeface="Times New Roman" pitchFamily="18" charset="0"/>
                <a:cs typeface="Times New Roman" pitchFamily="18" charset="0"/>
              </a:rPr>
              <a:t>p</a:t>
            </a:r>
            <a:r>
              <a:rPr lang="en-US" i="1" dirty="0" smtClean="0">
                <a:latin typeface="Times New Roman" pitchFamily="18" charset="0"/>
                <a:cs typeface="Times New Roman" pitchFamily="18" charset="0"/>
              </a:rPr>
              <a:t> </a:t>
            </a:r>
            <a:r>
              <a:rPr lang="en-US" dirty="0">
                <a:cs typeface="Times New Roman" pitchFamily="18" charset="0"/>
              </a:rPr>
              <a:t>for </a:t>
            </a:r>
            <a:r>
              <a:rPr lang="en-US" dirty="0" smtClean="0">
                <a:cs typeface="Times New Roman" pitchFamily="18" charset="0"/>
              </a:rPr>
              <a:t>the same </a:t>
            </a:r>
            <a:r>
              <a:rPr lang="en-US" dirty="0" smtClean="0">
                <a:latin typeface="Symbol" pitchFamily="18" charset="2"/>
              </a:rPr>
              <a:t>k</a:t>
            </a:r>
          </a:p>
          <a:p>
            <a:r>
              <a:rPr lang="en-US" dirty="0" smtClean="0">
                <a:cs typeface="Times New Roman" pitchFamily="18" charset="0"/>
              </a:rPr>
              <a:t>Since </a:t>
            </a:r>
            <a:r>
              <a:rPr lang="en-US" i="1" dirty="0" err="1" smtClean="0">
                <a:latin typeface="Times New Roman" pitchFamily="18" charset="0"/>
                <a:cs typeface="Times New Roman" pitchFamily="18" charset="0"/>
              </a:rPr>
              <a:t>p</a:t>
            </a:r>
            <a:r>
              <a:rPr lang="en-US" dirty="0" err="1" smtClean="0">
                <a:cs typeface="Times New Roman" pitchFamily="18" charset="0"/>
              </a:rPr>
              <a:t>,</a:t>
            </a:r>
            <a:r>
              <a:rPr lang="en-US" i="1" dirty="0" err="1" smtClean="0">
                <a:latin typeface="Times New Roman" pitchFamily="18" charset="0"/>
                <a:cs typeface="Times New Roman" pitchFamily="18" charset="0"/>
              </a:rPr>
              <a:t>q</a:t>
            </a:r>
            <a:r>
              <a:rPr lang="en-US" dirty="0" smtClean="0">
                <a:cs typeface="Times New Roman" pitchFamily="18" charset="0"/>
              </a:rPr>
              <a:t> are odd then </a:t>
            </a:r>
            <a:r>
              <a:rPr lang="en-US" dirty="0" err="1" smtClean="0">
                <a:latin typeface="Symbol" pitchFamily="18" charset="2"/>
              </a:rPr>
              <a:t>k</a:t>
            </a:r>
            <a:r>
              <a:rPr lang="en-US" i="1" dirty="0" err="1" smtClean="0">
                <a:latin typeface="Times New Roman" pitchFamily="18" charset="0"/>
                <a:cs typeface="Times New Roman" pitchFamily="18" charset="0"/>
              </a:rPr>
              <a:t>p</a:t>
            </a:r>
            <a:r>
              <a:rPr lang="en-US" dirty="0">
                <a:sym typeface="Symbol"/>
              </a:rPr>
              <a:t></a:t>
            </a:r>
            <a:r>
              <a:rPr lang="en-US" dirty="0">
                <a:solidFill>
                  <a:srgbClr val="0070C0"/>
                </a:solidFill>
              </a:rPr>
              <a:t> </a:t>
            </a:r>
            <a:r>
              <a:rPr lang="en-US" dirty="0" err="1" smtClean="0">
                <a:latin typeface="Symbol" pitchFamily="18" charset="2"/>
              </a:rPr>
              <a:t>k</a:t>
            </a:r>
            <a:r>
              <a:rPr lang="en-US" i="1" dirty="0" err="1" smtClean="0">
                <a:latin typeface="Times New Roman" pitchFamily="18" charset="0"/>
                <a:cs typeface="Times New Roman" pitchFamily="18" charset="0"/>
              </a:rPr>
              <a:t>q</a:t>
            </a:r>
            <a:r>
              <a:rPr lang="en-US" dirty="0" smtClean="0">
                <a:latin typeface="Times New Roman" pitchFamily="18" charset="0"/>
                <a:cs typeface="Times New Roman" pitchFamily="18" charset="0"/>
              </a:rPr>
              <a:t> </a:t>
            </a:r>
            <a:r>
              <a:rPr lang="en-US" dirty="0" smtClean="0">
                <a:cs typeface="Times New Roman" pitchFamily="18" charset="0"/>
              </a:rPr>
              <a:t>(mod </a:t>
            </a:r>
            <a:r>
              <a:rPr lang="en-US" dirty="0" smtClean="0">
                <a:latin typeface="Times New Roman" pitchFamily="18" charset="0"/>
                <a:cs typeface="Times New Roman" pitchFamily="18" charset="0"/>
              </a:rPr>
              <a:t>2</a:t>
            </a:r>
            <a:r>
              <a:rPr lang="en-US" dirty="0" smtClean="0">
                <a:cs typeface="Times New Roman" pitchFamily="18" charset="0"/>
              </a:rPr>
              <a:t>)</a:t>
            </a:r>
          </a:p>
          <a:p>
            <a:r>
              <a:rPr lang="en-US" dirty="0" smtClean="0">
                <a:cs typeface="Times New Roman" pitchFamily="18" charset="0"/>
              </a:rPr>
              <a:t>Since </a:t>
            </a:r>
            <a:r>
              <a:rPr lang="en-US" b="1" i="1" dirty="0" err="1">
                <a:latin typeface="Times New Roman" pitchFamily="18" charset="0"/>
                <a:cs typeface="Times New Roman" pitchFamily="18" charset="0"/>
              </a:rPr>
              <a:t>c</a:t>
            </a:r>
            <a:r>
              <a:rPr lang="en-US" dirty="0" err="1"/>
              <a:t>’</a:t>
            </a:r>
            <a:r>
              <a:rPr lang="en-US" dirty="0" err="1">
                <a:sym typeface="Symbol"/>
              </a:rPr>
              <a:t></a:t>
            </a:r>
            <a:r>
              <a:rPr lang="en-US" b="1" i="1" dirty="0" err="1">
                <a:latin typeface="Times New Roman" pitchFamily="18" charset="0"/>
                <a:cs typeface="Times New Roman" pitchFamily="18" charset="0"/>
              </a:rPr>
              <a:t>c</a:t>
            </a:r>
            <a:r>
              <a:rPr lang="en-US" dirty="0"/>
              <a:t> (mod 2</a:t>
            </a:r>
            <a:r>
              <a:rPr lang="en-US" dirty="0" smtClean="0"/>
              <a:t>) then </a:t>
            </a:r>
            <a:r>
              <a:rPr lang="en-US" dirty="0" smtClean="0"/>
              <a:t>&lt;</a:t>
            </a:r>
            <a:r>
              <a:rPr lang="en-US" b="1" i="1" dirty="0" err="1" smtClean="0">
                <a:latin typeface="Times New Roman" pitchFamily="18" charset="0"/>
                <a:cs typeface="Times New Roman" pitchFamily="18" charset="0"/>
              </a:rPr>
              <a:t>s</a:t>
            </a:r>
            <a:r>
              <a:rPr lang="en-US" dirty="0" err="1"/>
              <a:t>,</a:t>
            </a:r>
            <a:r>
              <a:rPr lang="en-US" b="1" i="1" dirty="0" err="1" smtClean="0">
                <a:latin typeface="Times New Roman" pitchFamily="18" charset="0"/>
                <a:cs typeface="Times New Roman" pitchFamily="18" charset="0"/>
              </a:rPr>
              <a:t>c</a:t>
            </a:r>
            <a:r>
              <a:rPr lang="en-US" dirty="0" smtClean="0">
                <a:cs typeface="Times New Roman" pitchFamily="18" charset="0"/>
              </a:rPr>
              <a:t>’</a:t>
            </a:r>
            <a:r>
              <a:rPr lang="en-US" dirty="0" smtClean="0"/>
              <a:t>&gt;</a:t>
            </a:r>
            <a:r>
              <a:rPr lang="en-US" dirty="0" smtClean="0">
                <a:sym typeface="Symbol"/>
              </a:rPr>
              <a:t></a:t>
            </a:r>
            <a:r>
              <a:rPr lang="en-US" dirty="0" smtClean="0"/>
              <a:t>&lt;</a:t>
            </a:r>
            <a:r>
              <a:rPr lang="en-US" b="1" i="1" dirty="0" err="1" smtClean="0">
                <a:latin typeface="Times New Roman" pitchFamily="18" charset="0"/>
                <a:cs typeface="Times New Roman" pitchFamily="18" charset="0"/>
              </a:rPr>
              <a:t>s</a:t>
            </a:r>
            <a:r>
              <a:rPr lang="en-US" dirty="0" err="1" smtClean="0"/>
              <a:t>,</a:t>
            </a:r>
            <a:r>
              <a:rPr lang="en-US" b="1" i="1" dirty="0" err="1" smtClean="0">
                <a:latin typeface="Times New Roman" pitchFamily="18" charset="0"/>
                <a:cs typeface="Times New Roman" pitchFamily="18" charset="0"/>
              </a:rPr>
              <a:t>c</a:t>
            </a:r>
            <a:r>
              <a:rPr lang="en-US" dirty="0" smtClean="0"/>
              <a:t>&gt; </a:t>
            </a:r>
            <a:r>
              <a:rPr lang="en-US" dirty="0">
                <a:cs typeface="Times New Roman" pitchFamily="18" charset="0"/>
              </a:rPr>
              <a:t>(mod </a:t>
            </a:r>
            <a:r>
              <a:rPr lang="en-US" dirty="0">
                <a:latin typeface="Times New Roman" pitchFamily="18" charset="0"/>
                <a:cs typeface="Times New Roman" pitchFamily="18" charset="0"/>
              </a:rPr>
              <a:t>2</a:t>
            </a:r>
            <a:r>
              <a:rPr lang="en-US" dirty="0">
                <a:cs typeface="Times New Roman" pitchFamily="18" charset="0"/>
              </a:rPr>
              <a:t>)</a:t>
            </a:r>
          </a:p>
          <a:p>
            <a:r>
              <a:rPr lang="en-US" dirty="0" smtClean="0">
                <a:solidFill>
                  <a:srgbClr val="002060"/>
                </a:solidFill>
              </a:rPr>
              <a:t>(&lt;</a:t>
            </a:r>
            <a:r>
              <a:rPr lang="en-US" b="1" i="1" dirty="0" err="1" smtClean="0">
                <a:solidFill>
                  <a:srgbClr val="002060"/>
                </a:solidFill>
                <a:latin typeface="Times New Roman" pitchFamily="18" charset="0"/>
                <a:cs typeface="Times New Roman" pitchFamily="18" charset="0"/>
              </a:rPr>
              <a:t>s</a:t>
            </a:r>
            <a:r>
              <a:rPr lang="en-US" dirty="0" err="1">
                <a:solidFill>
                  <a:srgbClr val="002060"/>
                </a:solidFill>
              </a:rPr>
              <a:t>,</a:t>
            </a:r>
            <a:r>
              <a:rPr lang="en-US" b="1" i="1" dirty="0" err="1" smtClean="0">
                <a:solidFill>
                  <a:srgbClr val="002060"/>
                </a:solidFill>
                <a:latin typeface="Times New Roman" pitchFamily="18" charset="0"/>
                <a:cs typeface="Times New Roman" pitchFamily="18" charset="0"/>
              </a:rPr>
              <a:t>c</a:t>
            </a:r>
            <a:r>
              <a:rPr lang="en-US" dirty="0" smtClean="0">
                <a:solidFill>
                  <a:srgbClr val="002060"/>
                </a:solidFill>
              </a:rPr>
              <a:t>‘&gt; </a:t>
            </a:r>
            <a:r>
              <a:rPr lang="en-US" dirty="0">
                <a:solidFill>
                  <a:srgbClr val="002060"/>
                </a:solidFill>
              </a:rPr>
              <a:t>mod </a:t>
            </a:r>
            <a:r>
              <a:rPr lang="en-US" i="1" dirty="0">
                <a:solidFill>
                  <a:srgbClr val="002060"/>
                </a:solidFill>
                <a:latin typeface="Times New Roman" pitchFamily="18" charset="0"/>
                <a:cs typeface="Times New Roman" pitchFamily="18" charset="0"/>
              </a:rPr>
              <a:t>p</a:t>
            </a:r>
            <a:r>
              <a:rPr lang="en-US" dirty="0">
                <a:solidFill>
                  <a:srgbClr val="002060"/>
                </a:solidFill>
              </a:rPr>
              <a:t>) </a:t>
            </a:r>
            <a:r>
              <a:rPr lang="en-US" dirty="0" smtClean="0">
                <a:solidFill>
                  <a:srgbClr val="002060"/>
                </a:solidFill>
                <a:latin typeface="Times New Roman" pitchFamily="18" charset="0"/>
                <a:cs typeface="Times New Roman" pitchFamily="18" charset="0"/>
              </a:rPr>
              <a:t>= </a:t>
            </a:r>
            <a:r>
              <a:rPr lang="en-US" dirty="0" smtClean="0">
                <a:solidFill>
                  <a:srgbClr val="002060"/>
                </a:solidFill>
              </a:rPr>
              <a:t>&lt;</a:t>
            </a:r>
            <a:r>
              <a:rPr lang="en-US" b="1" i="1" dirty="0" err="1" smtClean="0">
                <a:solidFill>
                  <a:srgbClr val="002060"/>
                </a:solidFill>
                <a:latin typeface="Times New Roman" pitchFamily="18" charset="0"/>
                <a:cs typeface="Times New Roman" pitchFamily="18" charset="0"/>
              </a:rPr>
              <a:t>s</a:t>
            </a:r>
            <a:r>
              <a:rPr lang="en-US" dirty="0" err="1">
                <a:solidFill>
                  <a:srgbClr val="002060"/>
                </a:solidFill>
              </a:rPr>
              <a:t>,</a:t>
            </a:r>
            <a:r>
              <a:rPr lang="en-US" b="1" i="1" dirty="0" err="1" smtClean="0">
                <a:solidFill>
                  <a:srgbClr val="002060"/>
                </a:solidFill>
                <a:latin typeface="Times New Roman" pitchFamily="18" charset="0"/>
                <a:cs typeface="Times New Roman" pitchFamily="18" charset="0"/>
              </a:rPr>
              <a:t>c</a:t>
            </a:r>
            <a:r>
              <a:rPr lang="en-US" dirty="0" smtClean="0">
                <a:solidFill>
                  <a:srgbClr val="002060"/>
                </a:solidFill>
                <a:cs typeface="Times New Roman" pitchFamily="18" charset="0"/>
              </a:rPr>
              <a:t>’</a:t>
            </a:r>
            <a:r>
              <a:rPr lang="en-US" dirty="0" smtClean="0">
                <a:solidFill>
                  <a:srgbClr val="002060"/>
                </a:solidFill>
              </a:rPr>
              <a:t>&gt; </a:t>
            </a:r>
            <a:r>
              <a:rPr lang="en-US" dirty="0">
                <a:solidFill>
                  <a:srgbClr val="002060"/>
                </a:solidFill>
                <a:latin typeface="Symbol" pitchFamily="18" charset="2"/>
              </a:rPr>
              <a:t>-</a:t>
            </a:r>
            <a:r>
              <a:rPr lang="en-US" dirty="0">
                <a:solidFill>
                  <a:srgbClr val="002060"/>
                </a:solidFill>
              </a:rPr>
              <a:t> </a:t>
            </a:r>
            <a:r>
              <a:rPr lang="en-US" dirty="0" err="1">
                <a:solidFill>
                  <a:srgbClr val="002060"/>
                </a:solidFill>
                <a:latin typeface="Symbol" pitchFamily="18" charset="2"/>
              </a:rPr>
              <a:t>k</a:t>
            </a:r>
            <a:r>
              <a:rPr lang="en-US" i="1" dirty="0" err="1">
                <a:solidFill>
                  <a:srgbClr val="002060"/>
                </a:solidFill>
                <a:latin typeface="Times New Roman" pitchFamily="18" charset="0"/>
                <a:cs typeface="Times New Roman" pitchFamily="18" charset="0"/>
              </a:rPr>
              <a:t>p</a:t>
            </a:r>
            <a:r>
              <a:rPr lang="en-US" i="1" dirty="0">
                <a:solidFill>
                  <a:srgbClr val="002060"/>
                </a:solidFill>
                <a:latin typeface="Times New Roman" pitchFamily="18" charset="0"/>
                <a:cs typeface="Times New Roman" pitchFamily="18" charset="0"/>
              </a:rPr>
              <a:t> </a:t>
            </a:r>
            <a:r>
              <a:rPr lang="en-US" i="1" dirty="0" smtClean="0">
                <a:solidFill>
                  <a:srgbClr val="002060"/>
                </a:solidFill>
                <a:latin typeface="Times New Roman" pitchFamily="18" charset="0"/>
                <a:cs typeface="Times New Roman" pitchFamily="18" charset="0"/>
              </a:rPr>
              <a:t/>
            </a:r>
            <a:br>
              <a:rPr lang="en-US" i="1" dirty="0" smtClean="0">
                <a:solidFill>
                  <a:srgbClr val="002060"/>
                </a:solidFill>
                <a:latin typeface="Times New Roman" pitchFamily="18" charset="0"/>
                <a:cs typeface="Times New Roman" pitchFamily="18" charset="0"/>
              </a:rPr>
            </a:br>
            <a:r>
              <a:rPr lang="en-US" i="1" dirty="0" smtClean="0">
                <a:solidFill>
                  <a:srgbClr val="002060"/>
                </a:solidFill>
                <a:latin typeface="Times New Roman" pitchFamily="18" charset="0"/>
                <a:cs typeface="Times New Roman" pitchFamily="18" charset="0"/>
              </a:rPr>
              <a:t>                       </a:t>
            </a:r>
            <a:r>
              <a:rPr lang="en-US" i="1" baseline="-25000" dirty="0" smtClean="0">
                <a:solidFill>
                  <a:srgbClr val="002060"/>
                </a:solidFill>
                <a:latin typeface="Times New Roman" pitchFamily="18" charset="0"/>
                <a:cs typeface="Times New Roman" pitchFamily="18" charset="0"/>
              </a:rPr>
              <a:t> </a:t>
            </a:r>
            <a:r>
              <a:rPr lang="en-US" dirty="0" smtClean="0">
                <a:solidFill>
                  <a:srgbClr val="002060"/>
                </a:solidFill>
                <a:sym typeface="Symbol"/>
              </a:rPr>
              <a:t> </a:t>
            </a:r>
            <a:r>
              <a:rPr lang="en-US" dirty="0" smtClean="0">
                <a:solidFill>
                  <a:srgbClr val="002060"/>
                </a:solidFill>
              </a:rPr>
              <a:t>&lt;</a:t>
            </a:r>
            <a:r>
              <a:rPr lang="en-US" b="1" i="1" dirty="0" err="1">
                <a:solidFill>
                  <a:srgbClr val="002060"/>
                </a:solidFill>
                <a:latin typeface="Times New Roman" pitchFamily="18" charset="0"/>
                <a:cs typeface="Times New Roman" pitchFamily="18" charset="0"/>
              </a:rPr>
              <a:t>s</a:t>
            </a:r>
            <a:r>
              <a:rPr lang="en-US" dirty="0" err="1" smtClean="0">
                <a:solidFill>
                  <a:srgbClr val="002060"/>
                </a:solidFill>
              </a:rPr>
              <a:t>,</a:t>
            </a:r>
            <a:r>
              <a:rPr lang="en-US" b="1" i="1" dirty="0" err="1" smtClean="0">
                <a:solidFill>
                  <a:srgbClr val="002060"/>
                </a:solidFill>
                <a:latin typeface="Times New Roman" pitchFamily="18" charset="0"/>
                <a:cs typeface="Times New Roman" pitchFamily="18" charset="0"/>
              </a:rPr>
              <a:t>c</a:t>
            </a:r>
            <a:r>
              <a:rPr lang="en-US" dirty="0" smtClean="0">
                <a:solidFill>
                  <a:srgbClr val="002060"/>
                </a:solidFill>
              </a:rPr>
              <a:t>&gt; </a:t>
            </a:r>
            <a:r>
              <a:rPr lang="en-US" baseline="-25000" dirty="0" smtClean="0">
                <a:solidFill>
                  <a:srgbClr val="002060"/>
                </a:solidFill>
              </a:rPr>
              <a:t> </a:t>
            </a:r>
            <a:r>
              <a:rPr lang="en-US" dirty="0" smtClean="0">
                <a:solidFill>
                  <a:srgbClr val="002060"/>
                </a:solidFill>
                <a:latin typeface="Symbol" pitchFamily="18" charset="2"/>
              </a:rPr>
              <a:t>-</a:t>
            </a:r>
            <a:r>
              <a:rPr lang="en-US" dirty="0" smtClean="0">
                <a:solidFill>
                  <a:srgbClr val="002060"/>
                </a:solidFill>
              </a:rPr>
              <a:t> </a:t>
            </a:r>
            <a:r>
              <a:rPr lang="en-US" dirty="0" err="1" smtClean="0">
                <a:solidFill>
                  <a:srgbClr val="002060"/>
                </a:solidFill>
                <a:latin typeface="Symbol" pitchFamily="18" charset="2"/>
              </a:rPr>
              <a:t>k</a:t>
            </a:r>
            <a:r>
              <a:rPr lang="en-US" i="1" dirty="0" err="1" smtClean="0">
                <a:solidFill>
                  <a:srgbClr val="002060"/>
                </a:solidFill>
                <a:latin typeface="Times New Roman" pitchFamily="18" charset="0"/>
                <a:cs typeface="Times New Roman" pitchFamily="18" charset="0"/>
              </a:rPr>
              <a:t>q</a:t>
            </a:r>
            <a:r>
              <a:rPr lang="en-US" i="1" dirty="0" smtClean="0">
                <a:solidFill>
                  <a:srgbClr val="002060"/>
                </a:solidFill>
                <a:latin typeface="Times New Roman" pitchFamily="18" charset="0"/>
                <a:cs typeface="Times New Roman" pitchFamily="18" charset="0"/>
              </a:rPr>
              <a:t>  </a:t>
            </a:r>
            <a:r>
              <a:rPr lang="en-US" dirty="0" smtClean="0">
                <a:solidFill>
                  <a:srgbClr val="002060"/>
                </a:solidFill>
              </a:rPr>
              <a:t>(</a:t>
            </a:r>
            <a:r>
              <a:rPr lang="en-US" dirty="0">
                <a:solidFill>
                  <a:srgbClr val="002060"/>
                </a:solidFill>
              </a:rPr>
              <a:t>mod 2</a:t>
            </a:r>
            <a:r>
              <a:rPr lang="en-US" dirty="0" smtClean="0">
                <a:solidFill>
                  <a:srgbClr val="002060"/>
                </a:solidFill>
              </a:rPr>
              <a:t>)</a:t>
            </a:r>
            <a:r>
              <a:rPr lang="en-US" i="1" dirty="0" smtClean="0">
                <a:solidFill>
                  <a:srgbClr val="002060"/>
                </a:solidFill>
                <a:latin typeface="Times New Roman" pitchFamily="18" charset="0"/>
                <a:cs typeface="Times New Roman" pitchFamily="18" charset="0"/>
              </a:rPr>
              <a:t/>
            </a:r>
            <a:br>
              <a:rPr lang="en-US" i="1" dirty="0" smtClean="0">
                <a:solidFill>
                  <a:srgbClr val="002060"/>
                </a:solidFill>
                <a:latin typeface="Times New Roman" pitchFamily="18" charset="0"/>
                <a:cs typeface="Times New Roman" pitchFamily="18" charset="0"/>
              </a:rPr>
            </a:br>
            <a:r>
              <a:rPr lang="en-US" i="1" dirty="0" smtClean="0">
                <a:solidFill>
                  <a:srgbClr val="002060"/>
                </a:solidFill>
                <a:latin typeface="Times New Roman" pitchFamily="18" charset="0"/>
                <a:cs typeface="Times New Roman" pitchFamily="18" charset="0"/>
              </a:rPr>
              <a:t>                       </a:t>
            </a:r>
            <a:r>
              <a:rPr lang="en-US" i="1" baseline="-25000" dirty="0" smtClean="0">
                <a:solidFill>
                  <a:srgbClr val="002060"/>
                </a:solidFill>
                <a:latin typeface="Times New Roman" pitchFamily="18" charset="0"/>
                <a:cs typeface="Times New Roman" pitchFamily="18" charset="0"/>
              </a:rPr>
              <a:t> </a:t>
            </a:r>
            <a:r>
              <a:rPr lang="en-US" dirty="0" smtClean="0">
                <a:solidFill>
                  <a:srgbClr val="002060"/>
                </a:solidFill>
                <a:latin typeface="Times New Roman" pitchFamily="18" charset="0"/>
                <a:cs typeface="Times New Roman" pitchFamily="18" charset="0"/>
              </a:rPr>
              <a:t>=</a:t>
            </a:r>
            <a:r>
              <a:rPr lang="en-US" dirty="0" smtClean="0">
                <a:solidFill>
                  <a:srgbClr val="002060"/>
                </a:solidFill>
              </a:rPr>
              <a:t> </a:t>
            </a:r>
            <a:r>
              <a:rPr lang="en-US" dirty="0" smtClean="0">
                <a:solidFill>
                  <a:srgbClr val="002060"/>
                </a:solidFill>
              </a:rPr>
              <a:t>(&lt;</a:t>
            </a:r>
            <a:r>
              <a:rPr lang="en-US" b="1" i="1" dirty="0" err="1" smtClean="0">
                <a:solidFill>
                  <a:srgbClr val="002060"/>
                </a:solidFill>
                <a:latin typeface="Times New Roman" pitchFamily="18" charset="0"/>
                <a:cs typeface="Times New Roman" pitchFamily="18" charset="0"/>
              </a:rPr>
              <a:t>s</a:t>
            </a:r>
            <a:r>
              <a:rPr lang="en-US" dirty="0" err="1" smtClean="0">
                <a:solidFill>
                  <a:srgbClr val="002060"/>
                </a:solidFill>
              </a:rPr>
              <a:t>,</a:t>
            </a:r>
            <a:r>
              <a:rPr lang="en-US" b="1" i="1" dirty="0" err="1" smtClean="0">
                <a:solidFill>
                  <a:srgbClr val="002060"/>
                </a:solidFill>
                <a:latin typeface="Times New Roman" pitchFamily="18" charset="0"/>
                <a:cs typeface="Times New Roman" pitchFamily="18" charset="0"/>
              </a:rPr>
              <a:t>c</a:t>
            </a:r>
            <a:r>
              <a:rPr lang="en-US" dirty="0" smtClean="0">
                <a:solidFill>
                  <a:srgbClr val="002060"/>
                </a:solidFill>
              </a:rPr>
              <a:t>&gt; </a:t>
            </a:r>
            <a:r>
              <a:rPr lang="en-US" dirty="0">
                <a:solidFill>
                  <a:srgbClr val="002060"/>
                </a:solidFill>
              </a:rPr>
              <a:t>mod </a:t>
            </a:r>
            <a:r>
              <a:rPr lang="en-US" i="1" dirty="0">
                <a:solidFill>
                  <a:srgbClr val="002060"/>
                </a:solidFill>
                <a:latin typeface="Times New Roman" pitchFamily="18" charset="0"/>
                <a:cs typeface="Times New Roman" pitchFamily="18" charset="0"/>
              </a:rPr>
              <a:t>q</a:t>
            </a:r>
            <a:r>
              <a:rPr lang="en-US" dirty="0">
                <a:solidFill>
                  <a:srgbClr val="002060"/>
                </a:solidFill>
              </a:rPr>
              <a:t>) </a:t>
            </a:r>
            <a:endParaRPr lang="en-US" dirty="0" smtClean="0">
              <a:solidFill>
                <a:srgbClr val="002060"/>
              </a:solidFill>
            </a:endParaRPr>
          </a:p>
          <a:p>
            <a:r>
              <a:rPr lang="en-US" dirty="0" smtClean="0">
                <a:cs typeface="Times New Roman" pitchFamily="18" charset="0"/>
              </a:rPr>
              <a:t>This proves part (i)</a:t>
            </a:r>
          </a:p>
        </p:txBody>
      </p:sp>
      <p:sp>
        <p:nvSpPr>
          <p:cNvPr id="3" name="Title 2"/>
          <p:cNvSpPr>
            <a:spLocks noGrp="1"/>
          </p:cNvSpPr>
          <p:nvPr>
            <p:ph type="title"/>
          </p:nvPr>
        </p:nvSpPr>
        <p:spPr/>
        <p:txBody>
          <a:bodyPr/>
          <a:lstStyle/>
          <a:p>
            <a:r>
              <a:rPr lang="en-US" dirty="0"/>
              <a:t>Modulus Switching – Main Lemma</a:t>
            </a:r>
          </a:p>
        </p:txBody>
      </p:sp>
      <p:sp>
        <p:nvSpPr>
          <p:cNvPr id="4" name="Date Placeholder 3"/>
          <p:cNvSpPr>
            <a:spLocks noGrp="1"/>
          </p:cNvSpPr>
          <p:nvPr>
            <p:ph type="dt" sz="half" idx="11"/>
          </p:nvPr>
        </p:nvSpPr>
        <p:spPr/>
        <p:txBody>
          <a:bodyPr/>
          <a:lstStyle/>
          <a:p>
            <a:fld id="{6E386AAB-0D3E-4DA5-9B77-AFFB0A674705}"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49</a:t>
            </a:fld>
            <a:endParaRPr lang="en-US"/>
          </a:p>
        </p:txBody>
      </p:sp>
      <p:sp>
        <p:nvSpPr>
          <p:cNvPr id="8" name="Rectangle 7"/>
          <p:cNvSpPr/>
          <p:nvPr/>
        </p:nvSpPr>
        <p:spPr bwMode="auto">
          <a:xfrm>
            <a:off x="8153400" y="5181600"/>
            <a:ext cx="304800" cy="304800"/>
          </a:xfrm>
          <a:prstGeom prst="rect">
            <a:avLst/>
          </a:prstGeom>
          <a:solidFill>
            <a:schemeClr val="tx1">
              <a:lumMod val="75000"/>
              <a:lumOff val="2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Tree>
    <p:extLst>
      <p:ext uri="{BB962C8B-B14F-4D97-AF65-F5344CB8AC3E}">
        <p14:creationId xmlns:p14="http://schemas.microsoft.com/office/powerpoint/2010/main" val="2353621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828800"/>
            <a:ext cx="4876800" cy="1650605"/>
          </a:xfrm>
          <a:prstGeom prst="rect">
            <a:avLst/>
          </a:prstGeom>
        </p:spPr>
      </p:pic>
      <p:sp>
        <p:nvSpPr>
          <p:cNvPr id="8194" name="Date Placeholder 3"/>
          <p:cNvSpPr>
            <a:spLocks noGrp="1"/>
          </p:cNvSpPr>
          <p:nvPr>
            <p:ph type="dt" sz="quarter" idx="10"/>
          </p:nvPr>
        </p:nvSpPr>
        <p:spPr>
          <a:noFill/>
        </p:spPr>
        <p:txBody>
          <a:bodyPr/>
          <a:lstStyle/>
          <a:p>
            <a:r>
              <a:rPr lang="en-US" smtClean="0"/>
              <a:t>June 16, 2011</a:t>
            </a:r>
            <a:endParaRPr lang="en-US" dirty="0"/>
          </a:p>
        </p:txBody>
      </p:sp>
      <p:sp>
        <p:nvSpPr>
          <p:cNvPr id="8195" name="Slide Number Placeholder 5"/>
          <p:cNvSpPr>
            <a:spLocks noGrp="1"/>
          </p:cNvSpPr>
          <p:nvPr>
            <p:ph type="sldNum" sz="quarter" idx="11"/>
          </p:nvPr>
        </p:nvSpPr>
        <p:spPr>
          <a:noFill/>
        </p:spPr>
        <p:txBody>
          <a:bodyPr/>
          <a:lstStyle/>
          <a:p>
            <a:fld id="{299C45CB-899C-45EE-89E5-D44927039FB3}" type="slidenum">
              <a:rPr lang="en-US"/>
              <a:pPr/>
              <a:t>5</a:t>
            </a:fld>
            <a:endParaRPr lang="en-US"/>
          </a:p>
        </p:txBody>
      </p:sp>
      <p:sp>
        <p:nvSpPr>
          <p:cNvPr id="8197" name="Rectangle 4"/>
          <p:cNvSpPr>
            <a:spLocks noGrp="1" noChangeArrowheads="1"/>
          </p:cNvSpPr>
          <p:nvPr>
            <p:ph type="title"/>
          </p:nvPr>
        </p:nvSpPr>
        <p:spPr/>
        <p:txBody>
          <a:bodyPr/>
          <a:lstStyle/>
          <a:p>
            <a:pPr eaLnBrk="1" hangingPunct="1"/>
            <a:r>
              <a:rPr lang="en-US" smtClean="0"/>
              <a:t>Computing on Encrypted Data</a:t>
            </a:r>
          </a:p>
        </p:txBody>
      </p:sp>
      <p:pic>
        <p:nvPicPr>
          <p:cNvPr id="8198" name="Picture 5" descr="MCj04405710000[1]"/>
          <p:cNvPicPr>
            <a:picLocks noChangeAspect="1" noChangeArrowheads="1"/>
          </p:cNvPicPr>
          <p:nvPr/>
        </p:nvPicPr>
        <p:blipFill>
          <a:blip r:embed="rId4" cstate="print"/>
          <a:srcRect/>
          <a:stretch>
            <a:fillRect/>
          </a:stretch>
        </p:blipFill>
        <p:spPr bwMode="auto">
          <a:xfrm>
            <a:off x="762000" y="4800600"/>
            <a:ext cx="1371600" cy="1371600"/>
          </a:xfrm>
          <a:prstGeom prst="rect">
            <a:avLst/>
          </a:prstGeom>
          <a:noFill/>
          <a:ln w="9525">
            <a:noFill/>
            <a:miter lim="800000"/>
            <a:headEnd/>
            <a:tailEnd/>
          </a:ln>
        </p:spPr>
      </p:pic>
      <p:pic>
        <p:nvPicPr>
          <p:cNvPr id="8199" name="Picture 6" descr="MCj04260500000[1]"/>
          <p:cNvPicPr>
            <a:picLocks noChangeAspect="1" noChangeArrowheads="1"/>
          </p:cNvPicPr>
          <p:nvPr/>
        </p:nvPicPr>
        <p:blipFill>
          <a:blip r:embed="rId5" cstate="print"/>
          <a:srcRect/>
          <a:stretch>
            <a:fillRect/>
          </a:stretch>
        </p:blipFill>
        <p:spPr bwMode="auto">
          <a:xfrm>
            <a:off x="6934200" y="4473575"/>
            <a:ext cx="1778000" cy="1851025"/>
          </a:xfrm>
          <a:prstGeom prst="rect">
            <a:avLst/>
          </a:prstGeom>
          <a:noFill/>
          <a:ln w="9525">
            <a:noFill/>
            <a:miter lim="800000"/>
            <a:headEnd/>
            <a:tailEnd/>
          </a:ln>
        </p:spPr>
      </p:pic>
      <p:sp>
        <p:nvSpPr>
          <p:cNvPr id="49164" name="Rectangle 12"/>
          <p:cNvSpPr>
            <a:spLocks noChangeArrowheads="1"/>
          </p:cNvSpPr>
          <p:nvPr/>
        </p:nvSpPr>
        <p:spPr bwMode="auto">
          <a:xfrm>
            <a:off x="7010400" y="1676400"/>
            <a:ext cx="1676400" cy="2667000"/>
          </a:xfrm>
          <a:prstGeom prst="rect">
            <a:avLst/>
          </a:prstGeom>
          <a:noFill/>
          <a:ln w="9525">
            <a:solidFill>
              <a:schemeClr val="tx1"/>
            </a:solidFill>
            <a:miter lim="800000"/>
            <a:headEnd/>
            <a:tailEnd/>
          </a:ln>
        </p:spPr>
        <p:txBody>
          <a:bodyPr wrap="none" anchor="ctr"/>
          <a:lstStyle/>
          <a:p>
            <a:pPr algn="ctr"/>
            <a:r>
              <a:rPr lang="en-US" dirty="0"/>
              <a:t>$kjh9*mslt@na0</a:t>
            </a:r>
            <a:br>
              <a:rPr lang="en-US" dirty="0"/>
            </a:br>
            <a:r>
              <a:rPr lang="en-US" dirty="0"/>
              <a:t>&amp;maXxjq02bflx</a:t>
            </a:r>
            <a:br>
              <a:rPr lang="en-US" dirty="0"/>
            </a:br>
            <a:r>
              <a:rPr lang="en-US" dirty="0"/>
              <a:t>m^00a2nm5,A4.</a:t>
            </a:r>
            <a:br>
              <a:rPr lang="en-US" dirty="0"/>
            </a:br>
            <a:r>
              <a:rPr lang="en-US" dirty="0"/>
              <a:t>pE.abxp3m58bsa</a:t>
            </a:r>
            <a:br>
              <a:rPr lang="en-US" dirty="0"/>
            </a:br>
            <a:r>
              <a:rPr lang="en-US" dirty="0"/>
              <a:t>(3saM%w,snanba</a:t>
            </a:r>
            <a:br>
              <a:rPr lang="en-US" dirty="0"/>
            </a:br>
            <a:r>
              <a:rPr lang="en-US" dirty="0" err="1"/>
              <a:t>nq~mD</a:t>
            </a:r>
            <a:r>
              <a:rPr lang="en-US" dirty="0"/>
              <a:t>=3akm2,A</a:t>
            </a:r>
            <a:br>
              <a:rPr lang="en-US" dirty="0"/>
            </a:br>
            <a:r>
              <a:rPr lang="en-US" dirty="0"/>
              <a:t>Z,ltnhde83|3mz{n</a:t>
            </a:r>
            <a:br>
              <a:rPr lang="en-US" dirty="0"/>
            </a:br>
            <a:r>
              <a:rPr lang="en-US" dirty="0"/>
              <a:t>dewiunb4]</a:t>
            </a:r>
            <a:r>
              <a:rPr lang="en-US" dirty="0" err="1"/>
              <a:t>gnbTa</a:t>
            </a:r>
            <a:r>
              <a:rPr lang="en-US" dirty="0"/>
              <a:t>*</a:t>
            </a:r>
          </a:p>
          <a:p>
            <a:pPr algn="ctr"/>
            <a:r>
              <a:rPr lang="en-US" dirty="0"/>
              <a:t>kjew^bwJ^mdns0</a:t>
            </a:r>
          </a:p>
        </p:txBody>
      </p:sp>
      <p:pic>
        <p:nvPicPr>
          <p:cNvPr id="12" name="Picture 2" descr="C:\Documents and Settings\Administrator\Local Settings\Temporary Internet Files\Content.IE5\W2EAIOJI\MC90025030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767404"/>
            <a:ext cx="2103422" cy="17095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95600" y="5078698"/>
            <a:ext cx="1218366" cy="407702"/>
          </a:xfrm>
          <a:prstGeom prst="rect">
            <a:avLst/>
          </a:prstGeom>
        </p:spPr>
      </p:pic>
    </p:spTree>
    <p:extLst>
      <p:ext uri="{BB962C8B-B14F-4D97-AF65-F5344CB8AC3E}">
        <p14:creationId xmlns:p14="http://schemas.microsoft.com/office/powerpoint/2010/main" val="59705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3" nodeType="after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dissolve">
                                      <p:cBhvr>
                                        <p:cTn id="7" dur="500"/>
                                        <p:tgtEl>
                                          <p:spTgt spid="49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0" presetClass="path" presetSubtype="0" accel="50000" decel="50000" fill="hold" grpId="0" nodeType="withEffect">
                                  <p:stCondLst>
                                    <p:cond delay="0"/>
                                  </p:stCondLst>
                                  <p:childTnLst>
                                    <p:animMotion origin="layout" path="M -0.01563 -0.02406 C -0.08767 -0.03307 -0.1592 -0.04233 -0.22118 -0.02429 C -0.28281 -0.00486 -0.34219 0.05088 -0.38698 0.08557 C -0.4316 0.11979 -0.47951 0.14014 -0.48993 0.18108 C -0.49983 0.22109 -0.47517 0.27636 -0.44983 0.33186 " pathEditMode="relative" rAng="-1737214" ptsTypes="aaaaA">
                                      <p:cBhvr>
                                        <p:cTn id="14" dur="1300" fill="hold"/>
                                        <p:tgtEl>
                                          <p:spTgt spid="49164"/>
                                        </p:tgtEl>
                                        <p:attrNameLst>
                                          <p:attrName>ppt_x</p:attrName>
                                          <p:attrName>ppt_y</p:attrName>
                                        </p:attrNameLst>
                                      </p:cBhvr>
                                      <p:rCtr x="-24705" y="11101"/>
                                    </p:animMotion>
                                  </p:childTnLst>
                                </p:cTn>
                              </p:par>
                              <p:par>
                                <p:cTn id="15" presetID="6" presetClass="emph" presetSubtype="0" fill="hold" grpId="1" nodeType="withEffect">
                                  <p:stCondLst>
                                    <p:cond delay="0"/>
                                  </p:stCondLst>
                                  <p:childTnLst>
                                    <p:animScale>
                                      <p:cBhvr>
                                        <p:cTn id="16" dur="2000" fill="hold"/>
                                        <p:tgtEl>
                                          <p:spTgt spid="49164"/>
                                        </p:tgtEl>
                                      </p:cBhvr>
                                      <p:by x="25000" y="25000"/>
                                    </p:animScale>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par>
                          <p:cTn id="20" fill="hold">
                            <p:stCondLst>
                              <p:cond delay="2000"/>
                            </p:stCondLst>
                            <p:childTnLst>
                              <p:par>
                                <p:cTn id="21" presetID="1" presetClass="exit" presetSubtype="0" fill="hold" grpId="2" nodeType="afterEffect">
                                  <p:stCondLst>
                                    <p:cond delay="0"/>
                                  </p:stCondLst>
                                  <p:childTnLst>
                                    <p:set>
                                      <p:cBhvr>
                                        <p:cTn id="22" dur="1" fill="hold">
                                          <p:stCondLst>
                                            <p:cond delay="0"/>
                                          </p:stCondLst>
                                        </p:cTn>
                                        <p:tgtEl>
                                          <p:spTgt spid="4916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56" presetClass="path" presetSubtype="0" accel="50000" decel="50000" fill="hold" nodeType="withEffect">
                                  <p:stCondLst>
                                    <p:cond delay="0"/>
                                  </p:stCondLst>
                                  <p:childTnLst>
                                    <p:animMotion origin="layout" path="M 0.01684 3.54302E-6 L -0.06476 -0.38067 " pathEditMode="relative" rAng="0" ptsTypes="AA">
                                      <p:cBhvr>
                                        <p:cTn id="27" dur="2000" fill="hold"/>
                                        <p:tgtEl>
                                          <p:spTgt spid="2"/>
                                        </p:tgtEl>
                                        <p:attrNameLst>
                                          <p:attrName>ppt_x</p:attrName>
                                          <p:attrName>ppt_y</p:attrName>
                                        </p:attrNameLst>
                                      </p:cBhvr>
                                      <p:rCtr x="-4080" y="-19033"/>
                                    </p:animMotion>
                                  </p:childTnLst>
                                </p:cTn>
                              </p:par>
                              <p:par>
                                <p:cTn id="28" presetID="6" presetClass="emph" presetSubtype="0" fill="hold" nodeType="withEffect">
                                  <p:stCondLst>
                                    <p:cond delay="0"/>
                                  </p:stCondLst>
                                  <p:childTnLst>
                                    <p:animScale>
                                      <p:cBhvr>
                                        <p:cTn id="29" dur="2000" fill="hold"/>
                                        <p:tgtEl>
                                          <p:spTgt spid="2"/>
                                        </p:tgtEl>
                                      </p:cBhvr>
                                      <p:by x="400000" y="400000"/>
                                    </p:animScale>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4" grpId="0" animBg="1"/>
      <p:bldP spid="49164" grpId="1" animBg="1"/>
      <p:bldP spid="49164" grpId="2" animBg="1"/>
      <p:bldP spid="49164" grpId="3"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3428631"/>
          </a:xfrm>
        </p:spPr>
        <p:txBody>
          <a:bodyPr/>
          <a:lstStyle/>
          <a:p>
            <a:r>
              <a:rPr lang="en-US" dirty="0" smtClean="0">
                <a:cs typeface="Times New Roman" pitchFamily="18" charset="0"/>
              </a:rPr>
              <a:t>If </a:t>
            </a:r>
            <a:r>
              <a:rPr lang="en-US" b="1" i="1" dirty="0" smtClean="0">
                <a:latin typeface="Times New Roman" pitchFamily="18" charset="0"/>
                <a:cs typeface="Times New Roman" pitchFamily="18" charset="0"/>
              </a:rPr>
              <a:t>s</a:t>
            </a:r>
            <a:r>
              <a:rPr lang="en-US" dirty="0" smtClean="0"/>
              <a:t> is random in </a:t>
            </a:r>
            <a:r>
              <a:rPr lang="en-US" b="1" dirty="0" err="1" smtClean="0"/>
              <a:t>Z</a:t>
            </a:r>
            <a:r>
              <a:rPr lang="en-US" i="1" baseline="-25000" dirty="0" err="1" smtClean="0">
                <a:latin typeface="Times New Roman" pitchFamily="18" charset="0"/>
                <a:cs typeface="Times New Roman" pitchFamily="18" charset="0"/>
              </a:rPr>
              <a:t>q</a:t>
            </a:r>
            <a:r>
              <a:rPr lang="en-US" i="1" baseline="30000" dirty="0" err="1" smtClean="0">
                <a:latin typeface="Times New Roman" pitchFamily="18" charset="0"/>
                <a:cs typeface="Times New Roman" pitchFamily="18" charset="0"/>
              </a:rPr>
              <a:t>n</a:t>
            </a:r>
            <a:r>
              <a:rPr lang="en-US" dirty="0" smtClean="0"/>
              <a:t> then </a:t>
            </a:r>
            <a:r>
              <a:rPr lang="en-US" dirty="0">
                <a:latin typeface="Symbol" pitchFamily="18" charset="2"/>
              </a:rPr>
              <a:t>||</a:t>
            </a:r>
            <a:r>
              <a:rPr lang="en-US" b="1" i="1" dirty="0">
                <a:latin typeface="Times New Roman" pitchFamily="18" charset="0"/>
                <a:cs typeface="Times New Roman" pitchFamily="18" charset="0"/>
              </a:rPr>
              <a:t>s</a:t>
            </a:r>
            <a:r>
              <a:rPr lang="en-US" dirty="0">
                <a:latin typeface="Symbol" pitchFamily="18" charset="2"/>
              </a:rPr>
              <a:t>||</a:t>
            </a:r>
            <a:r>
              <a:rPr lang="en-US" baseline="-25000" dirty="0"/>
              <a:t>1</a:t>
            </a:r>
            <a:r>
              <a:rPr lang="en-US" dirty="0"/>
              <a:t> </a:t>
            </a:r>
            <a:r>
              <a:rPr lang="en-US" dirty="0" smtClean="0"/>
              <a:t>&gt; </a:t>
            </a:r>
            <a:r>
              <a:rPr lang="en-US" i="1" dirty="0" smtClean="0">
                <a:latin typeface="Times New Roman" pitchFamily="18" charset="0"/>
                <a:cs typeface="Times New Roman" pitchFamily="18" charset="0"/>
              </a:rPr>
              <a:t>q</a:t>
            </a:r>
          </a:p>
          <a:p>
            <a:r>
              <a:rPr lang="en-US" dirty="0" smtClean="0"/>
              <a:t>Luckily [ACPS 2009] proved that LWE is hard even when </a:t>
            </a:r>
            <a:r>
              <a:rPr lang="en-US" b="1" i="1" dirty="0" smtClean="0">
                <a:latin typeface="Times New Roman" pitchFamily="18" charset="0"/>
                <a:cs typeface="Times New Roman" pitchFamily="18" charset="0"/>
              </a:rPr>
              <a:t>s</a:t>
            </a:r>
            <a:r>
              <a:rPr lang="en-US" b="1" i="1" dirty="0" smtClean="0"/>
              <a:t> </a:t>
            </a:r>
            <a:r>
              <a:rPr lang="en-US" dirty="0" smtClean="0"/>
              <a:t>is a random </a:t>
            </a:r>
            <a:r>
              <a:rPr lang="en-US" u="sng" dirty="0" smtClean="0"/>
              <a:t>short</a:t>
            </a:r>
            <a:r>
              <a:rPr lang="en-US" dirty="0" smtClean="0"/>
              <a:t> vector</a:t>
            </a:r>
          </a:p>
          <a:p>
            <a:pPr lvl="1"/>
            <a:r>
              <a:rPr lang="en-US" dirty="0" smtClean="0"/>
              <a:t>chosen from the same distribution as the noise </a:t>
            </a:r>
            <a:r>
              <a:rPr lang="en-US" b="1" i="1" dirty="0" smtClean="0">
                <a:latin typeface="Times New Roman" pitchFamily="18" charset="0"/>
                <a:cs typeface="Times New Roman" pitchFamily="18" charset="0"/>
              </a:rPr>
              <a:t>e</a:t>
            </a:r>
          </a:p>
          <a:p>
            <a:r>
              <a:rPr lang="en-US" dirty="0" smtClean="0"/>
              <a:t>So we use this distribution for the secret keys</a:t>
            </a:r>
          </a:p>
          <a:p>
            <a:r>
              <a:rPr lang="en-US" dirty="0" smtClean="0"/>
              <a:t>Alternatively, we could have used the trick with </a:t>
            </a:r>
            <a:r>
              <a:rPr lang="en-US" dirty="0" err="1" smtClean="0"/>
              <a:t>BitDecomp</a:t>
            </a:r>
            <a:r>
              <a:rPr lang="en-US" dirty="0" smtClean="0"/>
              <a:t>() and PowersOf2()</a:t>
            </a:r>
            <a:endParaRPr lang="en-US" dirty="0"/>
          </a:p>
        </p:txBody>
      </p:sp>
      <p:sp>
        <p:nvSpPr>
          <p:cNvPr id="3" name="Title 2"/>
          <p:cNvSpPr>
            <a:spLocks noGrp="1"/>
          </p:cNvSpPr>
          <p:nvPr>
            <p:ph type="title"/>
          </p:nvPr>
        </p:nvSpPr>
        <p:spPr/>
        <p:txBody>
          <a:bodyPr/>
          <a:lstStyle/>
          <a:p>
            <a:r>
              <a:rPr lang="en-US" dirty="0" smtClean="0"/>
              <a:t>Making </a:t>
            </a:r>
            <a:r>
              <a:rPr lang="en-US" b="1" i="1" dirty="0" smtClean="0"/>
              <a:t>s</a:t>
            </a:r>
            <a:r>
              <a:rPr lang="en-US" dirty="0" smtClean="0"/>
              <a:t> Small</a:t>
            </a:r>
            <a:endParaRPr lang="en-US" dirty="0"/>
          </a:p>
        </p:txBody>
      </p:sp>
      <p:sp>
        <p:nvSpPr>
          <p:cNvPr id="4" name="Date Placeholder 3"/>
          <p:cNvSpPr>
            <a:spLocks noGrp="1"/>
          </p:cNvSpPr>
          <p:nvPr>
            <p:ph type="dt" sz="half" idx="11"/>
          </p:nvPr>
        </p:nvSpPr>
        <p:spPr/>
        <p:txBody>
          <a:bodyPr/>
          <a:lstStyle/>
          <a:p>
            <a:fld id="{B646E8CD-3923-430A-ABE8-A9BAC6370115}"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50</a:t>
            </a:fld>
            <a:endParaRPr lang="en-US"/>
          </a:p>
        </p:txBody>
      </p:sp>
    </p:spTree>
    <p:extLst>
      <p:ext uri="{BB962C8B-B14F-4D97-AF65-F5344CB8AC3E}">
        <p14:creationId xmlns:p14="http://schemas.microsoft.com/office/powerpoint/2010/main" val="947852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381000" y="1411552"/>
                <a:ext cx="8382000" cy="4811702"/>
              </a:xfrm>
            </p:spPr>
            <p:txBody>
              <a:bodyPr/>
              <a:lstStyle/>
              <a:p>
                <a:r>
                  <a:rPr lang="en-US" dirty="0" smtClean="0"/>
                  <a:t>Example: </a:t>
                </a:r>
                <a:r>
                  <a:rPr lang="en-US" dirty="0" smtClean="0">
                    <a:solidFill>
                      <a:srgbClr val="0070C0"/>
                    </a:solidFill>
                  </a:rPr>
                  <a:t>q=127, p=29, </a:t>
                </a:r>
                <a:r>
                  <a:rPr lang="en-US" b="1" i="1" dirty="0" smtClean="0">
                    <a:solidFill>
                      <a:srgbClr val="0070C0"/>
                    </a:solidFill>
                    <a:latin typeface="Times New Roman" pitchFamily="18" charset="0"/>
                    <a:cs typeface="Times New Roman" pitchFamily="18" charset="0"/>
                  </a:rPr>
                  <a:t>c</a:t>
                </a:r>
                <a:r>
                  <a:rPr lang="en-US" dirty="0" smtClean="0">
                    <a:solidFill>
                      <a:srgbClr val="0070C0"/>
                    </a:solidFill>
                  </a:rPr>
                  <a:t>=(175,212), </a:t>
                </a:r>
                <a:r>
                  <a:rPr lang="en-US" b="1" i="1" dirty="0" smtClean="0">
                    <a:solidFill>
                      <a:srgbClr val="0070C0"/>
                    </a:solidFill>
                    <a:latin typeface="Times New Roman" pitchFamily="18" charset="0"/>
                    <a:cs typeface="Times New Roman" pitchFamily="18" charset="0"/>
                  </a:rPr>
                  <a:t>s</a:t>
                </a:r>
                <a:r>
                  <a:rPr lang="en-US" dirty="0" smtClean="0">
                    <a:solidFill>
                      <a:srgbClr val="0070C0"/>
                    </a:solidFill>
                  </a:rPr>
                  <a:t>=(2,3)</a:t>
                </a:r>
              </a:p>
              <a:p>
                <a:r>
                  <a:rPr lang="en-US" dirty="0" smtClean="0">
                    <a:solidFill>
                      <a:srgbClr val="00B050"/>
                    </a:solidFill>
                  </a:rPr>
                  <a:t>&lt;</a:t>
                </a:r>
                <a:r>
                  <a:rPr lang="en-US" b="1" i="1" dirty="0" err="1" smtClean="0">
                    <a:solidFill>
                      <a:srgbClr val="00B050"/>
                    </a:solidFill>
                    <a:latin typeface="Times New Roman" pitchFamily="18" charset="0"/>
                    <a:cs typeface="Times New Roman" pitchFamily="18" charset="0"/>
                  </a:rPr>
                  <a:t>s</a:t>
                </a:r>
                <a:r>
                  <a:rPr lang="en-US" dirty="0" err="1">
                    <a:solidFill>
                      <a:srgbClr val="00B050"/>
                    </a:solidFill>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rPr>
                  <a:t>&gt; </a:t>
                </a:r>
                <a:r>
                  <a:rPr lang="en-US" dirty="0">
                    <a:solidFill>
                      <a:srgbClr val="00B050"/>
                    </a:solidFill>
                  </a:rPr>
                  <a:t>mod </a:t>
                </a:r>
                <a:r>
                  <a:rPr lang="en-US" i="1" dirty="0">
                    <a:solidFill>
                      <a:srgbClr val="00B050"/>
                    </a:solidFill>
                    <a:latin typeface="Times New Roman" pitchFamily="18" charset="0"/>
                    <a:cs typeface="Times New Roman" pitchFamily="18" charset="0"/>
                  </a:rPr>
                  <a:t>q </a:t>
                </a:r>
                <a:r>
                  <a:rPr lang="en-US" i="1" dirty="0">
                    <a:solidFill>
                      <a:srgbClr val="00B050"/>
                    </a:solidFill>
                    <a:cs typeface="Times New Roman" pitchFamily="18" charset="0"/>
                  </a:rPr>
                  <a:t>= </a:t>
                </a:r>
                <a:r>
                  <a:rPr lang="en-US" dirty="0" smtClean="0">
                    <a:solidFill>
                      <a:srgbClr val="00B050"/>
                    </a:solidFill>
                    <a:cs typeface="Times New Roman" pitchFamily="18" charset="0"/>
                  </a:rPr>
                  <a:t>986 – 8 </a:t>
                </a:r>
                <a:r>
                  <a:rPr lang="en-US" dirty="0" smtClean="0">
                    <a:solidFill>
                      <a:srgbClr val="00B050"/>
                    </a:solidFill>
                  </a:rPr>
                  <a:t>x </a:t>
                </a:r>
                <a:r>
                  <a:rPr lang="en-US" dirty="0" smtClean="0">
                    <a:solidFill>
                      <a:srgbClr val="00B050"/>
                    </a:solidFill>
                    <a:cs typeface="Times New Roman" pitchFamily="18" charset="0"/>
                  </a:rPr>
                  <a:t>127 = –30</a:t>
                </a:r>
              </a:p>
              <a:p>
                <a:r>
                  <a:rPr lang="en-US" i="1" dirty="0" smtClean="0">
                    <a:solidFill>
                      <a:srgbClr val="00B050"/>
                    </a:solidFill>
                    <a:latin typeface="Times New Roman" pitchFamily="18" charset="0"/>
                    <a:cs typeface="Times New Roman" pitchFamily="18" charset="0"/>
                  </a:rPr>
                  <a:t>p</a:t>
                </a:r>
                <a:r>
                  <a:rPr lang="en-US" dirty="0" smtClean="0">
                    <a:solidFill>
                      <a:srgbClr val="00B050"/>
                    </a:solidFill>
                    <a:cs typeface="Times New Roman" pitchFamily="18" charset="0"/>
                  </a:rPr>
                  <a:t>/</a:t>
                </a:r>
                <a:r>
                  <a:rPr lang="en-US" i="1" dirty="0" smtClean="0">
                    <a:solidFill>
                      <a:srgbClr val="00B050"/>
                    </a:solidFill>
                    <a:latin typeface="Times New Roman" pitchFamily="18" charset="0"/>
                    <a:cs typeface="Times New Roman" pitchFamily="18" charset="0"/>
                  </a:rPr>
                  <a:t>q</a:t>
                </a:r>
                <a:r>
                  <a:rPr lang="en-US" dirty="0" smtClean="0">
                    <a:solidFill>
                      <a:srgbClr val="00B050"/>
                    </a:solidFill>
                    <a:cs typeface="Times New Roman" pitchFamily="18" charset="0"/>
                  </a:rPr>
                  <a:t> </a:t>
                </a:r>
                <a:r>
                  <a:rPr lang="en-US" dirty="0" smtClean="0">
                    <a:solidFill>
                      <a:srgbClr val="00B050"/>
                    </a:solidFill>
                  </a:rPr>
                  <a:t>·</a:t>
                </a:r>
                <a:r>
                  <a:rPr lang="en-US" b="1" i="1" dirty="0" smtClean="0">
                    <a:solidFill>
                      <a:srgbClr val="00B050"/>
                    </a:solidFill>
                    <a:latin typeface="Times New Roman" pitchFamily="18" charset="0"/>
                    <a:cs typeface="Times New Roman" pitchFamily="18" charset="0"/>
                  </a:rPr>
                  <a:t>c</a:t>
                </a:r>
                <a:r>
                  <a:rPr lang="en-US" dirty="0" smtClean="0">
                    <a:solidFill>
                      <a:srgbClr val="00B050"/>
                    </a:solidFill>
                  </a:rPr>
                  <a:t> </a:t>
                </a:r>
                <a:r>
                  <a:rPr lang="en-US" dirty="0" smtClean="0">
                    <a:solidFill>
                      <a:srgbClr val="00B050"/>
                    </a:solidFill>
                    <a:sym typeface="Symbol"/>
                  </a:rPr>
                  <a:t> (39.9, 48.4)</a:t>
                </a:r>
              </a:p>
              <a:p>
                <a:pPr lvl="1"/>
                <a:r>
                  <a:rPr lang="en-US" dirty="0" smtClean="0">
                    <a:sym typeface="Symbol"/>
                  </a:rPr>
                  <a:t>To get </a:t>
                </a:r>
                <a:r>
                  <a:rPr lang="en-US" b="1" i="1" dirty="0" err="1">
                    <a:latin typeface="Times New Roman" pitchFamily="18" charset="0"/>
                    <a:cs typeface="Times New Roman" pitchFamily="18" charset="0"/>
                  </a:rPr>
                  <a:t>c</a:t>
                </a:r>
                <a:r>
                  <a:rPr lang="en-US" dirty="0" err="1"/>
                  <a:t>’</a:t>
                </a:r>
                <a:r>
                  <a:rPr lang="en-US" dirty="0" err="1">
                    <a:sym typeface="Symbol"/>
                  </a:rPr>
                  <a:t></a:t>
                </a:r>
                <a:r>
                  <a:rPr lang="en-US" b="1" i="1" dirty="0" err="1">
                    <a:latin typeface="Times New Roman" pitchFamily="18" charset="0"/>
                    <a:cs typeface="Times New Roman" pitchFamily="18" charset="0"/>
                  </a:rPr>
                  <a:t>c</a:t>
                </a:r>
                <a:r>
                  <a:rPr lang="en-US" dirty="0"/>
                  <a:t> (mod 2</a:t>
                </a:r>
                <a:r>
                  <a:rPr lang="en-US" dirty="0" smtClean="0"/>
                  <a:t>) we round down both entries</a:t>
                </a:r>
              </a:p>
              <a:p>
                <a:pPr lvl="1"/>
                <a:r>
                  <a:rPr lang="en-US" b="1" i="1" dirty="0">
                    <a:solidFill>
                      <a:srgbClr val="0070C0"/>
                    </a:solidFill>
                    <a:latin typeface="Times New Roman" pitchFamily="18" charset="0"/>
                    <a:cs typeface="Times New Roman" pitchFamily="18" charset="0"/>
                  </a:rPr>
                  <a:t>c</a:t>
                </a:r>
                <a:r>
                  <a:rPr lang="en-US" dirty="0" smtClean="0">
                    <a:solidFill>
                      <a:srgbClr val="0070C0"/>
                    </a:solidFill>
                  </a:rPr>
                  <a:t>’=(39,48)</a:t>
                </a:r>
              </a:p>
              <a:p>
                <a:r>
                  <a:rPr lang="en-US" dirty="0" smtClean="0">
                    <a:solidFill>
                      <a:srgbClr val="00B050"/>
                    </a:solidFill>
                  </a:rPr>
                  <a:t>&lt;</a:t>
                </a:r>
                <a:r>
                  <a:rPr lang="en-US" b="1" i="1" dirty="0" err="1" smtClean="0">
                    <a:solidFill>
                      <a:srgbClr val="00B050"/>
                    </a:solidFill>
                    <a:latin typeface="Times New Roman" pitchFamily="18" charset="0"/>
                    <a:cs typeface="Times New Roman" pitchFamily="18" charset="0"/>
                  </a:rPr>
                  <a:t>s</a:t>
                </a:r>
                <a:r>
                  <a:rPr lang="en-US" dirty="0" err="1">
                    <a:solidFill>
                      <a:srgbClr val="00B050"/>
                    </a:solidFill>
                  </a:rPr>
                  <a:t>,</a:t>
                </a:r>
                <a:r>
                  <a:rPr lang="en-US" b="1" i="1" dirty="0" err="1" smtClean="0">
                    <a:solidFill>
                      <a:srgbClr val="00B050"/>
                    </a:solidFill>
                    <a:latin typeface="Times New Roman" pitchFamily="18" charset="0"/>
                    <a:cs typeface="Times New Roman" pitchFamily="18" charset="0"/>
                  </a:rPr>
                  <a:t>c</a:t>
                </a:r>
                <a:r>
                  <a:rPr lang="en-US" dirty="0" smtClean="0">
                    <a:solidFill>
                      <a:srgbClr val="00B050"/>
                    </a:solidFill>
                  </a:rPr>
                  <a:t>’&gt; </a:t>
                </a:r>
                <a:r>
                  <a:rPr lang="en-US" dirty="0">
                    <a:solidFill>
                      <a:srgbClr val="00B050"/>
                    </a:solidFill>
                  </a:rPr>
                  <a:t>mod </a:t>
                </a:r>
                <a:r>
                  <a:rPr lang="en-US" i="1" dirty="0" smtClean="0">
                    <a:solidFill>
                      <a:srgbClr val="00B050"/>
                    </a:solidFill>
                    <a:latin typeface="Times New Roman" pitchFamily="18" charset="0"/>
                    <a:cs typeface="Times New Roman" pitchFamily="18" charset="0"/>
                  </a:rPr>
                  <a:t>p </a:t>
                </a:r>
                <a:r>
                  <a:rPr lang="en-US" i="1" dirty="0">
                    <a:solidFill>
                      <a:srgbClr val="00B050"/>
                    </a:solidFill>
                    <a:cs typeface="Times New Roman" pitchFamily="18" charset="0"/>
                  </a:rPr>
                  <a:t>= </a:t>
                </a:r>
                <a:r>
                  <a:rPr lang="en-US" dirty="0" smtClean="0">
                    <a:solidFill>
                      <a:srgbClr val="00B050"/>
                    </a:solidFill>
                    <a:cs typeface="Times New Roman" pitchFamily="18" charset="0"/>
                  </a:rPr>
                  <a:t>222– </a:t>
                </a:r>
                <a:r>
                  <a:rPr lang="en-US" dirty="0">
                    <a:solidFill>
                      <a:srgbClr val="00B050"/>
                    </a:solidFill>
                    <a:cs typeface="Times New Roman" pitchFamily="18" charset="0"/>
                  </a:rPr>
                  <a:t>8 </a:t>
                </a:r>
                <a:r>
                  <a:rPr lang="en-US" dirty="0">
                    <a:solidFill>
                      <a:srgbClr val="00B050"/>
                    </a:solidFill>
                  </a:rPr>
                  <a:t>x </a:t>
                </a:r>
                <a:r>
                  <a:rPr lang="en-US" dirty="0" smtClean="0">
                    <a:solidFill>
                      <a:srgbClr val="00B050"/>
                    </a:solidFill>
                    <a:cs typeface="Times New Roman" pitchFamily="18" charset="0"/>
                  </a:rPr>
                  <a:t>29 = –10</a:t>
                </a:r>
                <a:endParaRPr lang="en-US" dirty="0">
                  <a:solidFill>
                    <a:srgbClr val="00B050"/>
                  </a:solidFill>
                  <a:cs typeface="Times New Roman" pitchFamily="18" charset="0"/>
                </a:endParaRPr>
              </a:p>
              <a:p>
                <a:r>
                  <a:rPr lang="en-US" dirty="0" smtClean="0"/>
                  <a:t>Indeed </a:t>
                </a:r>
                <a:r>
                  <a:rPr lang="en-US" dirty="0" smtClean="0">
                    <a:latin typeface="Symbol" pitchFamily="18" charset="2"/>
                  </a:rPr>
                  <a:t>k</a:t>
                </a:r>
                <a:r>
                  <a:rPr lang="en-US" dirty="0" smtClean="0"/>
                  <a:t>=8 in both cases, </a:t>
                </a:r>
                <a:r>
                  <a:rPr lang="en-US" dirty="0">
                    <a:cs typeface="Times New Roman" pitchFamily="18" charset="0"/>
                  </a:rPr>
                  <a:t>–</a:t>
                </a:r>
                <a:r>
                  <a:rPr lang="en-US" dirty="0" smtClean="0">
                    <a:cs typeface="Times New Roman" pitchFamily="18" charset="0"/>
                  </a:rPr>
                  <a:t>10</a:t>
                </a:r>
                <a:r>
                  <a:rPr lang="en-US" dirty="0" smtClean="0">
                    <a:sym typeface="Symbol"/>
                  </a:rPr>
                  <a:t></a:t>
                </a:r>
                <a:r>
                  <a:rPr lang="en-US" dirty="0">
                    <a:cs typeface="Times New Roman" pitchFamily="18" charset="0"/>
                  </a:rPr>
                  <a:t>–</a:t>
                </a:r>
                <a:r>
                  <a:rPr lang="en-US" dirty="0" smtClean="0">
                    <a:cs typeface="Times New Roman" pitchFamily="18" charset="0"/>
                  </a:rPr>
                  <a:t>30 </a:t>
                </a:r>
                <a:r>
                  <a:rPr lang="en-US" dirty="0" smtClean="0"/>
                  <a:t>(mod 2)</a:t>
                </a:r>
              </a:p>
              <a:p>
                <a:r>
                  <a:rPr lang="en-US" dirty="0" smtClean="0"/>
                  <a:t>The noise magnitude decreased from 30 to 10</a:t>
                </a:r>
              </a:p>
              <a:p>
                <a:pPr lvl="1"/>
                <a:r>
                  <a:rPr lang="en-US" dirty="0" smtClean="0"/>
                  <a:t>But the relative magnitude increased, </a:t>
                </a:r>
                <a14:m>
                  <m:oMath xmlns:m="http://schemas.openxmlformats.org/officeDocument/2006/math">
                    <m:f>
                      <m:fPr>
                        <m:ctrlPr>
                          <a:rPr lang="en-US" i="1" smtClean="0">
                            <a:latin typeface="Cambria Math"/>
                          </a:rPr>
                        </m:ctrlPr>
                      </m:fPr>
                      <m:num>
                        <m:r>
                          <a:rPr lang="en-US" b="0" i="1" smtClean="0">
                            <a:latin typeface="Cambria Math"/>
                          </a:rPr>
                          <m:t>10</m:t>
                        </m:r>
                      </m:num>
                      <m:den>
                        <m:r>
                          <a:rPr lang="en-US" b="0" i="1" smtClean="0">
                            <a:latin typeface="Cambria Math"/>
                          </a:rPr>
                          <m:t>29</m:t>
                        </m:r>
                      </m:den>
                    </m:f>
                    <m:r>
                      <a:rPr lang="en-US" i="1" smtClean="0">
                        <a:latin typeface="Cambria Math"/>
                        <a:ea typeface="Cambria Math"/>
                      </a:rPr>
                      <m:t>&gt;</m:t>
                    </m:r>
                    <m:f>
                      <m:fPr>
                        <m:ctrlPr>
                          <a:rPr lang="en-US" i="1" smtClean="0">
                            <a:latin typeface="Cambria Math"/>
                            <a:ea typeface="Cambria Math"/>
                          </a:rPr>
                        </m:ctrlPr>
                      </m:fPr>
                      <m:num>
                        <m:r>
                          <a:rPr lang="en-US" b="0" i="1" smtClean="0">
                            <a:latin typeface="Cambria Math"/>
                            <a:ea typeface="Cambria Math"/>
                          </a:rPr>
                          <m:t>30</m:t>
                        </m:r>
                      </m:num>
                      <m:den>
                        <m:r>
                          <a:rPr lang="en-US" b="0" i="1" smtClean="0">
                            <a:latin typeface="Cambria Math"/>
                            <a:ea typeface="Cambria Math"/>
                          </a:rPr>
                          <m:t>127</m:t>
                        </m:r>
                      </m:den>
                    </m:f>
                  </m:oMath>
                </a14:m>
                <a:endParaRPr lang="en-US" dirty="0"/>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4811702"/>
              </a:xfrm>
              <a:blipFill rotWithShape="1">
                <a:blip r:embed="rId3"/>
                <a:stretch>
                  <a:fillRect l="-73" t="-3929" b="-1267"/>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Modulus Switching</a:t>
            </a:r>
            <a:endParaRPr lang="en-US" dirty="0"/>
          </a:p>
        </p:txBody>
      </p:sp>
      <p:sp>
        <p:nvSpPr>
          <p:cNvPr id="4" name="Date Placeholder 3"/>
          <p:cNvSpPr>
            <a:spLocks noGrp="1"/>
          </p:cNvSpPr>
          <p:nvPr>
            <p:ph type="dt" sz="half" idx="11"/>
          </p:nvPr>
        </p:nvSpPr>
        <p:spPr/>
        <p:txBody>
          <a:bodyPr/>
          <a:lstStyle/>
          <a:p>
            <a:fld id="{9C05EEF4-0C46-4E32-88F6-248744D1E51F}"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51</a:t>
            </a:fld>
            <a:endParaRPr lang="en-US"/>
          </a:p>
        </p:txBody>
      </p:sp>
    </p:spTree>
    <p:extLst>
      <p:ext uri="{BB962C8B-B14F-4D97-AF65-F5344CB8AC3E}">
        <p14:creationId xmlns:p14="http://schemas.microsoft.com/office/powerpoint/2010/main" val="28725189"/>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458200" cy="4475071"/>
              </a:xfrm>
            </p:spPr>
            <p:txBody>
              <a:bodyPr/>
              <a:lstStyle/>
              <a:p>
                <a:r>
                  <a:rPr lang="en-US" dirty="0" smtClean="0"/>
                  <a:t>Start with large modulus </a:t>
                </a:r>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0</a:t>
                </a:r>
                <a:r>
                  <a:rPr lang="en-US" dirty="0" smtClean="0"/>
                  <a:t>, small noise </a:t>
                </a:r>
                <a14:m>
                  <m:oMath xmlns:m="http://schemas.openxmlformats.org/officeDocument/2006/math">
                    <m:r>
                      <a:rPr lang="en-US" i="1">
                        <a:latin typeface="Cambria Math"/>
                        <a:ea typeface="Cambria Math"/>
                        <a:cs typeface="Times New Roman" pitchFamily="18" charset="0"/>
                      </a:rPr>
                      <m:t>𝜂</m:t>
                    </m:r>
                    <m:r>
                      <a:rPr lang="en-US" i="1" smtClean="0">
                        <a:latin typeface="Cambria Math"/>
                        <a:ea typeface="Cambria Math"/>
                      </a:rPr>
                      <m:t>≪</m:t>
                    </m:r>
                  </m:oMath>
                </a14:m>
                <a:r>
                  <a:rPr lang="en-US" i="1" dirty="0" smtClean="0">
                    <a:latin typeface="Times New Roman" pitchFamily="18" charset="0"/>
                    <a:cs typeface="Times New Roman" pitchFamily="18" charset="0"/>
                  </a:rPr>
                  <a:t> q</a:t>
                </a:r>
                <a:r>
                  <a:rPr lang="en-US" baseline="-25000" dirty="0" smtClean="0">
                    <a:latin typeface="Times New Roman" pitchFamily="18" charset="0"/>
                    <a:cs typeface="Times New Roman" pitchFamily="18" charset="0"/>
                  </a:rPr>
                  <a:t>0</a:t>
                </a:r>
                <a:endParaRPr lang="en-US" baseline="-25000" dirty="0" smtClean="0">
                  <a:cs typeface="Times New Roman" pitchFamily="18" charset="0"/>
                </a:endParaRPr>
              </a:p>
              <a:p>
                <a:r>
                  <a:rPr lang="en-US" dirty="0" smtClean="0">
                    <a:cs typeface="Times New Roman" pitchFamily="18" charset="0"/>
                  </a:rPr>
                  <a:t>After 1</a:t>
                </a:r>
                <a:r>
                  <a:rPr lang="en-US" baseline="30000" dirty="0" smtClean="0">
                    <a:cs typeface="Times New Roman" pitchFamily="18" charset="0"/>
                  </a:rPr>
                  <a:t>st</a:t>
                </a:r>
                <a:r>
                  <a:rPr lang="en-US" dirty="0" smtClean="0">
                    <a:cs typeface="Times New Roman" pitchFamily="18" charset="0"/>
                  </a:rPr>
                  <a:t> multiplication, noise grows to </a:t>
                </a:r>
                <a14:m>
                  <m:oMath xmlns:m="http://schemas.openxmlformats.org/officeDocument/2006/math">
                    <m:r>
                      <a:rPr lang="en-US" i="1" smtClean="0">
                        <a:latin typeface="Cambria Math"/>
                        <a:ea typeface="Cambria Math"/>
                        <a:cs typeface="Times New Roman" pitchFamily="18" charset="0"/>
                      </a:rPr>
                      <m:t>≈</m:t>
                    </m:r>
                    <m:sSup>
                      <m:sSupPr>
                        <m:ctrlPr>
                          <a:rPr lang="en-US" i="1" smtClean="0">
                            <a:latin typeface="Cambria Math"/>
                            <a:ea typeface="Cambria Math"/>
                            <a:cs typeface="Times New Roman" pitchFamily="18" charset="0"/>
                          </a:rPr>
                        </m:ctrlPr>
                      </m:sSupPr>
                      <m:e>
                        <m:r>
                          <a:rPr lang="en-US" i="1">
                            <a:latin typeface="Cambria Math"/>
                            <a:ea typeface="Cambria Math"/>
                            <a:cs typeface="Times New Roman" pitchFamily="18" charset="0"/>
                          </a:rPr>
                          <m:t>𝜂</m:t>
                        </m:r>
                      </m:e>
                      <m:sup>
                        <m:r>
                          <a:rPr lang="en-US" i="1" smtClean="0">
                            <a:latin typeface="Cambria Math"/>
                            <a:ea typeface="Cambria Math"/>
                            <a:cs typeface="Times New Roman" pitchFamily="18" charset="0"/>
                          </a:rPr>
                          <m:t>2</m:t>
                        </m:r>
                      </m:sup>
                    </m:sSup>
                  </m:oMath>
                </a14:m>
                <a:endParaRPr lang="en-US" dirty="0" smtClean="0"/>
              </a:p>
              <a:p>
                <a:r>
                  <a:rPr lang="en-US" dirty="0" smtClean="0"/>
                  <a:t>Switch the modulus to </a:t>
                </a:r>
                <a:r>
                  <a:rPr lang="en-US" i="1" dirty="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a:t>
                </a:r>
                <a14:m>
                  <m:oMath xmlns:m="http://schemas.openxmlformats.org/officeDocument/2006/math">
                    <m:r>
                      <a:rPr lang="en-US" i="1">
                        <a:latin typeface="Cambria Math"/>
                        <a:ea typeface="Cambria Math"/>
                        <a:cs typeface="Times New Roman" pitchFamily="18" charset="0"/>
                      </a:rPr>
                      <m:t>≈</m:t>
                    </m:r>
                  </m:oMath>
                </a14:m>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0</a:t>
                </a:r>
                <a:r>
                  <a:rPr lang="en-US" dirty="0" smtClean="0">
                    <a:cs typeface="Times New Roman" pitchFamily="18" charset="0"/>
                  </a:rPr>
                  <a:t>/</a:t>
                </a:r>
                <a14:m>
                  <m:oMath xmlns:m="http://schemas.openxmlformats.org/officeDocument/2006/math">
                    <m:r>
                      <a:rPr lang="en-US" i="1">
                        <a:latin typeface="Cambria Math"/>
                        <a:ea typeface="Cambria Math"/>
                        <a:cs typeface="Times New Roman" pitchFamily="18" charset="0"/>
                      </a:rPr>
                      <m:t>𝜂</m:t>
                    </m:r>
                  </m:oMath>
                </a14:m>
                <a:r>
                  <a:rPr lang="en-US" dirty="0" smtClean="0"/>
                  <a:t>,</a:t>
                </a:r>
              </a:p>
              <a:p>
                <a:pPr lvl="1"/>
                <a:r>
                  <a:rPr lang="en-US" dirty="0"/>
                  <a:t>N</a:t>
                </a:r>
                <a:r>
                  <a:rPr lang="en-US" dirty="0" smtClean="0"/>
                  <a:t>oise similarly reduced to </a:t>
                </a:r>
                <a14:m>
                  <m:oMath xmlns:m="http://schemas.openxmlformats.org/officeDocument/2006/math">
                    <m:r>
                      <a:rPr lang="en-US" i="1">
                        <a:latin typeface="Cambria Math"/>
                        <a:ea typeface="Cambria Math"/>
                        <a:cs typeface="Times New Roman" pitchFamily="18" charset="0"/>
                      </a:rPr>
                      <m:t>≈</m:t>
                    </m:r>
                    <m:f>
                      <m:fPr>
                        <m:type m:val="lin"/>
                        <m:ctrlPr>
                          <a:rPr lang="en-US" b="0" i="1" smtClean="0">
                            <a:latin typeface="Cambria Math"/>
                            <a:ea typeface="Cambria Math"/>
                            <a:cs typeface="Times New Roman" pitchFamily="18" charset="0"/>
                          </a:rPr>
                        </m:ctrlPr>
                      </m:fPr>
                      <m:num>
                        <m:sSup>
                          <m:sSupPr>
                            <m:ctrlPr>
                              <a:rPr lang="en-US" i="1">
                                <a:latin typeface="Cambria Math"/>
                                <a:ea typeface="Cambria Math"/>
                                <a:cs typeface="Times New Roman" pitchFamily="18" charset="0"/>
                              </a:rPr>
                            </m:ctrlPr>
                          </m:sSupPr>
                          <m:e>
                            <m:r>
                              <a:rPr lang="en-US" i="1">
                                <a:latin typeface="Cambria Math"/>
                                <a:ea typeface="Cambria Math"/>
                                <a:cs typeface="Times New Roman" pitchFamily="18" charset="0"/>
                              </a:rPr>
                              <m:t>𝜂</m:t>
                            </m:r>
                          </m:e>
                          <m:sup>
                            <m:r>
                              <a:rPr lang="en-US" i="1">
                                <a:latin typeface="Cambria Math"/>
                                <a:ea typeface="Cambria Math"/>
                                <a:cs typeface="Times New Roman" pitchFamily="18" charset="0"/>
                              </a:rPr>
                              <m:t>2</m:t>
                            </m:r>
                          </m:sup>
                        </m:sSup>
                      </m:num>
                      <m:den>
                        <m:r>
                          <a:rPr lang="en-US" i="1">
                            <a:latin typeface="Cambria Math"/>
                            <a:ea typeface="Cambria Math"/>
                            <a:cs typeface="Times New Roman" pitchFamily="18" charset="0"/>
                          </a:rPr>
                          <m:t>𝜂</m:t>
                        </m:r>
                      </m:den>
                    </m:f>
                    <m:r>
                      <a:rPr lang="en-US" b="0" i="1" smtClean="0">
                        <a:latin typeface="Cambria Math"/>
                        <a:ea typeface="Cambria Math"/>
                        <a:cs typeface="Times New Roman" pitchFamily="18" charset="0"/>
                      </a:rPr>
                      <m:t>=</m:t>
                    </m:r>
                    <m:r>
                      <a:rPr lang="en-US" i="1">
                        <a:latin typeface="Cambria Math"/>
                        <a:ea typeface="Cambria Math"/>
                        <a:cs typeface="Times New Roman" pitchFamily="18" charset="0"/>
                      </a:rPr>
                      <m:t>𝜂</m:t>
                    </m:r>
                  </m:oMath>
                </a14:m>
                <a:endParaRPr lang="en-US" dirty="0" smtClean="0"/>
              </a:p>
              <a:p>
                <a:r>
                  <a:rPr lang="en-US" dirty="0" smtClean="0"/>
                  <a:t>After next multiplication layer, noise again grows to </a:t>
                </a:r>
                <a14:m>
                  <m:oMath xmlns:m="http://schemas.openxmlformats.org/officeDocument/2006/math">
                    <m:r>
                      <a:rPr lang="en-US" i="1">
                        <a:latin typeface="Cambria Math"/>
                        <a:ea typeface="Cambria Math"/>
                        <a:cs typeface="Times New Roman" pitchFamily="18" charset="0"/>
                      </a:rPr>
                      <m:t>≈</m:t>
                    </m:r>
                    <m:sSup>
                      <m:sSupPr>
                        <m:ctrlPr>
                          <a:rPr lang="en-US" i="1">
                            <a:latin typeface="Cambria Math"/>
                            <a:ea typeface="Cambria Math"/>
                            <a:cs typeface="Times New Roman" pitchFamily="18" charset="0"/>
                          </a:rPr>
                        </m:ctrlPr>
                      </m:sSupPr>
                      <m:e>
                        <m:r>
                          <a:rPr lang="en-US" i="1">
                            <a:latin typeface="Cambria Math"/>
                            <a:ea typeface="Cambria Math"/>
                            <a:cs typeface="Times New Roman" pitchFamily="18" charset="0"/>
                          </a:rPr>
                          <m:t>𝜂</m:t>
                        </m:r>
                      </m:e>
                      <m:sup>
                        <m:r>
                          <a:rPr lang="en-US" i="1">
                            <a:latin typeface="Cambria Math"/>
                            <a:ea typeface="Cambria Math"/>
                            <a:cs typeface="Times New Roman" pitchFamily="18" charset="0"/>
                          </a:rPr>
                          <m:t>2</m:t>
                        </m:r>
                      </m:sup>
                    </m:sSup>
                  </m:oMath>
                </a14:m>
                <a:r>
                  <a:rPr lang="en-US" dirty="0" smtClean="0"/>
                  <a:t>, switch to </a:t>
                </a:r>
                <a:r>
                  <a:rPr lang="en-US" i="1" dirty="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2</a:t>
                </a:r>
                <a14:m>
                  <m:oMath xmlns:m="http://schemas.openxmlformats.org/officeDocument/2006/math">
                    <m:r>
                      <a:rPr lang="en-US" i="1">
                        <a:latin typeface="Cambria Math"/>
                        <a:ea typeface="Cambria Math"/>
                        <a:cs typeface="Times New Roman" pitchFamily="18" charset="0"/>
                      </a:rPr>
                      <m:t>≈</m:t>
                    </m:r>
                  </m:oMath>
                </a14:m>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1</a:t>
                </a:r>
                <a:r>
                  <a:rPr lang="en-US" dirty="0" smtClean="0">
                    <a:cs typeface="Times New Roman" pitchFamily="18" charset="0"/>
                  </a:rPr>
                  <a:t>/</a:t>
                </a:r>
                <a14:m>
                  <m:oMath xmlns:m="http://schemas.openxmlformats.org/officeDocument/2006/math">
                    <m:r>
                      <a:rPr lang="en-US" i="1">
                        <a:latin typeface="Cambria Math"/>
                        <a:ea typeface="Cambria Math"/>
                        <a:cs typeface="Times New Roman" pitchFamily="18" charset="0"/>
                      </a:rPr>
                      <m:t>𝜂</m:t>
                    </m:r>
                  </m:oMath>
                </a14:m>
                <a:r>
                  <a:rPr lang="en-US" dirty="0" smtClean="0"/>
                  <a:t> to reduce it back to </a:t>
                </a:r>
                <a14:m>
                  <m:oMath xmlns:m="http://schemas.openxmlformats.org/officeDocument/2006/math">
                    <m:r>
                      <a:rPr lang="en-US" i="1">
                        <a:latin typeface="Cambria Math"/>
                        <a:ea typeface="Cambria Math"/>
                        <a:cs typeface="Times New Roman" pitchFamily="18" charset="0"/>
                      </a:rPr>
                      <m:t>𝜂</m:t>
                    </m:r>
                  </m:oMath>
                </a14:m>
                <a:endParaRPr lang="en-US" dirty="0" smtClean="0"/>
              </a:p>
              <a:p>
                <a:r>
                  <a:rPr lang="en-US" dirty="0" smtClean="0"/>
                  <a:t>Keep switching moduli after each layer </a:t>
                </a:r>
              </a:p>
              <a:p>
                <a:pPr lvl="1"/>
                <a:r>
                  <a:rPr lang="en-US" dirty="0" smtClean="0"/>
                  <a:t>Setting </a:t>
                </a:r>
                <a:r>
                  <a:rPr lang="en-US" i="1" dirty="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+1</a:t>
                </a:r>
                <a14:m>
                  <m:oMath xmlns:m="http://schemas.openxmlformats.org/officeDocument/2006/math">
                    <m:r>
                      <a:rPr lang="en-US" i="1">
                        <a:latin typeface="Cambria Math"/>
                        <a:ea typeface="Cambria Math"/>
                        <a:cs typeface="Times New Roman" pitchFamily="18" charset="0"/>
                      </a:rPr>
                      <m:t>≈</m:t>
                    </m:r>
                  </m:oMath>
                </a14:m>
                <a:r>
                  <a:rPr lang="en-US" i="1" dirty="0" smtClean="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i</a:t>
                </a:r>
                <a:r>
                  <a:rPr lang="en-US" dirty="0" smtClean="0">
                    <a:cs typeface="Times New Roman" pitchFamily="18" charset="0"/>
                  </a:rPr>
                  <a:t>/</a:t>
                </a:r>
                <a14:m>
                  <m:oMath xmlns:m="http://schemas.openxmlformats.org/officeDocument/2006/math">
                    <m:r>
                      <a:rPr lang="en-US" i="1">
                        <a:latin typeface="Cambria Math"/>
                        <a:ea typeface="Cambria Math"/>
                        <a:cs typeface="Times New Roman" pitchFamily="18" charset="0"/>
                      </a:rPr>
                      <m:t>𝜂</m:t>
                    </m:r>
                  </m:oMath>
                </a14:m>
                <a:r>
                  <a:rPr lang="en-US" dirty="0"/>
                  <a:t> </a:t>
                </a:r>
                <a:endParaRPr lang="en-US" dirty="0" smtClean="0"/>
              </a:p>
              <a:p>
                <a:pPr lvl="1"/>
                <a:r>
                  <a:rPr lang="en-US" dirty="0" smtClean="0"/>
                  <a:t>Until last modulus is too small, </a:t>
                </a:r>
                <a:r>
                  <a:rPr lang="en-US" i="1" dirty="0" err="1" smtClean="0">
                    <a:latin typeface="Times New Roman" pitchFamily="18" charset="0"/>
                    <a:cs typeface="Times New Roman" pitchFamily="18" charset="0"/>
                  </a:rPr>
                  <a:t>q</a:t>
                </a:r>
                <a:r>
                  <a:rPr lang="en-US" i="1" baseline="-25000" dirty="0" err="1" smtClean="0">
                    <a:latin typeface="Times New Roman" pitchFamily="18" charset="0"/>
                    <a:cs typeface="Times New Roman" pitchFamily="18" charset="0"/>
                  </a:rPr>
                  <a:t>d</a:t>
                </a:r>
                <a:r>
                  <a:rPr lang="en-US" dirty="0" smtClean="0"/>
                  <a:t>/2</a:t>
                </a:r>
                <a:r>
                  <a:rPr lang="en-US" i="1" dirty="0" smtClean="0">
                    <a:latin typeface="Times New Roman" pitchFamily="18" charset="0"/>
                    <a:cs typeface="Times New Roman" pitchFamily="18" charset="0"/>
                  </a:rPr>
                  <a:t>≤</a:t>
                </a:r>
                <a14:m>
                  <m:oMath xmlns:m="http://schemas.openxmlformats.org/officeDocument/2006/math">
                    <m:r>
                      <a:rPr lang="en-US" i="1">
                        <a:latin typeface="Cambria Math"/>
                        <a:ea typeface="Cambria Math"/>
                        <a:cs typeface="Times New Roman" pitchFamily="18" charset="0"/>
                      </a:rPr>
                      <m:t>𝜂</m:t>
                    </m:r>
                  </m:oMath>
                </a14:m>
                <a:endParaRPr lang="en-US"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458200" cy="4475071"/>
              </a:xfrm>
              <a:blipFill rotWithShape="1">
                <a:blip r:embed="rId3"/>
                <a:stretch>
                  <a:fillRect l="-72" t="-4223" r="-3461" b="-395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How Does Modulus-Switching Help?</a:t>
            </a:r>
            <a:endParaRPr lang="en-US" dirty="0"/>
          </a:p>
        </p:txBody>
      </p:sp>
      <p:sp>
        <p:nvSpPr>
          <p:cNvPr id="4" name="Date Placeholder 3"/>
          <p:cNvSpPr>
            <a:spLocks noGrp="1"/>
          </p:cNvSpPr>
          <p:nvPr>
            <p:ph type="dt" sz="half" idx="11"/>
          </p:nvPr>
        </p:nvSpPr>
        <p:spPr/>
        <p:txBody>
          <a:bodyPr/>
          <a:lstStyle/>
          <a:p>
            <a:fld id="{FB667520-D849-4499-8E20-B49D7F713CD2}"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52</a:t>
            </a:fld>
            <a:endParaRPr lang="en-US"/>
          </a:p>
        </p:txBody>
      </p:sp>
    </p:spTree>
    <p:extLst>
      <p:ext uri="{BB962C8B-B14F-4D97-AF65-F5344CB8AC3E}">
        <p14:creationId xmlns:p14="http://schemas.microsoft.com/office/powerpoint/2010/main" val="2775559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295400"/>
                <a:ext cx="8382000" cy="448264"/>
              </a:xfrm>
            </p:spPr>
            <p:txBody>
              <a:bodyPr/>
              <a:lstStyle/>
              <a:p>
                <a:r>
                  <a:rPr lang="en-US" dirty="0" smtClean="0"/>
                  <a:t>Example: </a:t>
                </a:r>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0</a:t>
                </a:r>
                <a14:m>
                  <m:oMath xmlns:m="http://schemas.openxmlformats.org/officeDocument/2006/math">
                    <m:r>
                      <a:rPr lang="en-US" i="1">
                        <a:latin typeface="Cambria Math"/>
                        <a:ea typeface="Cambria Math"/>
                        <a:cs typeface="Times New Roman" pitchFamily="18" charset="0"/>
                      </a:rPr>
                      <m:t>≈</m:t>
                    </m:r>
                    <m:sSup>
                      <m:sSupPr>
                        <m:ctrlPr>
                          <a:rPr lang="en-US" i="1">
                            <a:latin typeface="Cambria Math"/>
                            <a:ea typeface="Cambria Math"/>
                            <a:cs typeface="Times New Roman" pitchFamily="18" charset="0"/>
                          </a:rPr>
                        </m:ctrlPr>
                      </m:sSupPr>
                      <m:e>
                        <m:r>
                          <a:rPr lang="en-US" i="1">
                            <a:latin typeface="Cambria Math"/>
                            <a:ea typeface="Cambria Math"/>
                            <a:cs typeface="Times New Roman" pitchFamily="18" charset="0"/>
                          </a:rPr>
                          <m:t>𝜂</m:t>
                        </m:r>
                      </m:e>
                      <m:sup>
                        <m:r>
                          <a:rPr lang="en-US" b="0" i="1" smtClean="0">
                            <a:latin typeface="Cambria Math"/>
                            <a:ea typeface="Cambria Math"/>
                            <a:cs typeface="Times New Roman" pitchFamily="18" charset="0"/>
                          </a:rPr>
                          <m:t>5</m:t>
                        </m:r>
                      </m:sup>
                    </m:sSup>
                  </m:oMath>
                </a14:m>
                <a:r>
                  <a:rPr lang="en-US" i="1" dirty="0">
                    <a:latin typeface="Times New Roman" pitchFamily="18" charset="0"/>
                    <a:cs typeface="Times New Roman" pitchFamily="18" charset="0"/>
                  </a:rPr>
                  <a:t> </a:t>
                </a:r>
                <a:endParaRPr lang="en-US" dirty="0" smtClean="0">
                  <a:cs typeface="Times New Roman"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295400"/>
                <a:ext cx="8382000" cy="448264"/>
              </a:xfrm>
              <a:blipFill rotWithShape="1">
                <a:blip r:embed="rId3"/>
                <a:stretch>
                  <a:fillRect l="-73" t="-41096" b="-5616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How Does Modulus-Switching Help?</a:t>
            </a:r>
          </a:p>
        </p:txBody>
      </p:sp>
      <p:sp>
        <p:nvSpPr>
          <p:cNvPr id="4" name="Date Placeholder 3"/>
          <p:cNvSpPr>
            <a:spLocks noGrp="1"/>
          </p:cNvSpPr>
          <p:nvPr>
            <p:ph type="dt" sz="half" idx="11"/>
          </p:nvPr>
        </p:nvSpPr>
        <p:spPr/>
        <p:txBody>
          <a:bodyPr/>
          <a:lstStyle/>
          <a:p>
            <a:fld id="{40C5F60C-DD43-4393-AD8B-FF54FA8AB9D5}"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53</a:t>
            </a:fld>
            <a:endParaRPr lang="en-US"/>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055382735"/>
                  </p:ext>
                </p:extLst>
              </p:nvPr>
            </p:nvGraphicFramePr>
            <p:xfrm>
              <a:off x="762000" y="1905000"/>
              <a:ext cx="6705600" cy="4310480"/>
            </p:xfrm>
            <a:graphic>
              <a:graphicData uri="http://schemas.openxmlformats.org/drawingml/2006/table">
                <a:tbl>
                  <a:tblPr firstRow="1" firstCol="1" bandRow="1">
                    <a:tableStyleId>{10A1B5D5-9B99-4C35-A422-299274C87663}</a:tableStyleId>
                  </a:tblPr>
                  <a:tblGrid>
                    <a:gridCol w="1371600"/>
                    <a:gridCol w="1310640"/>
                    <a:gridCol w="1341120"/>
                    <a:gridCol w="1341120"/>
                    <a:gridCol w="1341120"/>
                  </a:tblGrid>
                  <a:tr h="402640">
                    <a:tc rowSpan="2">
                      <a:txBody>
                        <a:bodyPr/>
                        <a:lstStyle/>
                        <a:p>
                          <a:endParaRPr lang="en-US" dirty="0"/>
                        </a:p>
                      </a:txBody>
                      <a:tcPr>
                        <a:lnR w="28575" cap="flat" cmpd="sng" algn="ctr">
                          <a:solidFill>
                            <a:srgbClr val="7030A0"/>
                          </a:solidFill>
                          <a:prstDash val="solid"/>
                          <a:round/>
                          <a:headEnd type="none" w="med" len="med"/>
                          <a:tailEnd type="none" w="med" len="med"/>
                        </a:lnR>
                      </a:tcPr>
                    </a:tc>
                    <a:tc gridSpan="2">
                      <a:txBody>
                        <a:bodyPr/>
                        <a:lstStyle/>
                        <a:p>
                          <a:r>
                            <a:rPr lang="en-US" dirty="0" smtClean="0"/>
                            <a:t>Using mod-switching</a:t>
                          </a:r>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tcPr>
                    </a:tc>
                    <a:tc hMerge="1">
                      <a:txBody>
                        <a:bodyPr/>
                        <a:lstStyle/>
                        <a:p>
                          <a:endParaRPr lang="en-US" dirty="0"/>
                        </a:p>
                      </a:txBody>
                      <a:tcPr/>
                    </a:tc>
                    <a:tc gridSpan="2">
                      <a:txBody>
                        <a:bodyPr/>
                        <a:lstStyle/>
                        <a:p>
                          <a:r>
                            <a:rPr lang="en-US" dirty="0" smtClean="0"/>
                            <a:t>Without  mod-switching</a:t>
                          </a:r>
                          <a:endParaRPr lang="en-US" dirty="0"/>
                        </a:p>
                      </a:txBody>
                      <a:tcPr>
                        <a:lnL w="28575" cap="flat" cmpd="sng" algn="ctr">
                          <a:solidFill>
                            <a:srgbClr val="7030A0"/>
                          </a:solidFill>
                          <a:prstDash val="solid"/>
                          <a:round/>
                          <a:headEnd type="none" w="med" len="med"/>
                          <a:tailEnd type="none" w="med" len="med"/>
                        </a:lnL>
                      </a:tcPr>
                    </a:tc>
                    <a:tc hMerge="1">
                      <a:txBody>
                        <a:bodyPr/>
                        <a:lstStyle/>
                        <a:p>
                          <a:endParaRPr lang="en-US" dirty="0"/>
                        </a:p>
                      </a:txBody>
                      <a:tcPr/>
                    </a:tc>
                  </a:tr>
                  <a:tr h="402640">
                    <a:tc vMerge="1">
                      <a:txBody>
                        <a:bodyPr/>
                        <a:lstStyle/>
                        <a:p>
                          <a:endParaRPr lang="en-US" dirty="0"/>
                        </a:p>
                      </a:txBody>
                      <a:tcPr/>
                    </a:tc>
                    <a:tc>
                      <a:txBody>
                        <a:bodyPr/>
                        <a:lstStyle/>
                        <a:p>
                          <a:r>
                            <a:rPr lang="en-US" dirty="0" smtClean="0"/>
                            <a:t>Noise</a:t>
                          </a:r>
                          <a:endParaRPr lang="en-US" dirty="0"/>
                        </a:p>
                      </a:txBody>
                      <a:tcPr>
                        <a:lnL w="28575" cap="flat" cmpd="sng" algn="ctr">
                          <a:solidFill>
                            <a:srgbClr val="7030A0"/>
                          </a:solidFill>
                          <a:prstDash val="solid"/>
                          <a:round/>
                          <a:headEnd type="none" w="med" len="med"/>
                          <a:tailEnd type="none" w="med" len="med"/>
                        </a:lnL>
                      </a:tcPr>
                    </a:tc>
                    <a:tc>
                      <a:txBody>
                        <a:bodyPr/>
                        <a:lstStyle/>
                        <a:p>
                          <a:r>
                            <a:rPr lang="en-US" dirty="0" smtClean="0"/>
                            <a:t>Modulus</a:t>
                          </a:r>
                          <a:endParaRPr lang="en-US" dirty="0"/>
                        </a:p>
                      </a:txBody>
                      <a:tcPr>
                        <a:lnR w="28575" cap="flat" cmpd="sng" algn="ctr">
                          <a:solidFill>
                            <a:srgbClr val="7030A0"/>
                          </a:solidFill>
                          <a:prstDash val="solid"/>
                          <a:round/>
                          <a:headEnd type="none" w="med" len="med"/>
                          <a:tailEnd type="none" w="med" len="med"/>
                        </a:lnR>
                      </a:tcPr>
                    </a:tc>
                    <a:tc>
                      <a:txBody>
                        <a:bodyPr/>
                        <a:lstStyle/>
                        <a:p>
                          <a:r>
                            <a:rPr lang="en-US" dirty="0" smtClean="0"/>
                            <a:t>Noise</a:t>
                          </a:r>
                          <a:endParaRPr lang="en-US" dirty="0"/>
                        </a:p>
                      </a:txBody>
                      <a:tcPr>
                        <a:lnL w="28575" cap="flat" cmpd="sng" algn="ctr">
                          <a:solidFill>
                            <a:srgbClr val="7030A0"/>
                          </a:solidFill>
                          <a:prstDash val="solid"/>
                          <a:round/>
                          <a:headEnd type="none" w="med" len="med"/>
                          <a:tailEnd type="none" w="med" len="med"/>
                        </a:lnL>
                      </a:tcPr>
                    </a:tc>
                    <a:tc>
                      <a:txBody>
                        <a:bodyPr/>
                        <a:lstStyle/>
                        <a:p>
                          <a:r>
                            <a:rPr lang="en-US" dirty="0" smtClean="0"/>
                            <a:t>Modulus</a:t>
                          </a:r>
                          <a:endParaRPr lang="en-US" dirty="0"/>
                        </a:p>
                      </a:txBody>
                      <a:tcPr/>
                    </a:tc>
                  </a:tr>
                  <a:tr h="694970">
                    <a:tc>
                      <a:txBody>
                        <a:bodyPr/>
                        <a:lstStyle/>
                        <a:p>
                          <a:r>
                            <a:rPr lang="en-US" sz="2000" dirty="0" smtClean="0"/>
                            <a:t>Fresh</a:t>
                          </a:r>
                          <a:r>
                            <a:rPr lang="en-US" sz="2000" baseline="0" dirty="0" smtClean="0"/>
                            <a:t> </a:t>
                          </a:r>
                          <a:r>
                            <a:rPr lang="en-US" sz="2000" baseline="0" dirty="0" err="1" smtClean="0"/>
                            <a:t>ciphertexts</a:t>
                          </a:r>
                          <a:endParaRPr lang="en-US" sz="2000" dirty="0"/>
                        </a:p>
                      </a:txBody>
                      <a:tcPr>
                        <a:lnR w="28575" cap="flat" cmpd="sng" algn="ctr">
                          <a:solidFill>
                            <a:srgbClr val="7030A0"/>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5</m:t>
                                    </m:r>
                                  </m:sup>
                                </m:sSup>
                              </m:oMath>
                            </m:oMathPara>
                          </a14:m>
                          <a:endParaRPr lang="en-US" sz="2400" dirty="0"/>
                        </a:p>
                      </a:txBody>
                      <a:tcPr anchor="ctr">
                        <a:lnR w="28575" cap="flat" cmpd="sng" algn="ctr">
                          <a:solidFill>
                            <a:srgbClr val="7030A0"/>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5</m:t>
                                    </m:r>
                                  </m:sup>
                                </m:sSup>
                              </m:oMath>
                            </m:oMathPara>
                          </a14:m>
                          <a:endParaRPr lang="en-US" sz="2400" dirty="0"/>
                        </a:p>
                      </a:txBody>
                      <a:tcPr anchor="ctr"/>
                    </a:tc>
                  </a:tr>
                  <a:tr h="694970">
                    <a:tc>
                      <a:txBody>
                        <a:bodyPr/>
                        <a:lstStyle/>
                        <a:p>
                          <a:r>
                            <a:rPr lang="en-US" sz="2000" dirty="0" smtClean="0"/>
                            <a:t>Level-1, degree=2</a:t>
                          </a:r>
                          <a:endParaRPr lang="en-US" sz="2000" dirty="0"/>
                        </a:p>
                      </a:txBody>
                      <a:tcPr>
                        <a:lnR w="28575" cap="flat" cmpd="sng" algn="ctr">
                          <a:solidFill>
                            <a:srgbClr val="7030A0"/>
                          </a:solidFill>
                          <a:prstDash val="solid"/>
                          <a:round/>
                          <a:headEnd type="none" w="med" len="med"/>
                          <a:tailEnd type="none" w="med" len="med"/>
                        </a:lnR>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4</m:t>
                                    </m:r>
                                  </m:sup>
                                </m:sSup>
                              </m:oMath>
                            </m:oMathPara>
                          </a14:m>
                          <a:endParaRPr lang="en-US" sz="2400" dirty="0"/>
                        </a:p>
                      </a:txBody>
                      <a:tcPr anchor="ctr">
                        <a:lnR w="28575" cap="flat" cmpd="sng" algn="ctr">
                          <a:solidFill>
                            <a:srgbClr val="7030A0"/>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2</m:t>
                                    </m:r>
                                  </m:sup>
                                </m:sSup>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5</m:t>
                                    </m:r>
                                  </m:sup>
                                </m:sSup>
                              </m:oMath>
                            </m:oMathPara>
                          </a14:m>
                          <a:endParaRPr lang="en-US" sz="2400" dirty="0"/>
                        </a:p>
                      </a:txBody>
                      <a:tcPr anchor="ctr"/>
                    </a:tc>
                  </a:tr>
                  <a:tr h="694970">
                    <a:tc>
                      <a:txBody>
                        <a:bodyPr/>
                        <a:lstStyle/>
                        <a:p>
                          <a:r>
                            <a:rPr lang="en-US" sz="2000" dirty="0" smtClean="0"/>
                            <a:t>Level-2, degree=4</a:t>
                          </a:r>
                          <a:endParaRPr lang="en-US" sz="2000" dirty="0"/>
                        </a:p>
                      </a:txBody>
                      <a:tcPr>
                        <a:lnR w="28575" cap="flat" cmpd="sng" algn="ctr">
                          <a:solidFill>
                            <a:srgbClr val="7030A0"/>
                          </a:solidFill>
                          <a:prstDash val="solid"/>
                          <a:round/>
                          <a:headEnd type="none" w="med" len="med"/>
                          <a:tailEnd type="none" w="med" len="med"/>
                        </a:lnR>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3</m:t>
                                    </m:r>
                                  </m:sup>
                                </m:sSup>
                              </m:oMath>
                            </m:oMathPara>
                          </a14:m>
                          <a:endParaRPr lang="en-US" sz="2400" dirty="0"/>
                        </a:p>
                      </a:txBody>
                      <a:tcPr anchor="ctr">
                        <a:lnR w="28575" cap="flat" cmpd="sng" algn="ctr">
                          <a:solidFill>
                            <a:srgbClr val="7030A0"/>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4</m:t>
                                    </m:r>
                                  </m:sup>
                                </m:sSup>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5</m:t>
                                    </m:r>
                                  </m:sup>
                                </m:sSup>
                              </m:oMath>
                            </m:oMathPara>
                          </a14:m>
                          <a:endParaRPr lang="en-US" sz="2400" dirty="0"/>
                        </a:p>
                      </a:txBody>
                      <a:tcPr anchor="ctr"/>
                    </a:tc>
                  </a:tr>
                  <a:tr h="694970">
                    <a:tc>
                      <a:txBody>
                        <a:bodyPr/>
                        <a:lstStyle/>
                        <a:p>
                          <a:r>
                            <a:rPr lang="en-US" sz="2000" dirty="0" smtClean="0"/>
                            <a:t>Level-3, degree=8</a:t>
                          </a:r>
                          <a:endParaRPr lang="en-US" sz="2000" dirty="0"/>
                        </a:p>
                      </a:txBody>
                      <a:tcPr>
                        <a:lnR w="28575" cap="flat" cmpd="sng" algn="ctr">
                          <a:solidFill>
                            <a:srgbClr val="7030A0"/>
                          </a:solidFill>
                          <a:prstDash val="solid"/>
                          <a:round/>
                          <a:headEnd type="none" w="med" len="med"/>
                          <a:tailEnd type="none" w="med" len="med"/>
                        </a:lnR>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2</m:t>
                                    </m:r>
                                  </m:sup>
                                </m:sSup>
                              </m:oMath>
                            </m:oMathPara>
                          </a14:m>
                          <a:endParaRPr lang="en-US" sz="2400" dirty="0"/>
                        </a:p>
                      </a:txBody>
                      <a:tcPr anchor="ctr">
                        <a:lnR w="28575" cap="flat" cmpd="sng" algn="ctr">
                          <a:solidFill>
                            <a:srgbClr val="7030A0"/>
                          </a:solidFill>
                          <a:prstDash val="solid"/>
                          <a:round/>
                          <a:headEnd type="none" w="med" len="med"/>
                          <a:tailEnd type="none" w="med" len="med"/>
                        </a:lnR>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8</m:t>
                                    </m:r>
                                  </m:sup>
                                </m:sSup>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p>
                                  <m:sSupPr>
                                    <m:ctrlPr>
                                      <a:rPr lang="en-US" sz="2400" i="1" smtClean="0">
                                        <a:latin typeface="Cambria Math"/>
                                      </a:rPr>
                                    </m:ctrlPr>
                                  </m:sSupPr>
                                  <m:e>
                                    <m:r>
                                      <a:rPr lang="en-US" sz="2400">
                                        <a:latin typeface="Cambria Math"/>
                                      </a:rPr>
                                      <m:t>𝜂</m:t>
                                    </m:r>
                                  </m:e>
                                  <m:sup>
                                    <m:r>
                                      <a:rPr lang="en-US" sz="2400" smtClean="0">
                                        <a:latin typeface="Cambria Math"/>
                                      </a:rPr>
                                      <m:t>5</m:t>
                                    </m:r>
                                  </m:sup>
                                </m:sSup>
                              </m:oMath>
                            </m:oMathPara>
                          </a14:m>
                          <a:endParaRPr lang="en-US" sz="2400" dirty="0"/>
                        </a:p>
                      </a:txBody>
                      <a:tcPr anchor="ctr"/>
                    </a:tc>
                  </a:tr>
                  <a:tr h="402640">
                    <a:tc>
                      <a:txBody>
                        <a:bodyPr/>
                        <a:lstStyle/>
                        <a:p>
                          <a:r>
                            <a:rPr lang="en-US" sz="2000" dirty="0" smtClean="0"/>
                            <a:t>Level-4, degree=16</a:t>
                          </a:r>
                          <a:endParaRPr lang="en-US" sz="2000" dirty="0"/>
                        </a:p>
                      </a:txBody>
                      <a:tcPr>
                        <a:lnR w="28575" cap="flat" cmpd="sng" algn="ctr">
                          <a:solidFill>
                            <a:srgbClr val="7030A0"/>
                          </a:solidFill>
                          <a:prstDash val="solid"/>
                          <a:round/>
                          <a:headEnd type="none" w="med" len="med"/>
                          <a:tailEnd type="none" w="med" len="med"/>
                        </a:lnR>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L w="28575" cap="flat" cmpd="sng" algn="ctr">
                          <a:solidFill>
                            <a:srgbClr val="7030A0"/>
                          </a:solidFill>
                          <a:prstDash val="solid"/>
                          <a:round/>
                          <a:headEnd type="none" w="med" len="med"/>
                          <a:tailEnd type="none" w="med" len="med"/>
                        </a:lnL>
                      </a:tcPr>
                    </a:tc>
                    <a:tc>
                      <a:txBody>
                        <a:bodyPr/>
                        <a:lstStyle/>
                        <a:p>
                          <a:pPr marL="0" marR="0" indent="0" algn="ctr" defTabSz="914363"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smtClean="0">
                                    <a:latin typeface="Cambria Math"/>
                                  </a:rPr>
                                  <m:t>𝜂</m:t>
                                </m:r>
                              </m:oMath>
                            </m:oMathPara>
                          </a14:m>
                          <a:endParaRPr lang="en-US" sz="2400" dirty="0"/>
                        </a:p>
                      </a:txBody>
                      <a:tcPr anchor="ctr">
                        <a:lnR w="28575" cap="flat" cmpd="sng" algn="ctr">
                          <a:solidFill>
                            <a:srgbClr val="7030A0"/>
                          </a:solidFill>
                          <a:prstDash val="solid"/>
                          <a:round/>
                          <a:headEnd type="none" w="med" len="med"/>
                          <a:tailEnd type="none" w="med" len="med"/>
                        </a:lnR>
                      </a:tcPr>
                    </a:tc>
                    <a:tc>
                      <a:txBody>
                        <a:bodyPr/>
                        <a:lstStyle/>
                        <a:p>
                          <a:pPr algn="ctr"/>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endParaRPr lang="en-US" sz="2400" dirty="0"/>
                        </a:p>
                      </a:txBody>
                      <a:tcPr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055382735"/>
                  </p:ext>
                </p:extLst>
              </p:nvPr>
            </p:nvGraphicFramePr>
            <p:xfrm>
              <a:off x="762000" y="1905000"/>
              <a:ext cx="6705600" cy="4310480"/>
            </p:xfrm>
            <a:graphic>
              <a:graphicData uri="http://schemas.openxmlformats.org/drawingml/2006/table">
                <a:tbl>
                  <a:tblPr firstRow="1" firstCol="1" bandRow="1">
                    <a:tableStyleId>{10A1B5D5-9B99-4C35-A422-299274C87663}</a:tableStyleId>
                  </a:tblPr>
                  <a:tblGrid>
                    <a:gridCol w="1371600"/>
                    <a:gridCol w="1310640"/>
                    <a:gridCol w="1341120"/>
                    <a:gridCol w="1341120"/>
                    <a:gridCol w="1341120"/>
                  </a:tblGrid>
                  <a:tr h="402640">
                    <a:tc rowSpan="2">
                      <a:txBody>
                        <a:bodyPr/>
                        <a:lstStyle/>
                        <a:p>
                          <a:endParaRPr lang="en-US" dirty="0"/>
                        </a:p>
                      </a:txBody>
                      <a:tcPr>
                        <a:lnR w="28575" cap="flat" cmpd="sng" algn="ctr">
                          <a:solidFill>
                            <a:srgbClr val="7030A0"/>
                          </a:solidFill>
                          <a:prstDash val="solid"/>
                          <a:round/>
                          <a:headEnd type="none" w="med" len="med"/>
                          <a:tailEnd type="none" w="med" len="med"/>
                        </a:lnR>
                      </a:tcPr>
                    </a:tc>
                    <a:tc gridSpan="2">
                      <a:txBody>
                        <a:bodyPr/>
                        <a:lstStyle/>
                        <a:p>
                          <a:r>
                            <a:rPr lang="en-US" dirty="0" smtClean="0"/>
                            <a:t>Using mod-switching</a:t>
                          </a:r>
                          <a:endParaRPr lang="en-US" dirty="0"/>
                        </a:p>
                      </a:txBody>
                      <a:tcPr>
                        <a:lnL w="28575" cap="flat" cmpd="sng" algn="ctr">
                          <a:solidFill>
                            <a:srgbClr val="7030A0"/>
                          </a:solidFill>
                          <a:prstDash val="solid"/>
                          <a:round/>
                          <a:headEnd type="none" w="med" len="med"/>
                          <a:tailEnd type="none" w="med" len="med"/>
                        </a:lnL>
                        <a:lnR w="28575" cap="flat" cmpd="sng" algn="ctr">
                          <a:solidFill>
                            <a:srgbClr val="7030A0"/>
                          </a:solidFill>
                          <a:prstDash val="solid"/>
                          <a:round/>
                          <a:headEnd type="none" w="med" len="med"/>
                          <a:tailEnd type="none" w="med" len="med"/>
                        </a:lnR>
                      </a:tcPr>
                    </a:tc>
                    <a:tc hMerge="1">
                      <a:txBody>
                        <a:bodyPr/>
                        <a:lstStyle/>
                        <a:p>
                          <a:endParaRPr lang="en-US" dirty="0"/>
                        </a:p>
                      </a:txBody>
                      <a:tcPr/>
                    </a:tc>
                    <a:tc gridSpan="2">
                      <a:txBody>
                        <a:bodyPr/>
                        <a:lstStyle/>
                        <a:p>
                          <a:r>
                            <a:rPr lang="en-US" dirty="0" smtClean="0"/>
                            <a:t>Without  mod-switching</a:t>
                          </a:r>
                          <a:endParaRPr lang="en-US" dirty="0"/>
                        </a:p>
                      </a:txBody>
                      <a:tcPr>
                        <a:lnL w="28575" cap="flat" cmpd="sng" algn="ctr">
                          <a:solidFill>
                            <a:srgbClr val="7030A0"/>
                          </a:solidFill>
                          <a:prstDash val="solid"/>
                          <a:round/>
                          <a:headEnd type="none" w="med" len="med"/>
                          <a:tailEnd type="none" w="med" len="med"/>
                        </a:lnL>
                      </a:tcPr>
                    </a:tc>
                    <a:tc hMerge="1">
                      <a:txBody>
                        <a:bodyPr/>
                        <a:lstStyle/>
                        <a:p>
                          <a:endParaRPr lang="en-US" dirty="0"/>
                        </a:p>
                      </a:txBody>
                      <a:tcPr/>
                    </a:tc>
                  </a:tr>
                  <a:tr h="402640">
                    <a:tc vMerge="1">
                      <a:txBody>
                        <a:bodyPr/>
                        <a:lstStyle/>
                        <a:p>
                          <a:endParaRPr lang="en-US" dirty="0"/>
                        </a:p>
                      </a:txBody>
                      <a:tcPr/>
                    </a:tc>
                    <a:tc>
                      <a:txBody>
                        <a:bodyPr/>
                        <a:lstStyle/>
                        <a:p>
                          <a:r>
                            <a:rPr lang="en-US" dirty="0" smtClean="0"/>
                            <a:t>Noise</a:t>
                          </a:r>
                          <a:endParaRPr lang="en-US" dirty="0"/>
                        </a:p>
                      </a:txBody>
                      <a:tcPr>
                        <a:lnL w="28575" cap="flat" cmpd="sng" algn="ctr">
                          <a:solidFill>
                            <a:srgbClr val="7030A0"/>
                          </a:solidFill>
                          <a:prstDash val="solid"/>
                          <a:round/>
                          <a:headEnd type="none" w="med" len="med"/>
                          <a:tailEnd type="none" w="med" len="med"/>
                        </a:lnL>
                      </a:tcPr>
                    </a:tc>
                    <a:tc>
                      <a:txBody>
                        <a:bodyPr/>
                        <a:lstStyle/>
                        <a:p>
                          <a:r>
                            <a:rPr lang="en-US" dirty="0" smtClean="0"/>
                            <a:t>Modulus</a:t>
                          </a:r>
                          <a:endParaRPr lang="en-US" dirty="0"/>
                        </a:p>
                      </a:txBody>
                      <a:tcPr>
                        <a:lnR w="28575" cap="flat" cmpd="sng" algn="ctr">
                          <a:solidFill>
                            <a:srgbClr val="7030A0"/>
                          </a:solidFill>
                          <a:prstDash val="solid"/>
                          <a:round/>
                          <a:headEnd type="none" w="med" len="med"/>
                          <a:tailEnd type="none" w="med" len="med"/>
                        </a:lnR>
                      </a:tcPr>
                    </a:tc>
                    <a:tc>
                      <a:txBody>
                        <a:bodyPr/>
                        <a:lstStyle/>
                        <a:p>
                          <a:r>
                            <a:rPr lang="en-US" dirty="0" smtClean="0"/>
                            <a:t>Noise</a:t>
                          </a:r>
                          <a:endParaRPr lang="en-US" dirty="0"/>
                        </a:p>
                      </a:txBody>
                      <a:tcPr>
                        <a:lnL w="28575" cap="flat" cmpd="sng" algn="ctr">
                          <a:solidFill>
                            <a:srgbClr val="7030A0"/>
                          </a:solidFill>
                          <a:prstDash val="solid"/>
                          <a:round/>
                          <a:headEnd type="none" w="med" len="med"/>
                          <a:tailEnd type="none" w="med" len="med"/>
                        </a:lnL>
                      </a:tcPr>
                    </a:tc>
                    <a:tc>
                      <a:txBody>
                        <a:bodyPr/>
                        <a:lstStyle/>
                        <a:p>
                          <a:r>
                            <a:rPr lang="en-US" dirty="0" smtClean="0"/>
                            <a:t>Modulus</a:t>
                          </a:r>
                          <a:endParaRPr lang="en-US" dirty="0"/>
                        </a:p>
                      </a:txBody>
                      <a:tcPr/>
                    </a:tc>
                  </a:tr>
                  <a:tr h="701040">
                    <a:tc>
                      <a:txBody>
                        <a:bodyPr/>
                        <a:lstStyle/>
                        <a:p>
                          <a:r>
                            <a:rPr lang="en-US" sz="2000" dirty="0" smtClean="0"/>
                            <a:t>Fresh</a:t>
                          </a:r>
                          <a:r>
                            <a:rPr lang="en-US" sz="2000" baseline="0" dirty="0" smtClean="0"/>
                            <a:t> </a:t>
                          </a:r>
                          <a:r>
                            <a:rPr lang="en-US" sz="2000" baseline="0" dirty="0" err="1" smtClean="0"/>
                            <a:t>ciphertexts</a:t>
                          </a:r>
                          <a:endParaRPr lang="en-US" sz="2000" dirty="0"/>
                        </a:p>
                      </a:txBody>
                      <a:tcPr>
                        <a:lnR w="28575" cap="flat" cmpd="sng" algn="ctr">
                          <a:solidFill>
                            <a:srgbClr val="7030A0"/>
                          </a:solidFill>
                          <a:prstDash val="solid"/>
                          <a:round/>
                          <a:headEnd type="none" w="med" len="med"/>
                          <a:tailEnd type="none" w="med" len="med"/>
                        </a:lnR>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104651" t="-119130" r="-306977" b="-415652"/>
                          </a:stretch>
                        </a:blipFill>
                      </a:tcPr>
                    </a:tc>
                    <a:tc>
                      <a:txBody>
                        <a:bodyPr/>
                        <a:lstStyle/>
                        <a:p>
                          <a:endParaRPr lang="en-US"/>
                        </a:p>
                      </a:txBody>
                      <a:tcPr anchor="ctr">
                        <a:lnR w="28575" cap="flat" cmpd="sng" algn="ctr">
                          <a:solidFill>
                            <a:srgbClr val="7030A0"/>
                          </a:solidFill>
                          <a:prstDash val="solid"/>
                          <a:round/>
                          <a:headEnd type="none" w="med" len="med"/>
                          <a:tailEnd type="none" w="med" len="med"/>
                        </a:lnR>
                        <a:blipFill rotWithShape="1">
                          <a:blip r:embed="rId4"/>
                          <a:stretch>
                            <a:fillRect l="-200000" t="-119130" r="-200000" b="-415652"/>
                          </a:stretch>
                        </a:blipFill>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300000" t="-119130" r="-100000" b="-415652"/>
                          </a:stretch>
                        </a:blipFill>
                      </a:tcPr>
                    </a:tc>
                    <a:tc>
                      <a:txBody>
                        <a:bodyPr/>
                        <a:lstStyle/>
                        <a:p>
                          <a:endParaRPr lang="en-US"/>
                        </a:p>
                      </a:txBody>
                      <a:tcPr anchor="ctr">
                        <a:blipFill rotWithShape="1">
                          <a:blip r:embed="rId4"/>
                          <a:stretch>
                            <a:fillRect l="-400000" t="-119130" b="-415652"/>
                          </a:stretch>
                        </a:blipFill>
                      </a:tcPr>
                    </a:tc>
                  </a:tr>
                  <a:tr h="701040">
                    <a:tc>
                      <a:txBody>
                        <a:bodyPr/>
                        <a:lstStyle/>
                        <a:p>
                          <a:r>
                            <a:rPr lang="en-US" sz="2000" dirty="0" smtClean="0"/>
                            <a:t>Level-1, degree=2</a:t>
                          </a:r>
                          <a:endParaRPr lang="en-US" sz="2000" dirty="0"/>
                        </a:p>
                      </a:txBody>
                      <a:tcPr>
                        <a:lnR w="28575" cap="flat" cmpd="sng" algn="ctr">
                          <a:solidFill>
                            <a:srgbClr val="7030A0"/>
                          </a:solidFill>
                          <a:prstDash val="solid"/>
                          <a:round/>
                          <a:headEnd type="none" w="med" len="med"/>
                          <a:tailEnd type="none" w="med" len="med"/>
                        </a:lnR>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104651" t="-219130" r="-306977" b="-315652"/>
                          </a:stretch>
                        </a:blipFill>
                      </a:tcPr>
                    </a:tc>
                    <a:tc>
                      <a:txBody>
                        <a:bodyPr/>
                        <a:lstStyle/>
                        <a:p>
                          <a:endParaRPr lang="en-US"/>
                        </a:p>
                      </a:txBody>
                      <a:tcPr anchor="ctr">
                        <a:lnR w="28575" cap="flat" cmpd="sng" algn="ctr">
                          <a:solidFill>
                            <a:srgbClr val="7030A0"/>
                          </a:solidFill>
                          <a:prstDash val="solid"/>
                          <a:round/>
                          <a:headEnd type="none" w="med" len="med"/>
                          <a:tailEnd type="none" w="med" len="med"/>
                        </a:lnR>
                        <a:blipFill rotWithShape="1">
                          <a:blip r:embed="rId4"/>
                          <a:stretch>
                            <a:fillRect l="-200000" t="-219130" r="-200000" b="-315652"/>
                          </a:stretch>
                        </a:blipFill>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300000" t="-219130" r="-100000" b="-315652"/>
                          </a:stretch>
                        </a:blipFill>
                      </a:tcPr>
                    </a:tc>
                    <a:tc>
                      <a:txBody>
                        <a:bodyPr/>
                        <a:lstStyle/>
                        <a:p>
                          <a:endParaRPr lang="en-US"/>
                        </a:p>
                      </a:txBody>
                      <a:tcPr anchor="ctr">
                        <a:blipFill rotWithShape="1">
                          <a:blip r:embed="rId4"/>
                          <a:stretch>
                            <a:fillRect l="-400000" t="-219130" b="-315652"/>
                          </a:stretch>
                        </a:blipFill>
                      </a:tcPr>
                    </a:tc>
                  </a:tr>
                  <a:tr h="701040">
                    <a:tc>
                      <a:txBody>
                        <a:bodyPr/>
                        <a:lstStyle/>
                        <a:p>
                          <a:r>
                            <a:rPr lang="en-US" sz="2000" dirty="0" smtClean="0"/>
                            <a:t>Level-2, degree=4</a:t>
                          </a:r>
                          <a:endParaRPr lang="en-US" sz="2000" dirty="0"/>
                        </a:p>
                      </a:txBody>
                      <a:tcPr>
                        <a:lnR w="28575" cap="flat" cmpd="sng" algn="ctr">
                          <a:solidFill>
                            <a:srgbClr val="7030A0"/>
                          </a:solidFill>
                          <a:prstDash val="solid"/>
                          <a:round/>
                          <a:headEnd type="none" w="med" len="med"/>
                          <a:tailEnd type="none" w="med" len="med"/>
                        </a:lnR>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104651" t="-319130" r="-306977" b="-215652"/>
                          </a:stretch>
                        </a:blipFill>
                      </a:tcPr>
                    </a:tc>
                    <a:tc>
                      <a:txBody>
                        <a:bodyPr/>
                        <a:lstStyle/>
                        <a:p>
                          <a:endParaRPr lang="en-US"/>
                        </a:p>
                      </a:txBody>
                      <a:tcPr anchor="ctr">
                        <a:lnR w="28575" cap="flat" cmpd="sng" algn="ctr">
                          <a:solidFill>
                            <a:srgbClr val="7030A0"/>
                          </a:solidFill>
                          <a:prstDash val="solid"/>
                          <a:round/>
                          <a:headEnd type="none" w="med" len="med"/>
                          <a:tailEnd type="none" w="med" len="med"/>
                        </a:lnR>
                        <a:blipFill rotWithShape="1">
                          <a:blip r:embed="rId4"/>
                          <a:stretch>
                            <a:fillRect l="-200000" t="-319130" r="-200000" b="-215652"/>
                          </a:stretch>
                        </a:blipFill>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300000" t="-319130" r="-100000" b="-215652"/>
                          </a:stretch>
                        </a:blipFill>
                      </a:tcPr>
                    </a:tc>
                    <a:tc>
                      <a:txBody>
                        <a:bodyPr/>
                        <a:lstStyle/>
                        <a:p>
                          <a:endParaRPr lang="en-US"/>
                        </a:p>
                      </a:txBody>
                      <a:tcPr anchor="ctr">
                        <a:blipFill rotWithShape="1">
                          <a:blip r:embed="rId4"/>
                          <a:stretch>
                            <a:fillRect l="-400000" t="-319130" b="-215652"/>
                          </a:stretch>
                        </a:blipFill>
                      </a:tcPr>
                    </a:tc>
                  </a:tr>
                  <a:tr h="701040">
                    <a:tc>
                      <a:txBody>
                        <a:bodyPr/>
                        <a:lstStyle/>
                        <a:p>
                          <a:r>
                            <a:rPr lang="en-US" sz="2000" dirty="0" smtClean="0"/>
                            <a:t>Level-3, degree=8</a:t>
                          </a:r>
                          <a:endParaRPr lang="en-US" sz="2000" dirty="0"/>
                        </a:p>
                      </a:txBody>
                      <a:tcPr>
                        <a:lnR w="28575" cap="flat" cmpd="sng" algn="ctr">
                          <a:solidFill>
                            <a:srgbClr val="7030A0"/>
                          </a:solidFill>
                          <a:prstDash val="solid"/>
                          <a:round/>
                          <a:headEnd type="none" w="med" len="med"/>
                          <a:tailEnd type="none" w="med" len="med"/>
                        </a:lnR>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104651" t="-419130" r="-306977" b="-115652"/>
                          </a:stretch>
                        </a:blipFill>
                      </a:tcPr>
                    </a:tc>
                    <a:tc>
                      <a:txBody>
                        <a:bodyPr/>
                        <a:lstStyle/>
                        <a:p>
                          <a:endParaRPr lang="en-US"/>
                        </a:p>
                      </a:txBody>
                      <a:tcPr anchor="ctr">
                        <a:lnR w="28575" cap="flat" cmpd="sng" algn="ctr">
                          <a:solidFill>
                            <a:srgbClr val="7030A0"/>
                          </a:solidFill>
                          <a:prstDash val="solid"/>
                          <a:round/>
                          <a:headEnd type="none" w="med" len="med"/>
                          <a:tailEnd type="none" w="med" len="med"/>
                        </a:lnR>
                        <a:blipFill rotWithShape="1">
                          <a:blip r:embed="rId4"/>
                          <a:stretch>
                            <a:fillRect l="-200000" t="-419130" r="-200000" b="-115652"/>
                          </a:stretch>
                        </a:blipFill>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300000" t="-419130" r="-100000" b="-115652"/>
                          </a:stretch>
                        </a:blipFill>
                      </a:tcPr>
                    </a:tc>
                    <a:tc>
                      <a:txBody>
                        <a:bodyPr/>
                        <a:lstStyle/>
                        <a:p>
                          <a:endParaRPr lang="en-US"/>
                        </a:p>
                      </a:txBody>
                      <a:tcPr anchor="ctr">
                        <a:blipFill rotWithShape="1">
                          <a:blip r:embed="rId4"/>
                          <a:stretch>
                            <a:fillRect l="-400000" t="-419130" b="-115652"/>
                          </a:stretch>
                        </a:blipFill>
                      </a:tcPr>
                    </a:tc>
                  </a:tr>
                  <a:tr h="701040">
                    <a:tc>
                      <a:txBody>
                        <a:bodyPr/>
                        <a:lstStyle/>
                        <a:p>
                          <a:r>
                            <a:rPr lang="en-US" sz="2000" dirty="0" smtClean="0"/>
                            <a:t>Level-4, degree=16</a:t>
                          </a:r>
                          <a:endParaRPr lang="en-US" sz="2000" dirty="0"/>
                        </a:p>
                      </a:txBody>
                      <a:tcPr>
                        <a:lnR w="28575" cap="flat" cmpd="sng" algn="ctr">
                          <a:solidFill>
                            <a:srgbClr val="7030A0"/>
                          </a:solidFill>
                          <a:prstDash val="solid"/>
                          <a:round/>
                          <a:headEnd type="none" w="med" len="med"/>
                          <a:tailEnd type="none" w="med" len="med"/>
                        </a:lnR>
                      </a:tcPr>
                    </a:tc>
                    <a:tc>
                      <a:txBody>
                        <a:bodyPr/>
                        <a:lstStyle/>
                        <a:p>
                          <a:endParaRPr lang="en-US"/>
                        </a:p>
                      </a:txBody>
                      <a:tcPr anchor="ctr">
                        <a:lnL w="28575" cap="flat" cmpd="sng" algn="ctr">
                          <a:solidFill>
                            <a:srgbClr val="7030A0"/>
                          </a:solidFill>
                          <a:prstDash val="solid"/>
                          <a:round/>
                          <a:headEnd type="none" w="med" len="med"/>
                          <a:tailEnd type="none" w="med" len="med"/>
                        </a:lnL>
                        <a:blipFill rotWithShape="1">
                          <a:blip r:embed="rId4"/>
                          <a:stretch>
                            <a:fillRect l="-104651" t="-519130" r="-306977" b="-15652"/>
                          </a:stretch>
                        </a:blipFill>
                      </a:tcPr>
                    </a:tc>
                    <a:tc>
                      <a:txBody>
                        <a:bodyPr/>
                        <a:lstStyle/>
                        <a:p>
                          <a:endParaRPr lang="en-US"/>
                        </a:p>
                      </a:txBody>
                      <a:tcPr anchor="ctr">
                        <a:lnR w="28575" cap="flat" cmpd="sng" algn="ctr">
                          <a:solidFill>
                            <a:srgbClr val="7030A0"/>
                          </a:solidFill>
                          <a:prstDash val="solid"/>
                          <a:round/>
                          <a:headEnd type="none" w="med" len="med"/>
                          <a:tailEnd type="none" w="med" len="med"/>
                        </a:lnR>
                        <a:blipFill rotWithShape="1">
                          <a:blip r:embed="rId4"/>
                          <a:stretch>
                            <a:fillRect l="-200000" t="-519130" r="-200000" b="-15652"/>
                          </a:stretch>
                        </a:blipFill>
                      </a:tcPr>
                    </a:tc>
                    <a:tc>
                      <a:txBody>
                        <a:bodyPr/>
                        <a:lstStyle/>
                        <a:p>
                          <a:pPr algn="ctr"/>
                          <a:endParaRPr lang="en-US" sz="2400" dirty="0"/>
                        </a:p>
                      </a:txBody>
                      <a:tcPr anchor="ctr">
                        <a:lnL w="28575" cap="flat" cmpd="sng" algn="ctr">
                          <a:solidFill>
                            <a:srgbClr val="7030A0"/>
                          </a:solidFill>
                          <a:prstDash val="solid"/>
                          <a:round/>
                          <a:headEnd type="none" w="med" len="med"/>
                          <a:tailEnd type="none" w="med" len="med"/>
                        </a:lnL>
                      </a:tcPr>
                    </a:tc>
                    <a:tc>
                      <a:txBody>
                        <a:bodyPr/>
                        <a:lstStyle/>
                        <a:p>
                          <a:pPr algn="ctr"/>
                          <a:endParaRPr lang="en-US" sz="2400" dirty="0"/>
                        </a:p>
                      </a:txBody>
                      <a:tcPr anchor="ctr"/>
                    </a:tc>
                  </a:tr>
                </a:tbl>
              </a:graphicData>
            </a:graphic>
          </p:graphicFrame>
        </mc:Fallback>
      </mc:AlternateContent>
      <p:grpSp>
        <p:nvGrpSpPr>
          <p:cNvPr id="12" name="Group 11"/>
          <p:cNvGrpSpPr/>
          <p:nvPr/>
        </p:nvGrpSpPr>
        <p:grpSpPr>
          <a:xfrm>
            <a:off x="4876800" y="3853280"/>
            <a:ext cx="4114800" cy="1676400"/>
            <a:chOff x="4876800" y="3853280"/>
            <a:chExt cx="4114800" cy="1676400"/>
          </a:xfrm>
        </p:grpSpPr>
        <p:sp>
          <p:nvSpPr>
            <p:cNvPr id="10" name="Oval 9"/>
            <p:cNvSpPr/>
            <p:nvPr/>
          </p:nvSpPr>
          <p:spPr bwMode="auto">
            <a:xfrm>
              <a:off x="4876800" y="4767680"/>
              <a:ext cx="2438400" cy="762000"/>
            </a:xfrm>
            <a:prstGeom prst="ellipse">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11" name="Oval Callout 10"/>
            <p:cNvSpPr/>
            <p:nvPr/>
          </p:nvSpPr>
          <p:spPr bwMode="auto">
            <a:xfrm>
              <a:off x="7086600" y="3853280"/>
              <a:ext cx="1905000" cy="838200"/>
            </a:xfrm>
            <a:prstGeom prst="wedgeEllipseCallout">
              <a:avLst>
                <a:gd name="adj1" fmla="val -53882"/>
                <a:gd name="adj2" fmla="val 78595"/>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0" tIns="0" rIns="0" bIns="0"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latin typeface="Segoe" pitchFamily="34" charset="0"/>
                </a:rPr>
                <a:t>decryption</a:t>
              </a:r>
              <a:br>
                <a:rPr lang="en-US" sz="2300" dirty="0" smtClean="0">
                  <a:solidFill>
                    <a:schemeClr val="tx1"/>
                  </a:solidFill>
                  <a:latin typeface="Segoe" pitchFamily="34" charset="0"/>
                </a:rPr>
              </a:br>
              <a:r>
                <a:rPr lang="en-US" sz="2300" dirty="0" smtClean="0">
                  <a:solidFill>
                    <a:schemeClr val="tx1"/>
                  </a:solidFill>
                  <a:latin typeface="Segoe" pitchFamily="34" charset="0"/>
                </a:rPr>
                <a:t>errors</a:t>
              </a:r>
            </a:p>
          </p:txBody>
        </p:sp>
      </p:grpSp>
    </p:spTree>
    <p:extLst>
      <p:ext uri="{BB962C8B-B14F-4D97-AF65-F5344CB8AC3E}">
        <p14:creationId xmlns:p14="http://schemas.microsoft.com/office/powerpoint/2010/main" val="1082673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3016210"/>
          </a:xfrm>
        </p:spPr>
        <p:txBody>
          <a:bodyPr/>
          <a:lstStyle/>
          <a:p>
            <a:r>
              <a:rPr lang="en-US" dirty="0" smtClean="0"/>
              <a:t>Use tensor-product for multiplication</a:t>
            </a:r>
          </a:p>
          <a:p>
            <a:r>
              <a:rPr lang="en-US" dirty="0" smtClean="0"/>
              <a:t>Then reduce the dimension with M(</a:t>
            </a:r>
            <a:r>
              <a:rPr lang="en-US" b="1" i="1" dirty="0" err="1" smtClean="0">
                <a:latin typeface="Times New Roman" pitchFamily="18" charset="0"/>
                <a:cs typeface="Times New Roman" pitchFamily="18" charset="0"/>
              </a:rPr>
              <a:t>s</a:t>
            </a:r>
            <a:r>
              <a:rPr lang="en-US" dirty="0" err="1" smtClean="0">
                <a:sym typeface="Wingdings" pitchFamily="2" charset="2"/>
              </a:rPr>
              <a:t></a:t>
            </a:r>
            <a:r>
              <a:rPr lang="en-US" b="1" i="1" dirty="0" err="1" smtClean="0">
                <a:latin typeface="Times New Roman" pitchFamily="18" charset="0"/>
                <a:cs typeface="Times New Roman" pitchFamily="18" charset="0"/>
                <a:sym typeface="Wingdings" pitchFamily="2" charset="2"/>
              </a:rPr>
              <a:t>s</a:t>
            </a:r>
            <a:r>
              <a:rPr lang="en-US" dirty="0" smtClean="0">
                <a:sym typeface="Wingdings" pitchFamily="2" charset="2"/>
              </a:rPr>
              <a:t>’)</a:t>
            </a:r>
          </a:p>
          <a:p>
            <a:pPr lvl="1"/>
            <a:r>
              <a:rPr lang="en-US" dirty="0" smtClean="0">
                <a:sym typeface="Wingdings" pitchFamily="2" charset="2"/>
              </a:rPr>
              <a:t>First need to use PowersOf2/</a:t>
            </a:r>
            <a:r>
              <a:rPr lang="en-US" dirty="0" err="1" smtClean="0">
                <a:sym typeface="Wingdings" pitchFamily="2" charset="2"/>
              </a:rPr>
              <a:t>BitDecomp</a:t>
            </a:r>
            <a:endParaRPr lang="en-US" dirty="0" smtClean="0">
              <a:sym typeface="Wingdings" pitchFamily="2" charset="2"/>
            </a:endParaRPr>
          </a:p>
          <a:p>
            <a:r>
              <a:rPr lang="en-US" dirty="0" smtClean="0">
                <a:sym typeface="Wingdings" pitchFamily="2" charset="2"/>
              </a:rPr>
              <a:t>Then reduce the noise by switching modulus</a:t>
            </a:r>
          </a:p>
          <a:p>
            <a:pPr lvl="1"/>
            <a:r>
              <a:rPr lang="en-US" dirty="0" smtClean="0">
                <a:sym typeface="Wingdings" pitchFamily="2" charset="2"/>
              </a:rPr>
              <a:t>This works if the secret key </a:t>
            </a:r>
            <a:r>
              <a:rPr lang="en-US" b="1" i="1" dirty="0" smtClean="0">
                <a:latin typeface="Times New Roman" pitchFamily="18" charset="0"/>
                <a:cs typeface="Times New Roman" pitchFamily="18" charset="0"/>
                <a:sym typeface="Wingdings" pitchFamily="2" charset="2"/>
              </a:rPr>
              <a:t>s</a:t>
            </a:r>
            <a:r>
              <a:rPr lang="en-US" dirty="0" smtClean="0">
                <a:sym typeface="Wingdings" pitchFamily="2" charset="2"/>
              </a:rPr>
              <a:t> is short</a:t>
            </a:r>
          </a:p>
          <a:p>
            <a:r>
              <a:rPr lang="en-US" dirty="0" smtClean="0">
                <a:sym typeface="Wingdings" pitchFamily="2" charset="2"/>
              </a:rPr>
              <a:t>Repeat until modulus is too small</a:t>
            </a:r>
            <a:endParaRPr lang="en-US" dirty="0"/>
          </a:p>
        </p:txBody>
      </p:sp>
      <p:sp>
        <p:nvSpPr>
          <p:cNvPr id="3" name="Title 2"/>
          <p:cNvSpPr>
            <a:spLocks noGrp="1"/>
          </p:cNvSpPr>
          <p:nvPr>
            <p:ph type="title"/>
          </p:nvPr>
        </p:nvSpPr>
        <p:spPr/>
        <p:txBody>
          <a:bodyPr/>
          <a:lstStyle/>
          <a:p>
            <a:r>
              <a:rPr lang="en-US" dirty="0" smtClean="0"/>
              <a:t>Putting It All Together</a:t>
            </a:r>
            <a:endParaRPr lang="en-US" dirty="0"/>
          </a:p>
        </p:txBody>
      </p:sp>
      <p:sp>
        <p:nvSpPr>
          <p:cNvPr id="4" name="Date Placeholder 3"/>
          <p:cNvSpPr>
            <a:spLocks noGrp="1"/>
          </p:cNvSpPr>
          <p:nvPr>
            <p:ph type="dt" sz="half" idx="11"/>
          </p:nvPr>
        </p:nvSpPr>
        <p:spPr/>
        <p:txBody>
          <a:bodyPr/>
          <a:lstStyle/>
          <a:p>
            <a:fld id="{D8ACEB49-EEC5-4F59-A3F8-FAD81CF0F8D5}"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54</a:t>
            </a:fld>
            <a:endParaRPr lang="en-US"/>
          </a:p>
        </p:txBody>
      </p:sp>
    </p:spTree>
    <p:extLst>
      <p:ext uri="{BB962C8B-B14F-4D97-AF65-F5344CB8AC3E}">
        <p14:creationId xmlns:p14="http://schemas.microsoft.com/office/powerpoint/2010/main" val="378846209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04800" y="990600"/>
                <a:ext cx="8686800" cy="5017079"/>
              </a:xfrm>
            </p:spPr>
            <p:txBody>
              <a:bodyPr/>
              <a:lstStyle/>
              <a:p>
                <a:r>
                  <a:rPr lang="en-US" i="1" dirty="0" smtClean="0">
                    <a:latin typeface="Times New Roman" pitchFamily="18" charset="0"/>
                    <a:cs typeface="Times New Roman" pitchFamily="18" charset="0"/>
                  </a:rPr>
                  <a:t>d</a:t>
                </a:r>
                <a:r>
                  <a:rPr lang="en-US" dirty="0"/>
                  <a:t>-</a:t>
                </a:r>
                <a:r>
                  <a:rPr lang="en-US" dirty="0" smtClean="0"/>
                  <a:t>level circuits, initial noise </a:t>
                </a:r>
                <a14:m>
                  <m:oMath xmlns:m="http://schemas.openxmlformats.org/officeDocument/2006/math">
                    <m:r>
                      <a:rPr lang="en-US">
                        <a:latin typeface="Cambria Math"/>
                      </a:rPr>
                      <m:t>𝜂</m:t>
                    </m:r>
                  </m:oMath>
                </a14:m>
                <a:endParaRPr lang="en-US" dirty="0" smtClean="0"/>
              </a:p>
              <a:p>
                <a:pPr lvl="1"/>
                <a:r>
                  <a:rPr lang="en-US" dirty="0" smtClean="0"/>
                  <a:t>Also </a:t>
                </a:r>
                <a14:m>
                  <m:oMath xmlns:m="http://schemas.openxmlformats.org/officeDocument/2006/math">
                    <m:r>
                      <m:rPr>
                        <m:sty m:val="p"/>
                      </m:rPr>
                      <a:rPr lang="el-GR" i="1" dirty="0" smtClean="0">
                        <a:latin typeface="Cambria Math"/>
                        <a:ea typeface="Cambria Math"/>
                      </a:rPr>
                      <m:t>τ</m:t>
                    </m:r>
                    <m:r>
                      <a:rPr lang="en-US" i="1" dirty="0" smtClean="0">
                        <a:latin typeface="Cambria Math"/>
                      </a:rPr>
                      <m:t>≜</m:t>
                    </m:r>
                    <m:r>
                      <a:rPr lang="en-US">
                        <a:latin typeface="Cambria Math"/>
                      </a:rPr>
                      <m:t>𝜂</m:t>
                    </m:r>
                    <m:r>
                      <a:rPr lang="en-US" b="0" i="1" smtClean="0">
                        <a:latin typeface="Cambria Math"/>
                      </a:rPr>
                      <m:t>∙</m:t>
                    </m:r>
                    <m:r>
                      <m:rPr>
                        <m:sty m:val="p"/>
                      </m:rPr>
                      <a:rPr lang="en-US">
                        <a:latin typeface="Cambria Math"/>
                      </a:rPr>
                      <m:t>poly</m:t>
                    </m:r>
                    <m:r>
                      <a:rPr lang="en-US">
                        <a:latin typeface="Cambria Math"/>
                      </a:rPr>
                      <m:t>(</m:t>
                    </m:r>
                    <m:r>
                      <a:rPr lang="en-US" i="1">
                        <a:latin typeface="Cambria Math"/>
                      </a:rPr>
                      <m:t>𝑛</m:t>
                    </m:r>
                    <m:r>
                      <a:rPr lang="en-US">
                        <a:latin typeface="Cambria Math"/>
                      </a:rPr>
                      <m:t>)</m:t>
                    </m:r>
                  </m:oMath>
                </a14:m>
                <a:r>
                  <a:rPr lang="en-US" dirty="0" smtClean="0"/>
                  <a:t> is another parameter</a:t>
                </a:r>
              </a:p>
              <a:p>
                <a:pPr marL="396875" lvl="1">
                  <a:buBlip>
                    <a:blip r:embed="rId3"/>
                  </a:buBlip>
                </a:pPr>
                <a:r>
                  <a:rPr lang="en-US" sz="3200" dirty="0" smtClean="0"/>
                  <a:t>Set odd moduli </a:t>
                </a:r>
                <a:r>
                  <a:rPr lang="en-US" sz="3200" i="1" dirty="0" smtClean="0">
                    <a:latin typeface="Times New Roman" pitchFamily="18" charset="0"/>
                    <a:cs typeface="Times New Roman" pitchFamily="18" charset="0"/>
                  </a:rPr>
                  <a:t>q</a:t>
                </a:r>
                <a:r>
                  <a:rPr lang="en-US" sz="3200" baseline="-25000" dirty="0" smtClean="0">
                    <a:latin typeface="Times New Roman" pitchFamily="18" charset="0"/>
                    <a:cs typeface="Times New Roman" pitchFamily="18" charset="0"/>
                  </a:rPr>
                  <a:t>0</a:t>
                </a:r>
                <a:r>
                  <a:rPr lang="en-US" sz="3200" dirty="0" smtClean="0"/>
                  <a:t>,…,</a:t>
                </a:r>
                <a:r>
                  <a:rPr lang="en-US" sz="3200" i="1" dirty="0" err="1" smtClean="0">
                    <a:latin typeface="Times New Roman" pitchFamily="18" charset="0"/>
                    <a:cs typeface="Times New Roman" pitchFamily="18" charset="0"/>
                  </a:rPr>
                  <a:t>q</a:t>
                </a:r>
                <a:r>
                  <a:rPr lang="en-US" sz="3200" i="1" baseline="-25000" dirty="0" err="1" smtClean="0">
                    <a:latin typeface="Times New Roman" pitchFamily="18" charset="0"/>
                    <a:cs typeface="Times New Roman" pitchFamily="18" charset="0"/>
                  </a:rPr>
                  <a:t>d</a:t>
                </a:r>
                <a:r>
                  <a:rPr lang="en-US" sz="3200" dirty="0" smtClean="0"/>
                  <a:t> </a:t>
                </a:r>
                <a:r>
                  <a:rPr lang="en-US" sz="3200" dirty="0" err="1" smtClean="0"/>
                  <a:t>s.t.</a:t>
                </a:r>
                <a:r>
                  <a:rPr lang="en-US" sz="3200" dirty="0" smtClean="0"/>
                  <a:t> </a:t>
                </a:r>
                <a:r>
                  <a:rPr lang="en-US" sz="3200" i="1" dirty="0">
                    <a:latin typeface="Times New Roman" pitchFamily="18" charset="0"/>
                    <a:cs typeface="Times New Roman" pitchFamily="18" charset="0"/>
                  </a:rPr>
                  <a:t>q</a:t>
                </a:r>
                <a:r>
                  <a:rPr lang="en-US" sz="3200" i="1" baseline="-25000" dirty="0">
                    <a:latin typeface="Times New Roman" pitchFamily="18" charset="0"/>
                    <a:cs typeface="Times New Roman" pitchFamily="18" charset="0"/>
                  </a:rPr>
                  <a:t>i</a:t>
                </a:r>
                <a:r>
                  <a:rPr lang="en-US" sz="3200" i="1" baseline="-25000" dirty="0" smtClean="0">
                    <a:latin typeface="Times New Roman" pitchFamily="18" charset="0"/>
                    <a:cs typeface="Times New Roman" pitchFamily="18" charset="0"/>
                  </a:rPr>
                  <a:t> </a:t>
                </a:r>
                <a14:m>
                  <m:oMath xmlns:m="http://schemas.openxmlformats.org/officeDocument/2006/math">
                    <m:r>
                      <a:rPr lang="en-US" sz="3200" i="1">
                        <a:latin typeface="Cambria Math"/>
                        <a:ea typeface="Cambria Math"/>
                        <a:cs typeface="Times New Roman" pitchFamily="18" charset="0"/>
                      </a:rPr>
                      <m:t>≈</m:t>
                    </m:r>
                    <m:r>
                      <a:rPr lang="en-US" sz="3200" i="1" smtClean="0">
                        <a:latin typeface="Cambria Math"/>
                        <a:ea typeface="Cambria Math"/>
                        <a:cs typeface="Times New Roman" pitchFamily="18" charset="0"/>
                      </a:rPr>
                      <m:t>𝜏</m:t>
                    </m:r>
                  </m:oMath>
                </a14:m>
                <a:r>
                  <a:rPr lang="en-US" sz="3200" i="1" baseline="30000" dirty="0" smtClean="0">
                    <a:latin typeface="Times New Roman" pitchFamily="18" charset="0"/>
                    <a:cs typeface="Times New Roman" pitchFamily="18" charset="0"/>
                  </a:rPr>
                  <a:t>d</a:t>
                </a:r>
                <a:r>
                  <a:rPr lang="en-US" sz="3200" i="1" baseline="30000" dirty="0" smtClean="0">
                    <a:latin typeface="Symbol" pitchFamily="18" charset="2"/>
                    <a:cs typeface="Times New Roman" pitchFamily="18" charset="0"/>
                  </a:rPr>
                  <a:t>-</a:t>
                </a:r>
                <a:r>
                  <a:rPr lang="en-US" sz="3200" i="1" baseline="30000" dirty="0" smtClean="0">
                    <a:latin typeface="Times New Roman" pitchFamily="18" charset="0"/>
                    <a:cs typeface="Times New Roman" pitchFamily="18" charset="0"/>
                  </a:rPr>
                  <a:t>i+</a:t>
                </a:r>
                <a:r>
                  <a:rPr lang="en-US" sz="3200" baseline="30000" dirty="0" smtClean="0">
                    <a:latin typeface="Times New Roman" pitchFamily="18" charset="0"/>
                    <a:cs typeface="Times New Roman" pitchFamily="18" charset="0"/>
                  </a:rPr>
                  <a:t>1</a:t>
                </a:r>
                <a:endParaRPr lang="en-US" sz="3200" baseline="30000" dirty="0"/>
              </a:p>
              <a:p>
                <a:pPr marL="0" indent="0">
                  <a:buNone/>
                </a:pPr>
                <a:r>
                  <a:rPr lang="en-US" sz="3600" u="sng" dirty="0" smtClean="0"/>
                  <a:t>Key generation:</a:t>
                </a:r>
              </a:p>
              <a:p>
                <a:r>
                  <a:rPr lang="en-US" dirty="0" smtClean="0"/>
                  <a:t>Choose </a:t>
                </a:r>
                <a:r>
                  <a:rPr lang="en-US" dirty="0"/>
                  <a:t>short </a:t>
                </a:r>
                <a:r>
                  <a:rPr lang="en-US" dirty="0" smtClean="0"/>
                  <a:t>secret </a:t>
                </a:r>
                <a:r>
                  <a:rPr lang="en-US" b="1" i="1" dirty="0" err="1" smtClean="0">
                    <a:latin typeface="Times New Roman" pitchFamily="18" charset="0"/>
                    <a:cs typeface="Times New Roman" pitchFamily="18" charset="0"/>
                  </a:rPr>
                  <a:t>s</a:t>
                </a:r>
                <a:r>
                  <a:rPr lang="en-US" i="1" baseline="-25000" dirty="0" err="1" smtClean="0">
                    <a:latin typeface="Times New Roman" pitchFamily="18" charset="0"/>
                    <a:cs typeface="Times New Roman" pitchFamily="18" charset="0"/>
                  </a:rPr>
                  <a:t>i</a:t>
                </a:r>
                <a:r>
                  <a:rPr lang="en-US" dirty="0" err="1" smtClean="0">
                    <a:cs typeface="Times New Roman" pitchFamily="18" charset="0"/>
                    <a:sym typeface="Symbol"/>
                  </a:rPr>
                  <a:t></a:t>
                </a:r>
                <a:r>
                  <a:rPr lang="en-US" b="1" dirty="0" err="1" smtClean="0">
                    <a:cs typeface="Times New Roman" pitchFamily="18" charset="0"/>
                    <a:sym typeface="Symbol"/>
                  </a:rPr>
                  <a:t>Z</a:t>
                </a:r>
                <a:r>
                  <a:rPr lang="en-US" sz="2000" i="1" dirty="0" err="1" smtClean="0">
                    <a:latin typeface="Times New Roman" pitchFamily="18" charset="0"/>
                    <a:cs typeface="Times New Roman" pitchFamily="18" charset="0"/>
                    <a:sym typeface="Symbol"/>
                  </a:rPr>
                  <a:t>q</a:t>
                </a:r>
                <a:r>
                  <a:rPr lang="en-US" sz="2000" i="1" baseline="-25000" dirty="0" err="1" smtClean="0">
                    <a:latin typeface="Times New Roman" pitchFamily="18" charset="0"/>
                    <a:cs typeface="Times New Roman" pitchFamily="18" charset="0"/>
                    <a:sym typeface="Symbol"/>
                  </a:rPr>
                  <a:t>i</a:t>
                </a:r>
                <a:r>
                  <a:rPr lang="en-US" i="1" baseline="30000" dirty="0" err="1" smtClean="0">
                    <a:latin typeface="Times New Roman" pitchFamily="18" charset="0"/>
                    <a:cs typeface="Times New Roman" pitchFamily="18" charset="0"/>
                    <a:sym typeface="Symbol"/>
                  </a:rPr>
                  <a:t>n</a:t>
                </a:r>
                <a:r>
                  <a:rPr lang="en-US" dirty="0" smtClean="0">
                    <a:cs typeface="Times New Roman" pitchFamily="18" charset="0"/>
                    <a:sym typeface="Symbol"/>
                  </a:rPr>
                  <a:t> , </a:t>
                </a:r>
                <a:r>
                  <a:rPr lang="en-US" i="1" dirty="0" smtClean="0">
                    <a:latin typeface="Times New Roman" pitchFamily="18" charset="0"/>
                    <a:cs typeface="Times New Roman" pitchFamily="18" charset="0"/>
                    <a:sym typeface="Symbol"/>
                  </a:rPr>
                  <a:t>i</a:t>
                </a:r>
                <a:r>
                  <a:rPr lang="en-US" dirty="0" smtClean="0">
                    <a:cs typeface="Times New Roman" pitchFamily="18" charset="0"/>
                    <a:sym typeface="Symbol"/>
                  </a:rPr>
                  <a:t>=0,…,</a:t>
                </a:r>
                <a:r>
                  <a:rPr lang="en-US" i="1" dirty="0" smtClean="0">
                    <a:latin typeface="Times New Roman" pitchFamily="18" charset="0"/>
                    <a:cs typeface="Times New Roman" pitchFamily="18" charset="0"/>
                    <a:sym typeface="Symbol"/>
                  </a:rPr>
                  <a:t>d,</a:t>
                </a:r>
                <a:r>
                  <a:rPr lang="en-US" dirty="0" smtClean="0">
                    <a:cs typeface="Times New Roman" pitchFamily="18" charset="0"/>
                    <a:sym typeface="Symbol"/>
                  </a:rPr>
                  <a:t> first entry=1</a:t>
                </a:r>
              </a:p>
              <a:p>
                <a:pPr lvl="1">
                  <a:buFont typeface="Arial" pitchFamily="34" charset="0"/>
                  <a:buChar char="•"/>
                </a:pPr>
                <a:r>
                  <a:rPr lang="en-US" dirty="0" smtClean="0">
                    <a:cs typeface="Times New Roman" pitchFamily="18" charset="0"/>
                    <a:sym typeface="Symbol"/>
                  </a:rPr>
                  <a:t>Set </a:t>
                </a:r>
                <a:r>
                  <a:rPr lang="en-US" b="1" i="1" dirty="0" err="1" smtClean="0">
                    <a:solidFill>
                      <a:srgbClr val="0070C0"/>
                    </a:solidFill>
                    <a:latin typeface="Times New Roman" pitchFamily="18" charset="0"/>
                    <a:cs typeface="Times New Roman" pitchFamily="18" charset="0"/>
                  </a:rPr>
                  <a:t>s</a:t>
                </a:r>
                <a:r>
                  <a:rPr lang="en-US" i="1" baseline="-25000" dirty="0" err="1" smtClean="0">
                    <a:solidFill>
                      <a:srgbClr val="0070C0"/>
                    </a:solidFill>
                    <a:latin typeface="Times New Roman" pitchFamily="18" charset="0"/>
                    <a:cs typeface="Times New Roman" pitchFamily="18" charset="0"/>
                  </a:rPr>
                  <a:t>i</a:t>
                </a:r>
                <a:r>
                  <a:rPr lang="en-US" baseline="30000" dirty="0" smtClean="0">
                    <a:solidFill>
                      <a:srgbClr val="0070C0"/>
                    </a:solidFill>
                    <a:latin typeface="Times New Roman" pitchFamily="18" charset="0"/>
                    <a:cs typeface="Times New Roman" pitchFamily="18" charset="0"/>
                    <a:sym typeface="Symbol"/>
                  </a:rPr>
                  <a:t>*</a:t>
                </a:r>
                <a:r>
                  <a:rPr lang="en-US" dirty="0" smtClean="0">
                    <a:solidFill>
                      <a:srgbClr val="0070C0"/>
                    </a:solidFill>
                    <a:cs typeface="Times New Roman" pitchFamily="18" charset="0"/>
                    <a:sym typeface="Symbol"/>
                  </a:rPr>
                  <a:t>=</a:t>
                </a:r>
                <a:r>
                  <a:rPr lang="en-US" dirty="0" err="1" smtClean="0">
                    <a:solidFill>
                      <a:srgbClr val="0070C0"/>
                    </a:solidFill>
                    <a:cs typeface="Times New Roman" pitchFamily="18" charset="0"/>
                    <a:sym typeface="Symbol"/>
                  </a:rPr>
                  <a:t>vec</a:t>
                </a:r>
                <a:r>
                  <a:rPr lang="en-US" dirty="0" smtClean="0">
                    <a:solidFill>
                      <a:srgbClr val="0070C0"/>
                    </a:solidFill>
                    <a:cs typeface="Times New Roman" pitchFamily="18" charset="0"/>
                    <a:sym typeface="Symbol"/>
                  </a:rPr>
                  <a:t>(</a:t>
                </a:r>
                <a:r>
                  <a:rPr lang="en-US" b="1" i="1" dirty="0" err="1" smtClean="0">
                    <a:solidFill>
                      <a:srgbClr val="0070C0"/>
                    </a:solidFill>
                    <a:latin typeface="Times New Roman" pitchFamily="18" charset="0"/>
                    <a:cs typeface="Times New Roman" pitchFamily="18" charset="0"/>
                  </a:rPr>
                  <a:t>s</a:t>
                </a:r>
                <a:r>
                  <a:rPr lang="en-US" i="1" baseline="-25000" dirty="0" err="1" smtClean="0">
                    <a:solidFill>
                      <a:srgbClr val="0070C0"/>
                    </a:solidFill>
                    <a:latin typeface="Times New Roman" pitchFamily="18" charset="0"/>
                    <a:cs typeface="Times New Roman" pitchFamily="18" charset="0"/>
                  </a:rPr>
                  <a:t>i</a:t>
                </a:r>
                <a:r>
                  <a:rPr lang="en-US" dirty="0" err="1" smtClean="0">
                    <a:solidFill>
                      <a:srgbClr val="0070C0"/>
                    </a:solidFill>
                    <a:latin typeface="Times New Roman" pitchFamily="18" charset="0"/>
                    <a:cs typeface="Times New Roman" pitchFamily="18" charset="0"/>
                    <a:sym typeface="Symbol"/>
                  </a:rPr>
                  <a:t></a:t>
                </a:r>
                <a:r>
                  <a:rPr lang="en-US" b="1" i="1" dirty="0" err="1" smtClean="0">
                    <a:solidFill>
                      <a:srgbClr val="0070C0"/>
                    </a:solidFill>
                    <a:latin typeface="Times New Roman" pitchFamily="18" charset="0"/>
                    <a:cs typeface="Times New Roman" pitchFamily="18" charset="0"/>
                  </a:rPr>
                  <a:t>s</a:t>
                </a:r>
                <a:r>
                  <a:rPr lang="en-US" i="1" baseline="-25000" dirty="0" err="1" smtClean="0">
                    <a:solidFill>
                      <a:srgbClr val="0070C0"/>
                    </a:solidFill>
                    <a:latin typeface="Times New Roman" pitchFamily="18" charset="0"/>
                    <a:cs typeface="Times New Roman" pitchFamily="18" charset="0"/>
                  </a:rPr>
                  <a:t>i</a:t>
                </a:r>
                <a:r>
                  <a:rPr lang="en-US" dirty="0" smtClean="0">
                    <a:solidFill>
                      <a:srgbClr val="0070C0"/>
                    </a:solidFill>
                    <a:cs typeface="Times New Roman" pitchFamily="18" charset="0"/>
                    <a:sym typeface="Symbol"/>
                  </a:rPr>
                  <a:t>)</a:t>
                </a:r>
                <a:r>
                  <a:rPr lang="en-US" dirty="0" smtClean="0">
                    <a:cs typeface="Times New Roman" pitchFamily="18" charset="0"/>
                    <a:sym typeface="Symbol"/>
                  </a:rPr>
                  <a:t></a:t>
                </a:r>
                <a:r>
                  <a:rPr lang="en-US" b="1" dirty="0" err="1" smtClean="0">
                    <a:cs typeface="Times New Roman" pitchFamily="18" charset="0"/>
                    <a:sym typeface="Symbol"/>
                  </a:rPr>
                  <a:t>Z</a:t>
                </a:r>
                <a:r>
                  <a:rPr lang="en-US" sz="1800" i="1" dirty="0" err="1" smtClean="0">
                    <a:latin typeface="Times New Roman" pitchFamily="18" charset="0"/>
                    <a:cs typeface="Times New Roman" pitchFamily="18" charset="0"/>
                    <a:sym typeface="Symbol"/>
                  </a:rPr>
                  <a:t>q</a:t>
                </a:r>
                <a:r>
                  <a:rPr lang="en-US" sz="1800" i="1" baseline="-25000" dirty="0" err="1" smtClean="0">
                    <a:latin typeface="Times New Roman" pitchFamily="18" charset="0"/>
                    <a:cs typeface="Times New Roman" pitchFamily="18" charset="0"/>
                    <a:sym typeface="Symbol"/>
                  </a:rPr>
                  <a:t>i</a:t>
                </a:r>
                <a:r>
                  <a:rPr lang="en-US" i="1" baseline="30000" dirty="0" err="1" smtClean="0">
                    <a:latin typeface="Times New Roman" pitchFamily="18" charset="0"/>
                    <a:cs typeface="Times New Roman" pitchFamily="18" charset="0"/>
                    <a:sym typeface="Symbol"/>
                  </a:rPr>
                  <a:t>n</a:t>
                </a:r>
                <a:r>
                  <a:rPr lang="en-US" dirty="0" smtClean="0">
                    <a:cs typeface="Times New Roman" pitchFamily="18" charset="0"/>
                    <a:sym typeface="Symbol"/>
                  </a:rPr>
                  <a:t>,  </a:t>
                </a:r>
                <a14:m>
                  <m:oMath xmlns:m="http://schemas.openxmlformats.org/officeDocument/2006/math">
                    <m:sSubSup>
                      <m:sSubSupPr>
                        <m:ctrlPr>
                          <a:rPr lang="en-US" sz="2400" i="1" smtClean="0">
                            <a:solidFill>
                              <a:srgbClr val="0070C0"/>
                            </a:solidFill>
                            <a:latin typeface="Cambria Math"/>
                            <a:cs typeface="Times New Roman" pitchFamily="18" charset="0"/>
                          </a:rPr>
                        </m:ctrlPr>
                      </m:sSubSupPr>
                      <m:e>
                        <m:r>
                          <a:rPr lang="en-US" sz="2400" b="1" i="1">
                            <a:solidFill>
                              <a:srgbClr val="0070C0"/>
                            </a:solidFill>
                            <a:latin typeface="Cambria Math"/>
                            <a:cs typeface="Times New Roman" pitchFamily="18" charset="0"/>
                          </a:rPr>
                          <m:t>𝒔</m:t>
                        </m:r>
                      </m:e>
                      <m:sub>
                        <m:r>
                          <a:rPr lang="en-US" sz="2400" i="1">
                            <a:solidFill>
                              <a:srgbClr val="0070C0"/>
                            </a:solidFill>
                            <a:latin typeface="Cambria Math"/>
                            <a:cs typeface="Times New Roman" pitchFamily="18" charset="0"/>
                          </a:rPr>
                          <m:t>𝑖</m:t>
                        </m:r>
                      </m:sub>
                      <m:sup>
                        <m:r>
                          <a:rPr lang="en-US" sz="2400" i="1">
                            <a:solidFill>
                              <a:srgbClr val="0070C0"/>
                            </a:solidFill>
                            <a:latin typeface="Cambria Math"/>
                            <a:cs typeface="Times New Roman" pitchFamily="18" charset="0"/>
                          </a:rPr>
                          <m:t>∗∗</m:t>
                        </m:r>
                      </m:sup>
                    </m:sSubSup>
                  </m:oMath>
                </a14:m>
                <a:r>
                  <a:rPr lang="en-US" dirty="0" smtClean="0">
                    <a:solidFill>
                      <a:srgbClr val="0070C0"/>
                    </a:solidFill>
                    <a:cs typeface="Times New Roman" pitchFamily="18" charset="0"/>
                    <a:sym typeface="Symbol"/>
                  </a:rPr>
                  <a:t>=PowersOf2</a:t>
                </a:r>
                <a:r>
                  <a:rPr lang="en-US" sz="1800" i="1" dirty="0" smtClean="0">
                    <a:solidFill>
                      <a:srgbClr val="0070C0"/>
                    </a:solidFill>
                    <a:latin typeface="Times New Roman" pitchFamily="18" charset="0"/>
                    <a:cs typeface="Times New Roman" pitchFamily="18" charset="0"/>
                    <a:sym typeface="Symbol"/>
                  </a:rPr>
                  <a:t>q</a:t>
                </a:r>
                <a:r>
                  <a:rPr lang="en-US" sz="1800" i="1" baseline="-25000" dirty="0" smtClean="0">
                    <a:solidFill>
                      <a:srgbClr val="0070C0"/>
                    </a:solidFill>
                    <a:latin typeface="Times New Roman" pitchFamily="18" charset="0"/>
                    <a:cs typeface="Times New Roman" pitchFamily="18" charset="0"/>
                    <a:sym typeface="Symbol"/>
                  </a:rPr>
                  <a:t>i</a:t>
                </a:r>
                <a:r>
                  <a:rPr lang="en-US" dirty="0" smtClean="0">
                    <a:solidFill>
                      <a:srgbClr val="0070C0"/>
                    </a:solidFill>
                    <a:cs typeface="Times New Roman" pitchFamily="18" charset="0"/>
                    <a:sym typeface="Symbol"/>
                  </a:rPr>
                  <a:t>(</a:t>
                </a:r>
                <a:r>
                  <a:rPr lang="en-US" b="1" i="1" dirty="0" smtClean="0">
                    <a:solidFill>
                      <a:srgbClr val="0070C0"/>
                    </a:solidFill>
                    <a:latin typeface="Times New Roman" pitchFamily="18" charset="0"/>
                    <a:cs typeface="Times New Roman" pitchFamily="18" charset="0"/>
                  </a:rPr>
                  <a:t>s</a:t>
                </a:r>
                <a:r>
                  <a:rPr lang="en-US" i="1" baseline="-25000" dirty="0" smtClean="0">
                    <a:solidFill>
                      <a:srgbClr val="0070C0"/>
                    </a:solidFill>
                    <a:latin typeface="Times New Roman" pitchFamily="18" charset="0"/>
                    <a:cs typeface="Times New Roman" pitchFamily="18" charset="0"/>
                  </a:rPr>
                  <a:t>i</a:t>
                </a:r>
                <a:r>
                  <a:rPr lang="en-US" baseline="30000" dirty="0" smtClean="0">
                    <a:solidFill>
                      <a:srgbClr val="0070C0"/>
                    </a:solidFill>
                    <a:latin typeface="Times New Roman" pitchFamily="18" charset="0"/>
                    <a:cs typeface="Times New Roman" pitchFamily="18" charset="0"/>
                    <a:sym typeface="Symbol"/>
                  </a:rPr>
                  <a:t>*</a:t>
                </a:r>
                <a:r>
                  <a:rPr lang="en-US" dirty="0" smtClean="0">
                    <a:solidFill>
                      <a:srgbClr val="0070C0"/>
                    </a:solidFill>
                    <a:cs typeface="Times New Roman" pitchFamily="18" charset="0"/>
                    <a:sym typeface="Symbol"/>
                  </a:rPr>
                  <a:t>)</a:t>
                </a:r>
                <a:r>
                  <a:rPr lang="en-US" dirty="0" smtClean="0">
                    <a:cs typeface="Times New Roman" pitchFamily="18" charset="0"/>
                    <a:sym typeface="Symbol"/>
                  </a:rPr>
                  <a:t></a:t>
                </a:r>
                <a:r>
                  <a:rPr lang="en-US" b="1" dirty="0" err="1" smtClean="0">
                    <a:cs typeface="Times New Roman" pitchFamily="18" charset="0"/>
                    <a:sym typeface="Symbol"/>
                  </a:rPr>
                  <a:t>Z</a:t>
                </a:r>
                <a:r>
                  <a:rPr lang="en-US" sz="1600" i="1" dirty="0" err="1" smtClean="0">
                    <a:latin typeface="Times New Roman" pitchFamily="18" charset="0"/>
                    <a:cs typeface="Times New Roman" pitchFamily="18" charset="0"/>
                    <a:sym typeface="Symbol"/>
                  </a:rPr>
                  <a:t>q</a:t>
                </a:r>
                <a:r>
                  <a:rPr lang="en-US" sz="1600" i="1" baseline="-25000" dirty="0" err="1" smtClean="0">
                    <a:latin typeface="Times New Roman" pitchFamily="18" charset="0"/>
                    <a:cs typeface="Times New Roman" pitchFamily="18" charset="0"/>
                    <a:sym typeface="Symbol"/>
                  </a:rPr>
                  <a:t>i</a:t>
                </a:r>
                <a:r>
                  <a:rPr lang="en-US" i="1" baseline="30000" dirty="0" err="1" smtClean="0">
                    <a:latin typeface="Times New Roman" pitchFamily="18" charset="0"/>
                    <a:cs typeface="Times New Roman" pitchFamily="18" charset="0"/>
                    <a:sym typeface="Symbol"/>
                  </a:rPr>
                  <a:t>t</a:t>
                </a:r>
                <a:r>
                  <a:rPr lang="en-US" sz="2000" i="1" baseline="30000" dirty="0" err="1" smtClean="0">
                    <a:latin typeface="Times New Roman" pitchFamily="18" charset="0"/>
                    <a:cs typeface="Times New Roman" pitchFamily="18" charset="0"/>
                    <a:sym typeface="Symbol"/>
                  </a:rPr>
                  <a:t>i</a:t>
                </a:r>
                <a:r>
                  <a:rPr lang="en-US" dirty="0" smtClean="0">
                    <a:cs typeface="Times New Roman" pitchFamily="18" charset="0"/>
                    <a:sym typeface="Symbol"/>
                  </a:rPr>
                  <a:t> </a:t>
                </a:r>
              </a:p>
              <a:p>
                <a:r>
                  <a:rPr lang="en-US" dirty="0" smtClean="0">
                    <a:cs typeface="Times New Roman" pitchFamily="18" charset="0"/>
                  </a:rPr>
                  <a:t>Public </a:t>
                </a:r>
                <a:r>
                  <a:rPr lang="en-US" dirty="0">
                    <a:cs typeface="Times New Roman" pitchFamily="18" charset="0"/>
                  </a:rPr>
                  <a:t>key has </a:t>
                </a:r>
                <a:r>
                  <a:rPr lang="en-US" dirty="0" smtClean="0">
                    <a:solidFill>
                      <a:srgbClr val="0070C0"/>
                    </a:solidFill>
                    <a:cs typeface="Times New Roman" pitchFamily="18" charset="0"/>
                  </a:rPr>
                  <a:t>M</a:t>
                </a:r>
                <a:r>
                  <a:rPr lang="en-US" baseline="-25000" dirty="0" smtClean="0">
                    <a:solidFill>
                      <a:srgbClr val="0070C0"/>
                    </a:solidFill>
                    <a:latin typeface="Times New Roman" pitchFamily="18" charset="0"/>
                    <a:cs typeface="Times New Roman" pitchFamily="18" charset="0"/>
                  </a:rPr>
                  <a:t>0</a:t>
                </a:r>
                <a:r>
                  <a:rPr lang="en-US" dirty="0" smtClean="0">
                    <a:solidFill>
                      <a:srgbClr val="0070C0"/>
                    </a:solidFill>
                    <a:cs typeface="Times New Roman" pitchFamily="18" charset="0"/>
                  </a:rPr>
                  <a:t>=M(0</a:t>
                </a:r>
                <a:r>
                  <a:rPr lang="en-US" dirty="0">
                    <a:solidFill>
                      <a:srgbClr val="0070C0"/>
                    </a:solidFill>
                    <a:cs typeface="Times New Roman" pitchFamily="18" charset="0"/>
                    <a:sym typeface="Wingdings" pitchFamily="2" charset="2"/>
                  </a:rPr>
                  <a:t></a:t>
                </a:r>
                <a:r>
                  <a:rPr lang="en-US" b="1" i="1" dirty="0">
                    <a:solidFill>
                      <a:srgbClr val="0070C0"/>
                    </a:solidFill>
                    <a:latin typeface="Times New Roman" pitchFamily="18" charset="0"/>
                    <a:cs typeface="Times New Roman" pitchFamily="18" charset="0"/>
                  </a:rPr>
                  <a:t>s</a:t>
                </a:r>
                <a:r>
                  <a:rPr lang="en-US" i="1" baseline="-25000" dirty="0">
                    <a:solidFill>
                      <a:srgbClr val="0070C0"/>
                    </a:solidFill>
                    <a:latin typeface="Times New Roman" pitchFamily="18" charset="0"/>
                    <a:cs typeface="Times New Roman" pitchFamily="18" charset="0"/>
                  </a:rPr>
                  <a:t>0</a:t>
                </a:r>
                <a:r>
                  <a:rPr lang="en-US" dirty="0" smtClean="0">
                    <a:solidFill>
                      <a:srgbClr val="0070C0"/>
                    </a:solidFill>
                    <a:cs typeface="Times New Roman" pitchFamily="18" charset="0"/>
                  </a:rPr>
                  <a:t>)</a:t>
                </a:r>
                <a:r>
                  <a:rPr lang="en-US" dirty="0">
                    <a:cs typeface="Times New Roman" pitchFamily="18" charset="0"/>
                    <a:sym typeface="Symbol"/>
                  </a:rPr>
                  <a:t></a:t>
                </a:r>
                <a:r>
                  <a:rPr lang="en-US" b="1" dirty="0" smtClean="0">
                    <a:cs typeface="Times New Roman" pitchFamily="18" charset="0"/>
                    <a:sym typeface="Symbol"/>
                  </a:rPr>
                  <a:t>Z</a:t>
                </a:r>
                <a:r>
                  <a:rPr lang="en-US" sz="2000" i="1" dirty="0" smtClean="0">
                    <a:latin typeface="Times New Roman" pitchFamily="18" charset="0"/>
                    <a:cs typeface="Times New Roman" pitchFamily="18" charset="0"/>
                    <a:sym typeface="Symbol"/>
                  </a:rPr>
                  <a:t>q</a:t>
                </a:r>
                <a:r>
                  <a:rPr lang="en-US" sz="2000" i="1" baseline="-25000" dirty="0" smtClean="0">
                    <a:latin typeface="Times New Roman" pitchFamily="18" charset="0"/>
                    <a:cs typeface="Times New Roman" pitchFamily="18" charset="0"/>
                    <a:sym typeface="Symbol"/>
                  </a:rPr>
                  <a:t>0</a:t>
                </a:r>
                <a:r>
                  <a:rPr lang="en-US" i="1" baseline="30000" dirty="0">
                    <a:latin typeface="Times New Roman" pitchFamily="18" charset="0"/>
                    <a:cs typeface="Times New Roman" pitchFamily="18" charset="0"/>
                    <a:sym typeface="Symbol"/>
                  </a:rPr>
                  <a:t>n</a:t>
                </a:r>
                <a:r>
                  <a:rPr lang="en-US" baseline="30000" dirty="0">
                    <a:cs typeface="Times New Roman" pitchFamily="18" charset="0"/>
                    <a:sym typeface="Symbol"/>
                  </a:rPr>
                  <a:t> </a:t>
                </a:r>
                <a:r>
                  <a:rPr lang="en-US" baseline="30000" dirty="0" smtClean="0">
                    <a:cs typeface="Times New Roman" pitchFamily="18" charset="0"/>
                    <a:sym typeface="Symbol"/>
                  </a:rPr>
                  <a:t>x </a:t>
                </a:r>
                <a:r>
                  <a:rPr lang="en-US" i="1" baseline="30000" dirty="0" smtClean="0">
                    <a:latin typeface="Times New Roman" pitchFamily="18" charset="0"/>
                    <a:cs typeface="Times New Roman" pitchFamily="18" charset="0"/>
                    <a:sym typeface="Symbol"/>
                  </a:rPr>
                  <a:t>t</a:t>
                </a:r>
                <a:r>
                  <a:rPr lang="en-US" sz="2000" baseline="30000" dirty="0" smtClean="0">
                    <a:latin typeface="Times New Roman" pitchFamily="18" charset="0"/>
                    <a:cs typeface="Times New Roman" pitchFamily="18" charset="0"/>
                    <a:sym typeface="Symbol"/>
                  </a:rPr>
                  <a:t>0</a:t>
                </a:r>
                <a:r>
                  <a:rPr lang="en-US" dirty="0">
                    <a:cs typeface="Times New Roman" pitchFamily="18" charset="0"/>
                  </a:rPr>
                  <a:t/>
                </a:r>
                <a:br>
                  <a:rPr lang="en-US" dirty="0">
                    <a:cs typeface="Times New Roman" pitchFamily="18" charset="0"/>
                  </a:rPr>
                </a:br>
                <a:r>
                  <a:rPr lang="en-US" dirty="0">
                    <a:cs typeface="Times New Roman" pitchFamily="18" charset="0"/>
                  </a:rPr>
                  <a:t>and </a:t>
                </a:r>
                <a:r>
                  <a:rPr lang="en-US" dirty="0" smtClean="0">
                    <a:solidFill>
                      <a:srgbClr val="0070C0"/>
                    </a:solidFill>
                    <a:cs typeface="Times New Roman" pitchFamily="18" charset="0"/>
                  </a:rPr>
                  <a:t>M</a:t>
                </a:r>
                <a:r>
                  <a:rPr lang="en-US" i="1" baseline="-25000" dirty="0" err="1" smtClean="0">
                    <a:solidFill>
                      <a:srgbClr val="0070C0"/>
                    </a:solidFill>
                    <a:latin typeface="Times New Roman" pitchFamily="18" charset="0"/>
                    <a:cs typeface="Times New Roman" pitchFamily="18" charset="0"/>
                  </a:rPr>
                  <a:t>i</a:t>
                </a:r>
                <a:r>
                  <a:rPr lang="en-US" dirty="0" smtClean="0">
                    <a:solidFill>
                      <a:srgbClr val="0070C0"/>
                    </a:solidFill>
                    <a:cs typeface="Times New Roman" pitchFamily="18" charset="0"/>
                  </a:rPr>
                  <a:t>=M(</a:t>
                </a:r>
                <a14:m>
                  <m:oMath xmlns:m="http://schemas.openxmlformats.org/officeDocument/2006/math">
                    <m:sSubSup>
                      <m:sSubSupPr>
                        <m:ctrlPr>
                          <a:rPr lang="en-US" sz="2800" i="1">
                            <a:solidFill>
                              <a:srgbClr val="0070C0"/>
                            </a:solidFill>
                            <a:latin typeface="Cambria Math"/>
                            <a:cs typeface="Times New Roman" pitchFamily="18" charset="0"/>
                          </a:rPr>
                        </m:ctrlPr>
                      </m:sSubSupPr>
                      <m:e>
                        <m:r>
                          <a:rPr lang="en-US" sz="2800" b="1" i="1">
                            <a:solidFill>
                              <a:srgbClr val="0070C0"/>
                            </a:solidFill>
                            <a:latin typeface="Cambria Math"/>
                            <a:cs typeface="Times New Roman" pitchFamily="18" charset="0"/>
                          </a:rPr>
                          <m:t>𝒔</m:t>
                        </m:r>
                      </m:e>
                      <m:sub>
                        <m:r>
                          <a:rPr lang="en-US" sz="2800" i="1">
                            <a:solidFill>
                              <a:srgbClr val="0070C0"/>
                            </a:solidFill>
                            <a:latin typeface="Cambria Math"/>
                            <a:cs typeface="Times New Roman" pitchFamily="18" charset="0"/>
                          </a:rPr>
                          <m:t>𝑖</m:t>
                        </m:r>
                        <m:r>
                          <a:rPr lang="en-US" sz="2800" i="1">
                            <a:solidFill>
                              <a:srgbClr val="0070C0"/>
                            </a:solidFill>
                            <a:latin typeface="Cambria Math"/>
                            <a:cs typeface="Times New Roman" pitchFamily="18" charset="0"/>
                          </a:rPr>
                          <m:t>−1</m:t>
                        </m:r>
                      </m:sub>
                      <m:sup>
                        <m:r>
                          <a:rPr lang="en-US" sz="2800" i="1">
                            <a:solidFill>
                              <a:srgbClr val="0070C0"/>
                            </a:solidFill>
                            <a:latin typeface="Cambria Math"/>
                            <a:cs typeface="Times New Roman" pitchFamily="18" charset="0"/>
                          </a:rPr>
                          <m:t>∗∗</m:t>
                        </m:r>
                      </m:sup>
                    </m:sSubSup>
                  </m:oMath>
                </a14:m>
                <a:r>
                  <a:rPr lang="en-US" dirty="0">
                    <a:solidFill>
                      <a:srgbClr val="0070C0"/>
                    </a:solidFill>
                    <a:cs typeface="Times New Roman" pitchFamily="18" charset="0"/>
                    <a:sym typeface="Wingdings" pitchFamily="2" charset="2"/>
                  </a:rPr>
                  <a:t></a:t>
                </a:r>
                <a:r>
                  <a:rPr lang="en-US" b="1" i="1" dirty="0" err="1" smtClean="0">
                    <a:solidFill>
                      <a:srgbClr val="0070C0"/>
                    </a:solidFill>
                    <a:latin typeface="Times New Roman" pitchFamily="18" charset="0"/>
                    <a:cs typeface="Times New Roman" pitchFamily="18" charset="0"/>
                  </a:rPr>
                  <a:t>s</a:t>
                </a:r>
                <a:r>
                  <a:rPr lang="en-US" i="1" baseline="-25000" dirty="0" err="1" smtClean="0">
                    <a:solidFill>
                      <a:srgbClr val="0070C0"/>
                    </a:solidFill>
                    <a:latin typeface="Times New Roman" pitchFamily="18" charset="0"/>
                    <a:cs typeface="Times New Roman" pitchFamily="18" charset="0"/>
                  </a:rPr>
                  <a:t>i</a:t>
                </a:r>
                <a:r>
                  <a:rPr lang="en-US" dirty="0" smtClean="0">
                    <a:solidFill>
                      <a:srgbClr val="0070C0"/>
                    </a:solidFill>
                    <a:cs typeface="Times New Roman" pitchFamily="18" charset="0"/>
                  </a:rPr>
                  <a:t>)</a:t>
                </a:r>
                <a:r>
                  <a:rPr lang="en-US" dirty="0">
                    <a:cs typeface="Times New Roman" pitchFamily="18" charset="0"/>
                    <a:sym typeface="Symbol"/>
                  </a:rPr>
                  <a:t></a:t>
                </a:r>
                <a:r>
                  <a:rPr lang="en-US" b="1" dirty="0" smtClean="0">
                    <a:cs typeface="Times New Roman" pitchFamily="18" charset="0"/>
                    <a:sym typeface="Symbol"/>
                  </a:rPr>
                  <a:t>Z</a:t>
                </a:r>
                <a:r>
                  <a:rPr lang="en-US" sz="2000" i="1" dirty="0" smtClean="0">
                    <a:latin typeface="Times New Roman" pitchFamily="18" charset="0"/>
                    <a:cs typeface="Times New Roman" pitchFamily="18" charset="0"/>
                    <a:sym typeface="Symbol"/>
                  </a:rPr>
                  <a:t>q</a:t>
                </a:r>
                <a:r>
                  <a:rPr lang="en-US" sz="2000" i="1" baseline="-25000" dirty="0" smtClean="0">
                    <a:latin typeface="Times New Roman" pitchFamily="18" charset="0"/>
                    <a:cs typeface="Times New Roman" pitchFamily="18" charset="0"/>
                    <a:sym typeface="Symbol"/>
                  </a:rPr>
                  <a:t>i</a:t>
                </a:r>
                <a:r>
                  <a:rPr lang="en-US" sz="2000" baseline="-25000" dirty="0" smtClean="0">
                    <a:latin typeface="Symbol" pitchFamily="18" charset="2"/>
                    <a:cs typeface="Times New Roman" pitchFamily="18" charset="0"/>
                    <a:sym typeface="Symbol"/>
                  </a:rPr>
                  <a:t>-</a:t>
                </a:r>
                <a:r>
                  <a:rPr lang="en-US" sz="2000" baseline="-25000" dirty="0" smtClean="0">
                    <a:latin typeface="Times New Roman" pitchFamily="18" charset="0"/>
                    <a:cs typeface="Times New Roman" pitchFamily="18" charset="0"/>
                    <a:sym typeface="Symbol"/>
                  </a:rPr>
                  <a:t>1</a:t>
                </a:r>
                <a:r>
                  <a:rPr lang="en-US" i="1" baseline="30000" dirty="0" smtClean="0">
                    <a:latin typeface="Times New Roman" pitchFamily="18" charset="0"/>
                    <a:cs typeface="Times New Roman" pitchFamily="18" charset="0"/>
                    <a:sym typeface="Symbol"/>
                  </a:rPr>
                  <a:t>n </a:t>
                </a:r>
                <a:r>
                  <a:rPr lang="en-US" baseline="30000" dirty="0" smtClean="0">
                    <a:cs typeface="Times New Roman" pitchFamily="18" charset="0"/>
                    <a:sym typeface="Symbol"/>
                  </a:rPr>
                  <a:t>x </a:t>
                </a:r>
                <a:r>
                  <a:rPr lang="en-US" i="1" baseline="30000" dirty="0" smtClean="0">
                    <a:latin typeface="Times New Roman" pitchFamily="18" charset="0"/>
                    <a:cs typeface="Times New Roman" pitchFamily="18" charset="0"/>
                    <a:sym typeface="Symbol"/>
                  </a:rPr>
                  <a:t>t</a:t>
                </a:r>
                <a:r>
                  <a:rPr lang="en-US" sz="2000" i="1" baseline="30000" dirty="0" smtClean="0">
                    <a:latin typeface="Times New Roman" pitchFamily="18" charset="0"/>
                    <a:cs typeface="Times New Roman" pitchFamily="18" charset="0"/>
                    <a:sym typeface="Symbol"/>
                  </a:rPr>
                  <a:t>i</a:t>
                </a:r>
                <a:r>
                  <a:rPr lang="en-US" sz="2000" i="1" baseline="30000" dirty="0" smtClean="0">
                    <a:latin typeface="Symbol" pitchFamily="18" charset="2"/>
                    <a:cs typeface="Times New Roman" pitchFamily="18" charset="0"/>
                    <a:sym typeface="Symbol"/>
                  </a:rPr>
                  <a:t>-</a:t>
                </a:r>
                <a:r>
                  <a:rPr lang="en-US" sz="2000" baseline="30000" dirty="0" smtClean="0">
                    <a:latin typeface="Times New Roman" pitchFamily="18" charset="0"/>
                    <a:cs typeface="Times New Roman" pitchFamily="18" charset="0"/>
                    <a:sym typeface="Symbol"/>
                  </a:rPr>
                  <a:t>1</a:t>
                </a:r>
                <a:r>
                  <a:rPr lang="en-US" dirty="0" smtClean="0">
                    <a:cs typeface="Times New Roman" pitchFamily="18" charset="0"/>
                    <a:sym typeface="Symbol"/>
                  </a:rPr>
                  <a:t> </a:t>
                </a:r>
              </a:p>
              <a:p>
                <a:pPr lvl="1"/>
                <a:r>
                  <a:rPr lang="en-US" dirty="0" smtClean="0">
                    <a:cs typeface="Times New Roman" pitchFamily="18" charset="0"/>
                    <a:sym typeface="Symbol"/>
                  </a:rPr>
                  <a:t>The “short error vector” in </a:t>
                </a:r>
                <a:r>
                  <a:rPr lang="en-US" dirty="0" err="1" smtClean="0">
                    <a:cs typeface="Times New Roman" pitchFamily="18" charset="0"/>
                  </a:rPr>
                  <a:t>M</a:t>
                </a:r>
                <a:r>
                  <a:rPr lang="en-US" i="1" baseline="-25000"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dirty="0" smtClean="0">
                    <a:cs typeface="Times New Roman" pitchFamily="18" charset="0"/>
                  </a:rPr>
                  <a:t>is </a:t>
                </a:r>
                <a:r>
                  <a:rPr lang="en-US" b="1" i="1" dirty="0">
                    <a:latin typeface="Times New Roman" pitchFamily="18" charset="0"/>
                    <a:cs typeface="Times New Roman" pitchFamily="18" charset="0"/>
                  </a:rPr>
                  <a:t>e</a:t>
                </a:r>
                <a:r>
                  <a:rPr lang="en-US" i="1" baseline="-25000" dirty="0">
                    <a:latin typeface="Times New Roman" pitchFamily="18" charset="0"/>
                    <a:cs typeface="Times New Roman" pitchFamily="18" charset="0"/>
                  </a:rPr>
                  <a:t>i</a:t>
                </a:r>
                <a:r>
                  <a:rPr lang="en-US" dirty="0" smtClean="0">
                    <a:cs typeface="Times New Roman" pitchFamily="18" charset="0"/>
                    <a:sym typeface="Symbol"/>
                  </a:rPr>
                  <a:t></a:t>
                </a:r>
                <a:r>
                  <a:rPr lang="en-US" b="1" dirty="0" smtClean="0">
                    <a:cs typeface="Times New Roman" pitchFamily="18" charset="0"/>
                    <a:sym typeface="Symbol"/>
                  </a:rPr>
                  <a:t>Z</a:t>
                </a:r>
                <a:r>
                  <a:rPr lang="en-US" sz="1800" i="1" dirty="0" smtClean="0">
                    <a:latin typeface="Times New Roman" pitchFamily="18" charset="0"/>
                    <a:cs typeface="Times New Roman" pitchFamily="18" charset="0"/>
                    <a:sym typeface="Symbol"/>
                  </a:rPr>
                  <a:t>q</a:t>
                </a:r>
                <a:r>
                  <a:rPr lang="en-US" sz="1800" i="1" baseline="-25000" dirty="0" smtClean="0">
                    <a:latin typeface="Times New Roman" pitchFamily="18" charset="0"/>
                    <a:cs typeface="Times New Roman" pitchFamily="18" charset="0"/>
                    <a:sym typeface="Symbol"/>
                  </a:rPr>
                  <a:t>i</a:t>
                </a:r>
                <a:r>
                  <a:rPr lang="en-US" sz="1800" i="1" baseline="-25000" dirty="0">
                    <a:latin typeface="Symbol" pitchFamily="18" charset="2"/>
                    <a:cs typeface="Times New Roman" pitchFamily="18" charset="0"/>
                    <a:sym typeface="Symbol"/>
                  </a:rPr>
                  <a:t>-</a:t>
                </a:r>
                <a:r>
                  <a:rPr lang="en-US" sz="1800" baseline="-25000" dirty="0">
                    <a:latin typeface="Times New Roman" pitchFamily="18" charset="0"/>
                    <a:cs typeface="Times New Roman" pitchFamily="18" charset="0"/>
                    <a:sym typeface="Symbol"/>
                  </a:rPr>
                  <a:t>1</a:t>
                </a:r>
                <a:r>
                  <a:rPr lang="en-US" i="1" baseline="30000" dirty="0" smtClean="0">
                    <a:latin typeface="Times New Roman" pitchFamily="18" charset="0"/>
                    <a:cs typeface="Times New Roman" pitchFamily="18" charset="0"/>
                    <a:sym typeface="Symbol"/>
                  </a:rPr>
                  <a:t>t</a:t>
                </a:r>
                <a:r>
                  <a:rPr lang="en-US" sz="1800" i="1" baseline="30000" dirty="0" smtClean="0">
                    <a:latin typeface="Times New Roman" pitchFamily="18" charset="0"/>
                    <a:cs typeface="Times New Roman" pitchFamily="18" charset="0"/>
                    <a:sym typeface="Symbol"/>
                  </a:rPr>
                  <a:t>i</a:t>
                </a:r>
                <a:r>
                  <a:rPr lang="en-US" sz="1800" i="1" baseline="30000" dirty="0" smtClean="0">
                    <a:latin typeface="Symbol" pitchFamily="18" charset="2"/>
                    <a:cs typeface="Times New Roman" pitchFamily="18" charset="0"/>
                    <a:sym typeface="Symbol"/>
                  </a:rPr>
                  <a:t>-</a:t>
                </a:r>
                <a:r>
                  <a:rPr lang="en-US" sz="1800" baseline="30000" dirty="0" smtClean="0">
                    <a:latin typeface="Times New Roman" pitchFamily="18" charset="0"/>
                    <a:cs typeface="Times New Roman" pitchFamily="18" charset="0"/>
                    <a:sym typeface="Symbol"/>
                  </a:rPr>
                  <a:t>1</a:t>
                </a:r>
                <a:r>
                  <a:rPr lang="en-US" dirty="0" smtClean="0">
                    <a:cs typeface="Times New Roman" pitchFamily="18" charset="0"/>
                    <a:sym typeface="Symbol"/>
                  </a:rPr>
                  <a:t> </a:t>
                </a:r>
                <a:endParaRPr lang="en-US" dirty="0">
                  <a:cs typeface="Times New Roman" pitchFamily="18" charset="0"/>
                </a:endParaRPr>
              </a:p>
              <a:p>
                <a:pPr lvl="1"/>
                <a:r>
                  <a:rPr lang="en-US" dirty="0">
                    <a:cs typeface="Times New Roman" pitchFamily="18" charset="0"/>
                  </a:rPr>
                  <a:t>Then </a:t>
                </a:r>
                <a:r>
                  <a:rPr lang="en-US" b="1" i="1" dirty="0">
                    <a:latin typeface="Times New Roman" pitchFamily="18" charset="0"/>
                    <a:cs typeface="Times New Roman" pitchFamily="18" charset="0"/>
                  </a:rPr>
                  <a:t>s</a:t>
                </a:r>
                <a:r>
                  <a:rPr lang="en-US" baseline="-25000" dirty="0">
                    <a:latin typeface="Times New Roman" pitchFamily="18" charset="0"/>
                    <a:cs typeface="Times New Roman" pitchFamily="18" charset="0"/>
                  </a:rPr>
                  <a:t>0</a:t>
                </a:r>
                <a:r>
                  <a:rPr lang="en-US" dirty="0">
                    <a:cs typeface="Times New Roman" pitchFamily="18" charset="0"/>
                  </a:rPr>
                  <a:t>M</a:t>
                </a:r>
                <a:r>
                  <a:rPr lang="en-US" baseline="-25000" dirty="0">
                    <a:latin typeface="Times New Roman" pitchFamily="18" charset="0"/>
                    <a:cs typeface="Times New Roman" pitchFamily="18" charset="0"/>
                  </a:rPr>
                  <a:t>0</a:t>
                </a:r>
                <a:r>
                  <a:rPr lang="en-US" dirty="0">
                    <a:cs typeface="Times New Roman" pitchFamily="18" charset="0"/>
                  </a:rPr>
                  <a:t> = </a:t>
                </a:r>
                <a:r>
                  <a:rPr lang="en-US" dirty="0" smtClean="0">
                    <a:cs typeface="Times New Roman" pitchFamily="18" charset="0"/>
                  </a:rPr>
                  <a:t>2</a:t>
                </a:r>
                <a:r>
                  <a:rPr lang="en-US" b="1" i="1" dirty="0" smtClean="0">
                    <a:latin typeface="Times New Roman" pitchFamily="18" charset="0"/>
                    <a:cs typeface="Times New Roman" pitchFamily="18" charset="0"/>
                  </a:rPr>
                  <a:t>e</a:t>
                </a:r>
                <a:r>
                  <a:rPr lang="en-US" baseline="-25000" dirty="0" smtClean="0">
                    <a:latin typeface="Times New Roman" pitchFamily="18" charset="0"/>
                    <a:cs typeface="Times New Roman" pitchFamily="18" charset="0"/>
                  </a:rPr>
                  <a:t>0</a:t>
                </a:r>
                <a:r>
                  <a:rPr lang="en-US" dirty="0" smtClean="0">
                    <a:cs typeface="Times New Roman" pitchFamily="18" charset="0"/>
                  </a:rPr>
                  <a:t> mod </a:t>
                </a:r>
                <a:r>
                  <a:rPr lang="en-US" i="1" dirty="0" smtClean="0">
                    <a:latin typeface="Times New Roman" pitchFamily="18" charset="0"/>
                    <a:cs typeface="Times New Roman" pitchFamily="18" charset="0"/>
                  </a:rPr>
                  <a:t>q</a:t>
                </a:r>
                <a:r>
                  <a:rPr lang="en-US" baseline="-25000" dirty="0" smtClean="0">
                    <a:latin typeface="Times New Roman" pitchFamily="18" charset="0"/>
                    <a:cs typeface="Times New Roman" pitchFamily="18" charset="0"/>
                  </a:rPr>
                  <a:t>0</a:t>
                </a:r>
                <a:r>
                  <a:rPr lang="en-US" dirty="0" smtClean="0">
                    <a:cs typeface="Times New Roman" pitchFamily="18" charset="0"/>
                  </a:rPr>
                  <a:t> </a:t>
                </a:r>
                <a:r>
                  <a:rPr lang="en-US" dirty="0">
                    <a:cs typeface="Times New Roman" pitchFamily="18" charset="0"/>
                  </a:rPr>
                  <a:t>and </a:t>
                </a:r>
                <a:r>
                  <a:rPr lang="en-US" b="1" i="1" dirty="0" err="1">
                    <a:latin typeface="Times New Roman" pitchFamily="18" charset="0"/>
                    <a:cs typeface="Times New Roman" pitchFamily="18" charset="0"/>
                  </a:rPr>
                  <a:t>s</a:t>
                </a:r>
                <a:r>
                  <a:rPr lang="en-US" i="1" baseline="-25000" dirty="0" err="1">
                    <a:latin typeface="Times New Roman" pitchFamily="18" charset="0"/>
                    <a:cs typeface="Times New Roman" pitchFamily="18" charset="0"/>
                  </a:rPr>
                  <a:t>i</a:t>
                </a:r>
                <a:r>
                  <a:rPr lang="en-US" dirty="0" err="1">
                    <a:cs typeface="Times New Roman" pitchFamily="18" charset="0"/>
                  </a:rPr>
                  <a:t>M</a:t>
                </a:r>
                <a:r>
                  <a:rPr lang="en-US" i="1" baseline="-25000" dirty="0" err="1">
                    <a:latin typeface="Times New Roman" pitchFamily="18" charset="0"/>
                    <a:cs typeface="Times New Roman" pitchFamily="18" charset="0"/>
                  </a:rPr>
                  <a:t>i</a:t>
                </a:r>
                <a:r>
                  <a:rPr lang="en-US" dirty="0">
                    <a:cs typeface="Times New Roman" pitchFamily="18" charset="0"/>
                  </a:rPr>
                  <a:t> = 2</a:t>
                </a:r>
                <a:r>
                  <a:rPr lang="en-US" b="1" i="1" dirty="0">
                    <a:latin typeface="Times New Roman" pitchFamily="18" charset="0"/>
                    <a:cs typeface="Times New Roman" pitchFamily="18" charset="0"/>
                  </a:rPr>
                  <a:t>e</a:t>
                </a:r>
                <a:r>
                  <a:rPr lang="en-US" i="1" baseline="-25000" dirty="0">
                    <a:latin typeface="Times New Roman" pitchFamily="18" charset="0"/>
                    <a:cs typeface="Times New Roman" pitchFamily="18" charset="0"/>
                  </a:rPr>
                  <a:t>i</a:t>
                </a:r>
                <a:r>
                  <a:rPr lang="en-US" dirty="0">
                    <a:cs typeface="Times New Roman" pitchFamily="18" charset="0"/>
                  </a:rPr>
                  <a:t>+</a:t>
                </a:r>
                <a14:m>
                  <m:oMath xmlns:m="http://schemas.openxmlformats.org/officeDocument/2006/math">
                    <m:sSubSup>
                      <m:sSubSupPr>
                        <m:ctrlPr>
                          <a:rPr lang="en-US" i="1">
                            <a:latin typeface="Cambria Math"/>
                            <a:cs typeface="Times New Roman" pitchFamily="18" charset="0"/>
                          </a:rPr>
                        </m:ctrlPr>
                      </m:sSubSupPr>
                      <m:e>
                        <m:r>
                          <a:rPr lang="en-US" b="1" i="1">
                            <a:latin typeface="Cambria Math"/>
                            <a:cs typeface="Times New Roman" pitchFamily="18" charset="0"/>
                          </a:rPr>
                          <m:t>𝒔</m:t>
                        </m:r>
                      </m:e>
                      <m:sub>
                        <m:r>
                          <a:rPr lang="en-US" i="1">
                            <a:latin typeface="Cambria Math"/>
                            <a:cs typeface="Times New Roman" pitchFamily="18" charset="0"/>
                          </a:rPr>
                          <m:t>𝑖</m:t>
                        </m:r>
                        <m:r>
                          <a:rPr lang="en-US" i="1">
                            <a:latin typeface="Cambria Math"/>
                            <a:cs typeface="Times New Roman" pitchFamily="18" charset="0"/>
                          </a:rPr>
                          <m:t>−1</m:t>
                        </m:r>
                      </m:sub>
                      <m:sup>
                        <m:r>
                          <a:rPr lang="en-US" i="1">
                            <a:latin typeface="Cambria Math"/>
                            <a:cs typeface="Times New Roman" pitchFamily="18" charset="0"/>
                          </a:rPr>
                          <m:t>∗∗</m:t>
                        </m:r>
                      </m:sup>
                    </m:sSubSup>
                  </m:oMath>
                </a14:m>
                <a:r>
                  <a:rPr lang="en-US" dirty="0" smtClean="0">
                    <a:cs typeface="Times New Roman" pitchFamily="18" charset="0"/>
                  </a:rPr>
                  <a:t>mod </a:t>
                </a:r>
                <a:r>
                  <a:rPr lang="en-US" i="1" dirty="0" smtClean="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i</a:t>
                </a:r>
                <a:r>
                  <a:rPr lang="en-US" i="1" baseline="-25000" dirty="0">
                    <a:latin typeface="Symbol" pitchFamily="18" charset="2"/>
                    <a:cs typeface="Times New Roman" pitchFamily="18" charset="0"/>
                    <a:sym typeface="Symbol"/>
                  </a:rPr>
                  <a:t>-</a:t>
                </a:r>
                <a:r>
                  <a:rPr lang="en-US" baseline="-25000" dirty="0">
                    <a:latin typeface="Times New Roman" pitchFamily="18" charset="0"/>
                    <a:cs typeface="Times New Roman" pitchFamily="18" charset="0"/>
                    <a:sym typeface="Symbol"/>
                  </a:rPr>
                  <a:t>1</a:t>
                </a:r>
                <a:endParaRPr lang="en-US" i="1" baseline="-25000" dirty="0">
                  <a:latin typeface="Times New Roman" pitchFamily="18" charset="0"/>
                  <a:cs typeface="Times New Roman" pitchFamily="18" charset="0"/>
                </a:endParaRP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04800" y="990600"/>
                <a:ext cx="8686800" cy="5017079"/>
              </a:xfrm>
              <a:blipFill rotWithShape="1">
                <a:blip r:embed="rId4"/>
                <a:stretch>
                  <a:fillRect l="-3158" t="-3767" r="-491" b="-3402"/>
                </a:stretch>
              </a:blipFill>
            </p:spPr>
            <p:txBody>
              <a:bodyPr/>
              <a:lstStyle/>
              <a:p>
                <a:r>
                  <a:rPr lang="en-US">
                    <a:noFill/>
                  </a:rPr>
                  <a:t> </a:t>
                </a:r>
              </a:p>
            </p:txBody>
          </p:sp>
        </mc:Fallback>
      </mc:AlternateContent>
      <p:sp>
        <p:nvSpPr>
          <p:cNvPr id="3" name="Title 2"/>
          <p:cNvSpPr>
            <a:spLocks noGrp="1"/>
          </p:cNvSpPr>
          <p:nvPr>
            <p:ph type="title"/>
          </p:nvPr>
        </p:nvSpPr>
        <p:spPr>
          <a:xfrm>
            <a:off x="381000" y="230188"/>
            <a:ext cx="8382000" cy="664797"/>
          </a:xfrm>
        </p:spPr>
        <p:txBody>
          <a:bodyPr/>
          <a:lstStyle/>
          <a:p>
            <a:r>
              <a:rPr lang="en-US" dirty="0" smtClean="0"/>
              <a:t>The [BGV’11] “Leveled FHE”</a:t>
            </a:r>
            <a:endParaRPr lang="en-US" dirty="0"/>
          </a:p>
        </p:txBody>
      </p:sp>
      <p:sp>
        <p:nvSpPr>
          <p:cNvPr id="4" name="Date Placeholder 3"/>
          <p:cNvSpPr>
            <a:spLocks noGrp="1"/>
          </p:cNvSpPr>
          <p:nvPr>
            <p:ph type="dt" sz="half" idx="11"/>
          </p:nvPr>
        </p:nvSpPr>
        <p:spPr/>
        <p:txBody>
          <a:bodyPr/>
          <a:lstStyle/>
          <a:p>
            <a:fld id="{7EC44522-6B14-43DD-9F86-9540E50DDB18}"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55</a:t>
            </a:fld>
            <a:endParaRPr lang="en-US"/>
          </a:p>
        </p:txBody>
      </p:sp>
      <p:sp>
        <p:nvSpPr>
          <p:cNvPr id="6" name="TextBox 5"/>
          <p:cNvSpPr txBox="1"/>
          <p:nvPr/>
        </p:nvSpPr>
        <p:spPr>
          <a:xfrm>
            <a:off x="4267200" y="3581400"/>
            <a:ext cx="263214" cy="276999"/>
          </a:xfrm>
          <a:prstGeom prst="rect">
            <a:avLst/>
          </a:prstGeom>
          <a:noFill/>
        </p:spPr>
        <p:txBody>
          <a:bodyPr wrap="none" rtlCol="0">
            <a:spAutoFit/>
          </a:bodyPr>
          <a:lstStyle/>
          <a:p>
            <a:r>
              <a:rPr lang="en-US" sz="1200" dirty="0" smtClean="0"/>
              <a:t>2</a:t>
            </a:r>
            <a:endParaRPr lang="en-US" sz="1200" dirty="0"/>
          </a:p>
        </p:txBody>
      </p:sp>
      <p:sp>
        <p:nvSpPr>
          <p:cNvPr id="8" name="TextBox 7"/>
          <p:cNvSpPr txBox="1"/>
          <p:nvPr/>
        </p:nvSpPr>
        <p:spPr>
          <a:xfrm>
            <a:off x="6705600" y="4267200"/>
            <a:ext cx="2209800" cy="707886"/>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marL="0" lvl="2"/>
            <a:r>
              <a:rPr lang="en-US" sz="2000" i="1" dirty="0">
                <a:latin typeface="Times New Roman" pitchFamily="18" charset="0"/>
                <a:cs typeface="Times New Roman" pitchFamily="18" charset="0"/>
                <a:sym typeface="Symbol"/>
              </a:rPr>
              <a:t>t</a:t>
            </a:r>
            <a:r>
              <a:rPr lang="en-US" sz="2000" baseline="-25000" dirty="0">
                <a:latin typeface="Times New Roman" pitchFamily="18" charset="0"/>
                <a:cs typeface="Times New Roman" pitchFamily="18" charset="0"/>
                <a:sym typeface="Symbol"/>
              </a:rPr>
              <a:t>0</a:t>
            </a:r>
            <a:r>
              <a:rPr lang="en-US" sz="2000" dirty="0">
                <a:cs typeface="Times New Roman" pitchFamily="18" charset="0"/>
                <a:sym typeface="Symbol"/>
              </a:rPr>
              <a:t>=3</a:t>
            </a:r>
            <a:r>
              <a:rPr lang="en-US" sz="2000" i="1" dirty="0">
                <a:latin typeface="Times New Roman" pitchFamily="18" charset="0"/>
                <a:cs typeface="Times New Roman" pitchFamily="18" charset="0"/>
                <a:sym typeface="Symbol"/>
              </a:rPr>
              <a:t>n</a:t>
            </a:r>
            <a:r>
              <a:rPr lang="en-US" sz="2000" dirty="0">
                <a:cs typeface="Times New Roman" pitchFamily="18" charset="0"/>
                <a:sym typeface="Symbol"/>
              </a:rPr>
              <a:t>log(</a:t>
            </a:r>
            <a:r>
              <a:rPr lang="en-US" sz="2000" i="1" dirty="0">
                <a:latin typeface="Times New Roman" pitchFamily="18" charset="0"/>
                <a:cs typeface="Times New Roman" pitchFamily="18" charset="0"/>
                <a:sym typeface="Symbol"/>
              </a:rPr>
              <a:t>q</a:t>
            </a:r>
            <a:r>
              <a:rPr lang="en-US" sz="2000" baseline="-25000" dirty="0">
                <a:latin typeface="Times New Roman" pitchFamily="18" charset="0"/>
                <a:cs typeface="Times New Roman" pitchFamily="18" charset="0"/>
                <a:sym typeface="Symbol"/>
              </a:rPr>
              <a:t>0</a:t>
            </a:r>
            <a:r>
              <a:rPr lang="en-US" sz="2000" dirty="0">
                <a:cs typeface="Times New Roman" pitchFamily="18" charset="0"/>
                <a:sym typeface="Symbol"/>
              </a:rPr>
              <a:t>) and </a:t>
            </a:r>
            <a:r>
              <a:rPr lang="en-US" sz="2000" i="1" dirty="0" err="1" smtClean="0">
                <a:latin typeface="Times New Roman" pitchFamily="18" charset="0"/>
                <a:cs typeface="Times New Roman" pitchFamily="18" charset="0"/>
                <a:sym typeface="Symbol"/>
              </a:rPr>
              <a:t>t</a:t>
            </a:r>
            <a:r>
              <a:rPr lang="en-US" sz="2000" i="1" baseline="-25000" dirty="0" err="1" smtClean="0">
                <a:latin typeface="Times New Roman" pitchFamily="18" charset="0"/>
                <a:cs typeface="Times New Roman" pitchFamily="18" charset="0"/>
                <a:sym typeface="Symbol"/>
              </a:rPr>
              <a:t>i</a:t>
            </a:r>
            <a:r>
              <a:rPr lang="en-US" sz="2000" dirty="0" smtClean="0">
                <a:cs typeface="Times New Roman" pitchFamily="18" charset="0"/>
                <a:sym typeface="Symbol"/>
              </a:rPr>
              <a:t>=</a:t>
            </a:r>
            <a:r>
              <a:rPr lang="en-US" sz="2000" i="1" dirty="0" smtClean="0">
                <a:latin typeface="Times New Roman" pitchFamily="18" charset="0"/>
                <a:cs typeface="Times New Roman" pitchFamily="18" charset="0"/>
                <a:sym typeface="Symbol"/>
              </a:rPr>
              <a:t>n</a:t>
            </a:r>
            <a:r>
              <a:rPr lang="en-US" sz="2000" baseline="30000" dirty="0" smtClean="0">
                <a:latin typeface="Times New Roman" pitchFamily="18" charset="0"/>
                <a:cs typeface="Times New Roman" pitchFamily="18" charset="0"/>
                <a:sym typeface="Symbol"/>
              </a:rPr>
              <a:t>2</a:t>
            </a:r>
            <a:r>
              <a:rPr lang="en-US" sz="2000" dirty="0" smtClean="0">
                <a:cs typeface="Times New Roman" pitchFamily="18" charset="0"/>
                <a:sym typeface="Symbol"/>
              </a:rPr>
              <a:t>log(</a:t>
            </a:r>
            <a:r>
              <a:rPr lang="en-US" sz="2000" i="1" dirty="0" smtClean="0">
                <a:latin typeface="Times New Roman" pitchFamily="18" charset="0"/>
                <a:cs typeface="Times New Roman" pitchFamily="18" charset="0"/>
                <a:sym typeface="Symbol"/>
              </a:rPr>
              <a:t>q</a:t>
            </a:r>
            <a:r>
              <a:rPr lang="en-US" sz="2000" i="1" baseline="-25000" dirty="0" smtClean="0">
                <a:latin typeface="Times New Roman" pitchFamily="18" charset="0"/>
                <a:cs typeface="Times New Roman" pitchFamily="18" charset="0"/>
                <a:sym typeface="Symbol"/>
              </a:rPr>
              <a:t>i</a:t>
            </a:r>
            <a:r>
              <a:rPr lang="en-US" sz="2000" dirty="0" smtClean="0">
                <a:cs typeface="Times New Roman" pitchFamily="18" charset="0"/>
                <a:sym typeface="Symbol"/>
              </a:rPr>
              <a:t>)  </a:t>
            </a:r>
            <a:endParaRPr lang="en-US" sz="2000" dirty="0">
              <a:cs typeface="Times New Roman" pitchFamily="18" charset="0"/>
              <a:sym typeface="Symbol"/>
            </a:endParaRPr>
          </a:p>
        </p:txBody>
      </p:sp>
    </p:spTree>
    <p:extLst>
      <p:ext uri="{BB962C8B-B14F-4D97-AF65-F5344CB8AC3E}">
        <p14:creationId xmlns:p14="http://schemas.microsoft.com/office/powerpoint/2010/main" val="1259811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p:cNvSpPr>
                <a:spLocks noGrp="1"/>
              </p:cNvSpPr>
              <p:nvPr>
                <p:ph type="body" sz="quarter" idx="10"/>
              </p:nvPr>
            </p:nvSpPr>
            <p:spPr>
              <a:xfrm>
                <a:off x="381000" y="1411552"/>
                <a:ext cx="8610600" cy="4813625"/>
              </a:xfrm>
            </p:spPr>
            <p:txBody>
              <a:bodyPr/>
              <a:lstStyle/>
              <a:p>
                <a:r>
                  <a:rPr lang="en-US" dirty="0" smtClean="0"/>
                  <a:t>Enc, Dec, and </a:t>
                </a:r>
                <a:r>
                  <a:rPr lang="en-US" dirty="0" err="1" smtClean="0"/>
                  <a:t>homomorphic</a:t>
                </a:r>
                <a:r>
                  <a:rPr lang="en-US" dirty="0" smtClean="0"/>
                  <a:t> addition are the same as in the leveled SWHE</a:t>
                </a:r>
              </a:p>
              <a:p>
                <a:pPr lvl="1"/>
                <a:r>
                  <a:rPr lang="en-US" dirty="0" smtClean="0"/>
                  <a:t>Level-</a:t>
                </a:r>
                <a:r>
                  <a:rPr lang="en-US" i="1" dirty="0" smtClean="0">
                    <a:latin typeface="Times New Roman" pitchFamily="18" charset="0"/>
                    <a:cs typeface="Times New Roman" pitchFamily="18" charset="0"/>
                  </a:rPr>
                  <a:t>i</a:t>
                </a:r>
                <a:r>
                  <a:rPr lang="en-US" dirty="0" smtClean="0"/>
                  <a:t> </a:t>
                </a:r>
                <a:r>
                  <a:rPr lang="en-US" dirty="0" err="1" smtClean="0"/>
                  <a:t>ciphertexts</a:t>
                </a:r>
                <a:r>
                  <a:rPr lang="en-US" dirty="0" smtClean="0"/>
                  <a:t> are modulo </a:t>
                </a:r>
                <a:r>
                  <a:rPr lang="en-US" i="1" dirty="0" smtClean="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i</a:t>
                </a:r>
              </a:p>
              <a:p>
                <a:r>
                  <a:rPr lang="en-US" dirty="0" smtClean="0"/>
                  <a:t>To multiply two level-</a:t>
                </a:r>
                <a:r>
                  <a:rPr lang="en-US" i="1" dirty="0">
                    <a:latin typeface="Times New Roman" pitchFamily="18" charset="0"/>
                    <a:cs typeface="Times New Roman" pitchFamily="18" charset="0"/>
                  </a:rPr>
                  <a:t>i</a:t>
                </a:r>
                <a:r>
                  <a:rPr lang="en-US" dirty="0" smtClean="0"/>
                  <a:t> </a:t>
                </a:r>
                <a:r>
                  <a:rPr lang="en-US" dirty="0" err="1" smtClean="0"/>
                  <a:t>ciphertexts</a:t>
                </a:r>
                <a:r>
                  <a:rPr lang="en-US" dirty="0" smtClean="0"/>
                  <a:t>, </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2</a:t>
                </a:r>
                <a:r>
                  <a:rPr lang="en-US" dirty="0" smtClean="0"/>
                  <a:t>:</a:t>
                </a:r>
              </a:p>
              <a:p>
                <a:pPr lvl="1"/>
                <a:r>
                  <a:rPr lang="en-US" b="1" i="1" dirty="0" smtClean="0">
                    <a:latin typeface="Times New Roman" pitchFamily="18" charset="0"/>
                    <a:cs typeface="Times New Roman" pitchFamily="18" charset="0"/>
                  </a:rPr>
                  <a:t>c</a:t>
                </a:r>
                <a:r>
                  <a:rPr lang="en-US" baseline="30000" dirty="0" smtClean="0">
                    <a:latin typeface="Times New Roman" pitchFamily="18" charset="0"/>
                    <a:cs typeface="Times New Roman" pitchFamily="18" charset="0"/>
                  </a:rPr>
                  <a:t>*</a:t>
                </a:r>
                <a:r>
                  <a:rPr lang="en-US" dirty="0">
                    <a:latin typeface="Times New Roman" pitchFamily="18" charset="0"/>
                    <a:cs typeface="Times New Roman" pitchFamily="18" charset="0"/>
                    <a:sym typeface="Wingdings" pitchFamily="2" charset="2"/>
                  </a:rPr>
                  <a:t></a:t>
                </a:r>
                <a:r>
                  <a:rPr lang="en-US" dirty="0" err="1" smtClean="0"/>
                  <a:t>vec</a:t>
                </a:r>
                <a:r>
                  <a:rPr lang="en-US" dirty="0" smtClean="0"/>
                  <a:t>(</a:t>
                </a:r>
                <a:r>
                  <a:rPr lang="en-US" b="1" i="1" dirty="0" smtClean="0">
                    <a:latin typeface="Times New Roman" pitchFamily="18" charset="0"/>
                    <a:cs typeface="Times New Roman" pitchFamily="18" charset="0"/>
                  </a:rPr>
                  <a:t>c</a:t>
                </a:r>
                <a:r>
                  <a:rPr lang="en-US" baseline="-25000" dirty="0" smtClean="0">
                    <a:latin typeface="Times New Roman" pitchFamily="18" charset="0"/>
                    <a:cs typeface="Times New Roman" pitchFamily="18" charset="0"/>
                  </a:rPr>
                  <a:t>1</a:t>
                </a:r>
                <a:r>
                  <a:rPr lang="en-US" dirty="0">
                    <a:latin typeface="Times New Roman" pitchFamily="18" charset="0"/>
                    <a:cs typeface="Times New Roman" pitchFamily="18" charset="0"/>
                    <a:sym typeface="Symbol"/>
                  </a:rPr>
                  <a:t></a:t>
                </a:r>
                <a:r>
                  <a:rPr lang="en-US" b="1" i="1" dirty="0">
                    <a:latin typeface="Times New Roman" pitchFamily="18" charset="0"/>
                    <a:cs typeface="Times New Roman" pitchFamily="18" charset="0"/>
                  </a:rPr>
                  <a:t>c</a:t>
                </a:r>
                <a:r>
                  <a:rPr lang="en-US" baseline="-25000" dirty="0">
                    <a:latin typeface="Times New Roman" pitchFamily="18" charset="0"/>
                    <a:cs typeface="Times New Roman" pitchFamily="18" charset="0"/>
                  </a:rPr>
                  <a:t>2</a:t>
                </a:r>
                <a:r>
                  <a:rPr lang="en-US" dirty="0" smtClean="0">
                    <a:latin typeface="Times New Roman" pitchFamily="18" charset="0"/>
                    <a:cs typeface="Times New Roman" pitchFamily="18" charset="0"/>
                  </a:rPr>
                  <a:t>) </a:t>
                </a:r>
                <a:r>
                  <a:rPr lang="en-US" dirty="0">
                    <a:cs typeface="Times New Roman" pitchFamily="18" charset="0"/>
                    <a:sym typeface="Symbol"/>
                  </a:rPr>
                  <a:t></a:t>
                </a:r>
                <a:r>
                  <a:rPr lang="en-US" b="1" dirty="0" err="1" smtClean="0">
                    <a:cs typeface="Times New Roman" pitchFamily="18" charset="0"/>
                    <a:sym typeface="Symbol"/>
                  </a:rPr>
                  <a:t>Z</a:t>
                </a:r>
                <a:r>
                  <a:rPr lang="en-US" sz="1600" i="1" dirty="0" err="1" smtClean="0">
                    <a:latin typeface="Times New Roman" pitchFamily="18" charset="0"/>
                    <a:cs typeface="Times New Roman" pitchFamily="18" charset="0"/>
                    <a:sym typeface="Symbol"/>
                  </a:rPr>
                  <a:t>q</a:t>
                </a:r>
                <a:r>
                  <a:rPr lang="en-US" sz="1600" i="1" baseline="-25000" dirty="0" err="1" smtClean="0">
                    <a:latin typeface="Times New Roman" pitchFamily="18" charset="0"/>
                    <a:cs typeface="Times New Roman" pitchFamily="18" charset="0"/>
                    <a:sym typeface="Symbol"/>
                  </a:rPr>
                  <a:t>i</a:t>
                </a:r>
                <a:r>
                  <a:rPr lang="en-US" i="1" baseline="30000" dirty="0" err="1" smtClean="0">
                    <a:latin typeface="Times New Roman" pitchFamily="18" charset="0"/>
                    <a:cs typeface="Times New Roman" pitchFamily="18" charset="0"/>
                    <a:sym typeface="Symbol"/>
                  </a:rPr>
                  <a:t>n</a:t>
                </a:r>
                <a:r>
                  <a:rPr lang="en-US" dirty="0" smtClean="0">
                    <a:cs typeface="Times New Roman" pitchFamily="18" charset="0"/>
                  </a:rPr>
                  <a:t>,    </a:t>
                </a:r>
                <a:r>
                  <a:rPr lang="en-US" baseline="-25000" dirty="0" smtClean="0">
                    <a:cs typeface="Times New Roman" pitchFamily="18" charset="0"/>
                  </a:rPr>
                  <a:t> </a:t>
                </a:r>
                <a:r>
                  <a:rPr lang="en-US" sz="2400" dirty="0" smtClean="0">
                    <a:solidFill>
                      <a:srgbClr val="00B050"/>
                    </a:solidFill>
                    <a:cs typeface="Times New Roman" pitchFamily="18" charset="0"/>
                  </a:rPr>
                  <a:t>(&lt;</a:t>
                </a:r>
                <a:r>
                  <a:rPr lang="en-US" sz="2400" b="1" i="1" dirty="0" err="1" smtClean="0">
                    <a:solidFill>
                      <a:srgbClr val="00B050"/>
                    </a:solidFill>
                    <a:latin typeface="Times New Roman" pitchFamily="18" charset="0"/>
                    <a:cs typeface="Times New Roman" pitchFamily="18" charset="0"/>
                  </a:rPr>
                  <a:t>s</a:t>
                </a:r>
                <a:r>
                  <a:rPr lang="en-US" sz="2400" i="1" baseline="-25000" dirty="0" err="1" smtClean="0">
                    <a:solidFill>
                      <a:srgbClr val="00B050"/>
                    </a:solidFill>
                    <a:latin typeface="Times New Roman" pitchFamily="18" charset="0"/>
                    <a:cs typeface="Times New Roman" pitchFamily="18" charset="0"/>
                  </a:rPr>
                  <a:t>i</a:t>
                </a:r>
                <a:r>
                  <a:rPr lang="en-US" sz="2400" baseline="30000" dirty="0" smtClean="0">
                    <a:solidFill>
                      <a:srgbClr val="00B050"/>
                    </a:solidFill>
                    <a:latin typeface="Times New Roman" pitchFamily="18" charset="0"/>
                    <a:cs typeface="Times New Roman" pitchFamily="18" charset="0"/>
                  </a:rPr>
                  <a:t>*</a:t>
                </a:r>
                <a:r>
                  <a:rPr lang="en-US" sz="2400" dirty="0">
                    <a:solidFill>
                      <a:srgbClr val="00B050"/>
                    </a:solidFill>
                    <a:latin typeface="Times New Roman" pitchFamily="18" charset="0"/>
                    <a:cs typeface="Times New Roman" pitchFamily="18" charset="0"/>
                  </a:rPr>
                  <a:t>,</a:t>
                </a:r>
                <a:r>
                  <a:rPr lang="en-US" sz="2400" b="1" i="1" dirty="0" smtClean="0">
                    <a:solidFill>
                      <a:srgbClr val="00B050"/>
                    </a:solidFill>
                    <a:latin typeface="Times New Roman" pitchFamily="18" charset="0"/>
                    <a:cs typeface="Times New Roman" pitchFamily="18" charset="0"/>
                  </a:rPr>
                  <a:t>c</a:t>
                </a:r>
                <a:r>
                  <a:rPr lang="en-US" sz="2400" baseline="30000" dirty="0">
                    <a:solidFill>
                      <a:srgbClr val="00B050"/>
                    </a:solidFill>
                    <a:latin typeface="Times New Roman" pitchFamily="18" charset="0"/>
                    <a:cs typeface="Times New Roman" pitchFamily="18" charset="0"/>
                  </a:rPr>
                  <a:t>*</a:t>
                </a:r>
                <a:r>
                  <a:rPr lang="en-US" sz="2400" dirty="0" smtClean="0">
                    <a:solidFill>
                      <a:srgbClr val="00B050"/>
                    </a:solidFill>
                    <a:cs typeface="Times New Roman" pitchFamily="18" charset="0"/>
                  </a:rPr>
                  <a:t>&gt; </a:t>
                </a:r>
                <a:r>
                  <a:rPr lang="en-US" sz="2400" dirty="0" smtClean="0">
                    <a:solidFill>
                      <a:srgbClr val="00B050"/>
                    </a:solidFill>
                    <a:cs typeface="Times New Roman" pitchFamily="18" charset="0"/>
                  </a:rPr>
                  <a:t>mod </a:t>
                </a:r>
                <a:r>
                  <a:rPr lang="en-US" sz="2400" i="1" dirty="0" smtClean="0">
                    <a:solidFill>
                      <a:srgbClr val="00B050"/>
                    </a:solidFill>
                    <a:latin typeface="Times New Roman" pitchFamily="18" charset="0"/>
                    <a:cs typeface="Times New Roman" pitchFamily="18" charset="0"/>
                  </a:rPr>
                  <a:t>q</a:t>
                </a:r>
                <a:r>
                  <a:rPr lang="en-US" sz="2400" i="1" baseline="-25000" dirty="0" smtClean="0">
                    <a:solidFill>
                      <a:srgbClr val="00B050"/>
                    </a:solidFill>
                    <a:latin typeface="Times New Roman" pitchFamily="18" charset="0"/>
                    <a:cs typeface="Times New Roman" pitchFamily="18" charset="0"/>
                  </a:rPr>
                  <a:t>i</a:t>
                </a:r>
                <a:r>
                  <a:rPr lang="en-US" sz="2400" dirty="0" smtClean="0">
                    <a:solidFill>
                      <a:srgbClr val="00B050"/>
                    </a:solidFill>
                    <a:cs typeface="Times New Roman" pitchFamily="18" charset="0"/>
                  </a:rPr>
                  <a:t>) </a:t>
                </a:r>
                <a:r>
                  <a:rPr lang="en-US" sz="2400" dirty="0" smtClean="0">
                    <a:solidFill>
                      <a:srgbClr val="00B050"/>
                    </a:solidFill>
                    <a:sym typeface="Symbol"/>
                  </a:rPr>
                  <a:t></a:t>
                </a:r>
                <a:r>
                  <a:rPr lang="en-US" sz="2400" i="1" dirty="0" smtClean="0">
                    <a:solidFill>
                      <a:srgbClr val="00B050"/>
                    </a:solidFill>
                    <a:latin typeface="Times New Roman" pitchFamily="18" charset="0"/>
                    <a:cs typeface="Times New Roman" pitchFamily="18" charset="0"/>
                  </a:rPr>
                  <a:t>b</a:t>
                </a:r>
                <a:r>
                  <a:rPr lang="en-US" sz="2400" baseline="-25000" dirty="0" smtClean="0">
                    <a:solidFill>
                      <a:srgbClr val="00B050"/>
                    </a:solidFill>
                    <a:latin typeface="Times New Roman" pitchFamily="18" charset="0"/>
                    <a:cs typeface="Times New Roman" pitchFamily="18" charset="0"/>
                  </a:rPr>
                  <a:t>1</a:t>
                </a:r>
                <a:r>
                  <a:rPr lang="en-US" sz="2400" i="1" dirty="0" smtClean="0">
                    <a:solidFill>
                      <a:srgbClr val="00B050"/>
                    </a:solidFill>
                    <a:latin typeface="Times New Roman" pitchFamily="18" charset="0"/>
                    <a:cs typeface="Times New Roman" pitchFamily="18" charset="0"/>
                  </a:rPr>
                  <a:t>b</a:t>
                </a:r>
                <a:r>
                  <a:rPr lang="en-US" sz="2400" baseline="-25000" dirty="0" smtClean="0">
                    <a:solidFill>
                      <a:srgbClr val="00B050"/>
                    </a:solidFill>
                    <a:latin typeface="Times New Roman" pitchFamily="18" charset="0"/>
                    <a:cs typeface="Times New Roman" pitchFamily="18" charset="0"/>
                  </a:rPr>
                  <a:t>2</a:t>
                </a:r>
                <a:r>
                  <a:rPr lang="en-US" sz="2400" dirty="0" smtClean="0">
                    <a:solidFill>
                      <a:srgbClr val="00B050"/>
                    </a:solidFill>
                  </a:rPr>
                  <a:t>(mod </a:t>
                </a:r>
                <a:r>
                  <a:rPr lang="en-US" sz="2400" dirty="0">
                    <a:solidFill>
                      <a:srgbClr val="00B050"/>
                    </a:solidFill>
                  </a:rPr>
                  <a:t>2</a:t>
                </a:r>
                <a:r>
                  <a:rPr lang="en-US" sz="2400" dirty="0" smtClean="0">
                    <a:solidFill>
                      <a:srgbClr val="00B050"/>
                    </a:solidFill>
                  </a:rPr>
                  <a:t>)</a:t>
                </a:r>
                <a:endParaRPr lang="en-US" dirty="0" smtClean="0">
                  <a:solidFill>
                    <a:srgbClr val="00B050"/>
                  </a:solidFill>
                  <a:cs typeface="Times New Roman" pitchFamily="18" charset="0"/>
                </a:endParaRPr>
              </a:p>
              <a:p>
                <a:pPr lvl="1"/>
                <a:r>
                  <a:rPr lang="en-US" b="1" i="1" dirty="0" smtClean="0">
                    <a:latin typeface="Times New Roman" pitchFamily="18" charset="0"/>
                    <a:cs typeface="Times New Roman" pitchFamily="18" charset="0"/>
                  </a:rPr>
                  <a:t>c</a:t>
                </a:r>
                <a:r>
                  <a:rPr lang="en-US" b="1" i="1" baseline="30000" dirty="0" smtClean="0">
                    <a:latin typeface="Times New Roman" pitchFamily="18" charset="0"/>
                    <a:cs typeface="Times New Roman" pitchFamily="18" charset="0"/>
                  </a:rPr>
                  <a:t>**</a:t>
                </a:r>
                <a:r>
                  <a:rPr lang="en-US" dirty="0" smtClean="0">
                    <a:latin typeface="Times New Roman" pitchFamily="18" charset="0"/>
                    <a:cs typeface="Times New Roman" pitchFamily="18" charset="0"/>
                    <a:sym typeface="Wingdings" pitchFamily="2" charset="2"/>
                  </a:rPr>
                  <a:t></a:t>
                </a:r>
                <a:r>
                  <a:rPr lang="en-US" dirty="0" err="1" smtClean="0">
                    <a:cs typeface="Times New Roman" pitchFamily="18" charset="0"/>
                    <a:sym typeface="Symbol"/>
                  </a:rPr>
                  <a:t>BitDecom</a:t>
                </a:r>
                <a:r>
                  <a:rPr lang="en-US" dirty="0" smtClean="0">
                    <a:cs typeface="Times New Roman" pitchFamily="18" charset="0"/>
                    <a:sym typeface="Symbol"/>
                  </a:rPr>
                  <a:t>(</a:t>
                </a:r>
                <a:r>
                  <a:rPr lang="en-US" b="1" i="1" dirty="0" smtClean="0">
                    <a:latin typeface="Times New Roman" pitchFamily="18" charset="0"/>
                    <a:cs typeface="Times New Roman" pitchFamily="18" charset="0"/>
                  </a:rPr>
                  <a:t>c</a:t>
                </a:r>
                <a:r>
                  <a:rPr lang="en-US" baseline="30000" dirty="0" smtClean="0">
                    <a:latin typeface="Times New Roman" pitchFamily="18" charset="0"/>
                    <a:cs typeface="Times New Roman" pitchFamily="18" charset="0"/>
                    <a:sym typeface="Symbol"/>
                  </a:rPr>
                  <a:t>*</a:t>
                </a:r>
                <a:r>
                  <a:rPr lang="en-US" dirty="0" smtClean="0">
                    <a:cs typeface="Times New Roman" pitchFamily="18" charset="0"/>
                    <a:sym typeface="Symbol"/>
                  </a:rPr>
                  <a:t>),    </a:t>
                </a:r>
                <a:r>
                  <a:rPr lang="en-US" b="1" i="1" dirty="0" smtClean="0">
                    <a:latin typeface="Times New Roman" pitchFamily="18" charset="0"/>
                    <a:cs typeface="Times New Roman" pitchFamily="18" charset="0"/>
                    <a:sym typeface="Symbol"/>
                  </a:rPr>
                  <a:t>    </a:t>
                </a:r>
                <a:r>
                  <a:rPr lang="en-US" sz="2400" dirty="0" smtClean="0">
                    <a:solidFill>
                      <a:srgbClr val="00B050"/>
                    </a:solidFill>
                    <a:cs typeface="Times New Roman" pitchFamily="18" charset="0"/>
                  </a:rPr>
                  <a:t>(&lt;</a:t>
                </a:r>
                <a:r>
                  <a:rPr lang="en-US" sz="2400" b="1" i="1" dirty="0" err="1" smtClean="0">
                    <a:solidFill>
                      <a:srgbClr val="00B050"/>
                    </a:solidFill>
                    <a:latin typeface="Times New Roman" pitchFamily="18" charset="0"/>
                    <a:cs typeface="Times New Roman" pitchFamily="18" charset="0"/>
                  </a:rPr>
                  <a:t>s</a:t>
                </a:r>
                <a:r>
                  <a:rPr lang="en-US" sz="2400" i="1" baseline="-25000" dirty="0" err="1" smtClean="0">
                    <a:solidFill>
                      <a:srgbClr val="00B050"/>
                    </a:solidFill>
                    <a:latin typeface="Times New Roman" pitchFamily="18" charset="0"/>
                    <a:cs typeface="Times New Roman" pitchFamily="18" charset="0"/>
                  </a:rPr>
                  <a:t>i</a:t>
                </a:r>
                <a:r>
                  <a:rPr lang="en-US" sz="2400" baseline="30000" dirty="0" smtClean="0">
                    <a:solidFill>
                      <a:srgbClr val="00B050"/>
                    </a:solidFill>
                    <a:latin typeface="Times New Roman" pitchFamily="18" charset="0"/>
                    <a:cs typeface="Times New Roman" pitchFamily="18" charset="0"/>
                  </a:rPr>
                  <a:t>**</a:t>
                </a:r>
                <a:r>
                  <a:rPr lang="en-US" sz="2400" dirty="0">
                    <a:solidFill>
                      <a:srgbClr val="00B050"/>
                    </a:solidFill>
                    <a:latin typeface="Times New Roman" pitchFamily="18" charset="0"/>
                    <a:cs typeface="Times New Roman" pitchFamily="18" charset="0"/>
                  </a:rPr>
                  <a:t>,</a:t>
                </a:r>
                <a:r>
                  <a:rPr lang="en-US" sz="2400" b="1" i="1" dirty="0" smtClean="0">
                    <a:solidFill>
                      <a:srgbClr val="00B050"/>
                    </a:solidFill>
                    <a:latin typeface="Times New Roman" pitchFamily="18" charset="0"/>
                    <a:cs typeface="Times New Roman" pitchFamily="18" charset="0"/>
                  </a:rPr>
                  <a:t>c</a:t>
                </a:r>
                <a:r>
                  <a:rPr lang="en-US" sz="2400" baseline="30000" dirty="0">
                    <a:solidFill>
                      <a:srgbClr val="00B050"/>
                    </a:solidFill>
                    <a:latin typeface="Times New Roman" pitchFamily="18" charset="0"/>
                    <a:cs typeface="Times New Roman" pitchFamily="18" charset="0"/>
                  </a:rPr>
                  <a:t>**</a:t>
                </a:r>
                <a:r>
                  <a:rPr lang="en-US" sz="2400" dirty="0" smtClean="0">
                    <a:solidFill>
                      <a:srgbClr val="00B050"/>
                    </a:solidFill>
                    <a:cs typeface="Times New Roman" pitchFamily="18" charset="0"/>
                  </a:rPr>
                  <a:t>&gt; </a:t>
                </a:r>
                <a:r>
                  <a:rPr lang="en-US" sz="2400" dirty="0">
                    <a:solidFill>
                      <a:srgbClr val="00B050"/>
                    </a:solidFill>
                    <a:cs typeface="Times New Roman" pitchFamily="18" charset="0"/>
                  </a:rPr>
                  <a:t>mod </a:t>
                </a:r>
                <a:r>
                  <a:rPr lang="en-US" sz="2400" i="1" dirty="0">
                    <a:solidFill>
                      <a:srgbClr val="00B050"/>
                    </a:solidFill>
                    <a:latin typeface="Times New Roman" pitchFamily="18" charset="0"/>
                    <a:cs typeface="Times New Roman" pitchFamily="18" charset="0"/>
                  </a:rPr>
                  <a:t>q</a:t>
                </a:r>
                <a:r>
                  <a:rPr lang="en-US" sz="2400" i="1" baseline="-25000" dirty="0">
                    <a:solidFill>
                      <a:srgbClr val="00B050"/>
                    </a:solidFill>
                    <a:latin typeface="Times New Roman" pitchFamily="18" charset="0"/>
                    <a:cs typeface="Times New Roman" pitchFamily="18" charset="0"/>
                  </a:rPr>
                  <a:t>i</a:t>
                </a:r>
                <a:r>
                  <a:rPr lang="en-US" sz="2400" dirty="0">
                    <a:solidFill>
                      <a:srgbClr val="00B050"/>
                    </a:solidFill>
                    <a:cs typeface="Times New Roman" pitchFamily="18" charset="0"/>
                  </a:rPr>
                  <a:t>) </a:t>
                </a:r>
                <a:r>
                  <a:rPr lang="en-US" sz="2400" dirty="0">
                    <a:solidFill>
                      <a:srgbClr val="00B050"/>
                    </a:solidFill>
                    <a:sym typeface="Symbol"/>
                  </a:rPr>
                  <a:t></a:t>
                </a:r>
                <a:r>
                  <a:rPr lang="en-US" sz="2400" i="1" dirty="0">
                    <a:solidFill>
                      <a:srgbClr val="00B050"/>
                    </a:solidFill>
                    <a:latin typeface="Times New Roman" pitchFamily="18" charset="0"/>
                    <a:cs typeface="Times New Roman" pitchFamily="18" charset="0"/>
                  </a:rPr>
                  <a:t>b</a:t>
                </a:r>
                <a:r>
                  <a:rPr lang="en-US" sz="2400" baseline="-25000" dirty="0">
                    <a:solidFill>
                      <a:srgbClr val="00B050"/>
                    </a:solidFill>
                    <a:latin typeface="Times New Roman" pitchFamily="18" charset="0"/>
                    <a:cs typeface="Times New Roman" pitchFamily="18" charset="0"/>
                  </a:rPr>
                  <a:t>1</a:t>
                </a:r>
                <a:r>
                  <a:rPr lang="en-US" sz="2400" i="1" dirty="0">
                    <a:solidFill>
                      <a:srgbClr val="00B050"/>
                    </a:solidFill>
                    <a:latin typeface="Times New Roman" pitchFamily="18" charset="0"/>
                    <a:cs typeface="Times New Roman" pitchFamily="18" charset="0"/>
                  </a:rPr>
                  <a:t>b</a:t>
                </a:r>
                <a:r>
                  <a:rPr lang="en-US" sz="2400" baseline="-25000" dirty="0">
                    <a:solidFill>
                      <a:srgbClr val="00B050"/>
                    </a:solidFill>
                    <a:latin typeface="Times New Roman" pitchFamily="18" charset="0"/>
                    <a:cs typeface="Times New Roman" pitchFamily="18" charset="0"/>
                  </a:rPr>
                  <a:t>2</a:t>
                </a:r>
                <a:r>
                  <a:rPr lang="en-US" sz="2400" dirty="0">
                    <a:solidFill>
                      <a:srgbClr val="00B050"/>
                    </a:solidFill>
                  </a:rPr>
                  <a:t>(mod 2</a:t>
                </a:r>
                <a:r>
                  <a:rPr lang="en-US" sz="2400" dirty="0" smtClean="0">
                    <a:solidFill>
                      <a:srgbClr val="00B050"/>
                    </a:solidFill>
                  </a:rPr>
                  <a:t>)</a:t>
                </a:r>
                <a:endParaRPr lang="en-US" b="1" i="1" dirty="0" smtClean="0">
                  <a:solidFill>
                    <a:srgbClr val="00B050"/>
                  </a:solidFill>
                  <a:latin typeface="Times New Roman" pitchFamily="18" charset="0"/>
                  <a:cs typeface="Times New Roman" pitchFamily="18" charset="0"/>
                </a:endParaRPr>
              </a:p>
              <a:p>
                <a:pPr lvl="1"/>
                <a:r>
                  <a:rPr lang="en-US" b="1" i="1" dirty="0" smtClean="0">
                    <a:latin typeface="Times New Roman" pitchFamily="18" charset="0"/>
                    <a:cs typeface="Times New Roman" pitchFamily="18" charset="0"/>
                  </a:rPr>
                  <a:t>c</a:t>
                </a:r>
                <a:r>
                  <a:rPr lang="en-US" dirty="0">
                    <a:cs typeface="Times New Roman" pitchFamily="18" charset="0"/>
                  </a:rPr>
                  <a:t>’</a:t>
                </a:r>
                <a:r>
                  <a:rPr lang="en-US" dirty="0">
                    <a:latin typeface="Times New Roman" pitchFamily="18" charset="0"/>
                    <a:cs typeface="Times New Roman" pitchFamily="18" charset="0"/>
                    <a:sym typeface="Wingdings" pitchFamily="2" charset="2"/>
                  </a:rPr>
                  <a:t></a:t>
                </a:r>
                <a:r>
                  <a:rPr lang="en-US" dirty="0" smtClean="0">
                    <a:cs typeface="Times New Roman" pitchFamily="18" charset="0"/>
                  </a:rPr>
                  <a:t>M</a:t>
                </a:r>
                <a:r>
                  <a:rPr lang="en-US" i="1" baseline="-25000" dirty="0" smtClean="0">
                    <a:latin typeface="Times New Roman" pitchFamily="18" charset="0"/>
                    <a:cs typeface="Times New Roman" pitchFamily="18" charset="0"/>
                  </a:rPr>
                  <a:t>i</a:t>
                </a:r>
                <a:r>
                  <a:rPr lang="en-US" baseline="-25000" dirty="0" smtClean="0">
                    <a:latin typeface="Times New Roman" pitchFamily="18" charset="0"/>
                    <a:cs typeface="Times New Roman" pitchFamily="18" charset="0"/>
                  </a:rPr>
                  <a:t>+1</a:t>
                </a:r>
                <a:r>
                  <a:rPr lang="en-US" b="1" i="1" dirty="0" smtClean="0">
                    <a:latin typeface="Times New Roman" pitchFamily="18" charset="0"/>
                    <a:cs typeface="Times New Roman" pitchFamily="18" charset="0"/>
                  </a:rPr>
                  <a:t>c</a:t>
                </a:r>
                <a:r>
                  <a:rPr lang="en-US" baseline="30000" dirty="0" smtClean="0">
                    <a:latin typeface="Times New Roman" pitchFamily="18" charset="0"/>
                    <a:cs typeface="Times New Roman" pitchFamily="18" charset="0"/>
                  </a:rPr>
                  <a:t>**</a:t>
                </a:r>
                <a:r>
                  <a:rPr lang="en-US" b="1" i="1" baseline="30000" dirty="0" smtClean="0">
                    <a:latin typeface="Times New Roman" pitchFamily="18" charset="0"/>
                    <a:cs typeface="Times New Roman" pitchFamily="18" charset="0"/>
                  </a:rPr>
                  <a:t> </a:t>
                </a:r>
                <a:r>
                  <a:rPr lang="en-US" dirty="0">
                    <a:latin typeface="Times New Roman" pitchFamily="18" charset="0"/>
                    <a:cs typeface="Times New Roman" pitchFamily="18" charset="0"/>
                  </a:rPr>
                  <a:t>mod </a:t>
                </a:r>
                <a:r>
                  <a:rPr lang="en-US" i="1" dirty="0" smtClean="0">
                    <a:latin typeface="Times New Roman" pitchFamily="18" charset="0"/>
                    <a:cs typeface="Times New Roman" pitchFamily="18" charset="0"/>
                  </a:rPr>
                  <a:t>q</a:t>
                </a:r>
                <a:r>
                  <a:rPr lang="en-US" i="1"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en-US" sz="2400" dirty="0" smtClean="0">
                    <a:solidFill>
                      <a:srgbClr val="00B050"/>
                    </a:solidFill>
                    <a:cs typeface="Times New Roman" pitchFamily="18" charset="0"/>
                  </a:rPr>
                  <a:t>(&lt;</a:t>
                </a:r>
                <a:r>
                  <a:rPr lang="en-US" sz="2400" b="1" i="1" dirty="0" smtClean="0">
                    <a:solidFill>
                      <a:srgbClr val="00B050"/>
                    </a:solidFill>
                    <a:latin typeface="Times New Roman" pitchFamily="18" charset="0"/>
                    <a:cs typeface="Times New Roman" pitchFamily="18" charset="0"/>
                  </a:rPr>
                  <a:t>s</a:t>
                </a:r>
                <a:r>
                  <a:rPr lang="en-US" sz="2400" i="1" baseline="-25000" dirty="0" smtClean="0">
                    <a:solidFill>
                      <a:srgbClr val="00B050"/>
                    </a:solidFill>
                    <a:latin typeface="Times New Roman" pitchFamily="18" charset="0"/>
                    <a:cs typeface="Times New Roman" pitchFamily="18" charset="0"/>
                  </a:rPr>
                  <a:t>i</a:t>
                </a:r>
                <a:r>
                  <a:rPr lang="en-US" sz="2400" baseline="-25000" dirty="0" smtClean="0">
                    <a:solidFill>
                      <a:srgbClr val="00B050"/>
                    </a:solidFill>
                    <a:latin typeface="Times New Roman" pitchFamily="18" charset="0"/>
                    <a:cs typeface="Times New Roman" pitchFamily="18" charset="0"/>
                  </a:rPr>
                  <a:t>+1</a:t>
                </a:r>
                <a:r>
                  <a:rPr lang="en-US" sz="2400" dirty="0">
                    <a:solidFill>
                      <a:srgbClr val="00B050"/>
                    </a:solidFill>
                    <a:latin typeface="Times New Roman" pitchFamily="18" charset="0"/>
                    <a:cs typeface="Times New Roman" pitchFamily="18" charset="0"/>
                  </a:rPr>
                  <a:t>,</a:t>
                </a:r>
                <a:r>
                  <a:rPr lang="en-US" sz="2400" b="1" i="1" dirty="0" smtClean="0">
                    <a:solidFill>
                      <a:srgbClr val="00B050"/>
                    </a:solidFill>
                    <a:latin typeface="Times New Roman" pitchFamily="18" charset="0"/>
                    <a:cs typeface="Times New Roman" pitchFamily="18" charset="0"/>
                  </a:rPr>
                  <a:t>c</a:t>
                </a:r>
                <a:r>
                  <a:rPr lang="en-US" sz="2400" dirty="0" smtClean="0">
                    <a:solidFill>
                      <a:srgbClr val="00B050"/>
                    </a:solidFill>
                    <a:cs typeface="Times New Roman" pitchFamily="18" charset="0"/>
                  </a:rPr>
                  <a:t>’&gt; </a:t>
                </a:r>
                <a:r>
                  <a:rPr lang="en-US" sz="2400" dirty="0">
                    <a:solidFill>
                      <a:srgbClr val="00B050"/>
                    </a:solidFill>
                    <a:cs typeface="Times New Roman" pitchFamily="18" charset="0"/>
                  </a:rPr>
                  <a:t>mod </a:t>
                </a:r>
                <a:r>
                  <a:rPr lang="en-US" sz="2400" i="1" dirty="0" smtClean="0">
                    <a:solidFill>
                      <a:srgbClr val="00B050"/>
                    </a:solidFill>
                    <a:latin typeface="Times New Roman" pitchFamily="18" charset="0"/>
                    <a:cs typeface="Times New Roman" pitchFamily="18" charset="0"/>
                  </a:rPr>
                  <a:t>q</a:t>
                </a:r>
                <a:r>
                  <a:rPr lang="en-US" sz="2400" i="1" baseline="-25000" dirty="0" smtClean="0">
                    <a:solidFill>
                      <a:srgbClr val="00B050"/>
                    </a:solidFill>
                    <a:latin typeface="Times New Roman" pitchFamily="18" charset="0"/>
                    <a:cs typeface="Times New Roman" pitchFamily="18" charset="0"/>
                  </a:rPr>
                  <a:t>i</a:t>
                </a:r>
                <a:r>
                  <a:rPr lang="en-US" sz="2400" dirty="0" smtClean="0">
                    <a:solidFill>
                      <a:srgbClr val="00B050"/>
                    </a:solidFill>
                    <a:cs typeface="Times New Roman" pitchFamily="18" charset="0"/>
                  </a:rPr>
                  <a:t>) </a:t>
                </a:r>
                <a:r>
                  <a:rPr lang="en-US" sz="2400" dirty="0">
                    <a:solidFill>
                      <a:srgbClr val="00B050"/>
                    </a:solidFill>
                    <a:sym typeface="Symbol"/>
                  </a:rPr>
                  <a:t></a:t>
                </a:r>
                <a:r>
                  <a:rPr lang="en-US" sz="2400" i="1" dirty="0">
                    <a:solidFill>
                      <a:srgbClr val="00B050"/>
                    </a:solidFill>
                    <a:latin typeface="Times New Roman" pitchFamily="18" charset="0"/>
                    <a:cs typeface="Times New Roman" pitchFamily="18" charset="0"/>
                  </a:rPr>
                  <a:t>b</a:t>
                </a:r>
                <a:r>
                  <a:rPr lang="en-US" sz="2400" baseline="-25000" dirty="0">
                    <a:solidFill>
                      <a:srgbClr val="00B050"/>
                    </a:solidFill>
                    <a:latin typeface="Times New Roman" pitchFamily="18" charset="0"/>
                    <a:cs typeface="Times New Roman" pitchFamily="18" charset="0"/>
                  </a:rPr>
                  <a:t>1</a:t>
                </a:r>
                <a:r>
                  <a:rPr lang="en-US" sz="2400" i="1" dirty="0">
                    <a:solidFill>
                      <a:srgbClr val="00B050"/>
                    </a:solidFill>
                    <a:latin typeface="Times New Roman" pitchFamily="18" charset="0"/>
                    <a:cs typeface="Times New Roman" pitchFamily="18" charset="0"/>
                  </a:rPr>
                  <a:t>b</a:t>
                </a:r>
                <a:r>
                  <a:rPr lang="en-US" sz="2400" baseline="-25000" dirty="0">
                    <a:solidFill>
                      <a:srgbClr val="00B050"/>
                    </a:solidFill>
                    <a:latin typeface="Times New Roman" pitchFamily="18" charset="0"/>
                    <a:cs typeface="Times New Roman" pitchFamily="18" charset="0"/>
                  </a:rPr>
                  <a:t>2</a:t>
                </a:r>
                <a:r>
                  <a:rPr lang="en-US" sz="2400" dirty="0">
                    <a:solidFill>
                      <a:srgbClr val="00B050"/>
                    </a:solidFill>
                  </a:rPr>
                  <a:t>(mod 2</a:t>
                </a:r>
                <a:r>
                  <a:rPr lang="en-US" sz="2400" dirty="0" smtClean="0">
                    <a:solidFill>
                      <a:srgbClr val="00B050"/>
                    </a:solidFill>
                  </a:rPr>
                  <a:t>)</a:t>
                </a:r>
              </a:p>
              <a:p>
                <a:pPr lvl="1"/>
                <a14:m>
                  <m:oMath xmlns:m="http://schemas.openxmlformats.org/officeDocument/2006/math">
                    <m:r>
                      <m:rPr>
                        <m:nor/>
                      </m:rPr>
                      <a:rPr lang="en-US" b="1" i="1" dirty="0">
                        <a:latin typeface="Times New Roman" pitchFamily="18" charset="0"/>
                        <a:cs typeface="Times New Roman" pitchFamily="18" charset="0"/>
                      </a:rPr>
                      <m:t>c</m:t>
                    </m:r>
                    <m:r>
                      <m:rPr>
                        <m:nor/>
                      </m:rPr>
                      <a:rPr lang="en-US" b="0" i="0" dirty="0" smtClean="0">
                        <a:latin typeface="Times New Roman" pitchFamily="18" charset="0"/>
                        <a:cs typeface="Times New Roman" pitchFamily="18" charset="0"/>
                      </a:rPr>
                      <m:t> </m:t>
                    </m:r>
                    <m:r>
                      <m:rPr>
                        <m:nor/>
                      </m:rPr>
                      <a:rPr lang="en-US" dirty="0">
                        <a:latin typeface="Times New Roman" pitchFamily="18" charset="0"/>
                        <a:cs typeface="Times New Roman" pitchFamily="18" charset="0"/>
                        <a:sym typeface="Wingdings" pitchFamily="2" charset="2"/>
                      </a:rPr>
                      <m:t></m:t>
                    </m:r>
                  </m:oMath>
                </a14:m>
                <a:r>
                  <a:rPr lang="en-US" dirty="0" smtClean="0">
                    <a:latin typeface="Cambria Math" pitchFamily="18" charset="0"/>
                    <a:ea typeface="Cambria Math" pitchFamily="18" charset="0"/>
                  </a:rPr>
                  <a:t>rnd</a:t>
                </a:r>
                <a:r>
                  <a:rPr lang="en-US" b="1" i="1" baseline="-25000" dirty="0" smtClean="0">
                    <a:latin typeface="Times New Roman" pitchFamily="18" charset="0"/>
                    <a:cs typeface="Times New Roman" pitchFamily="18" charset="0"/>
                  </a:rPr>
                  <a:t>c</a:t>
                </a:r>
                <a:r>
                  <a:rPr lang="en-US" baseline="-25000" dirty="0">
                    <a:cs typeface="Times New Roman" pitchFamily="18" charset="0"/>
                  </a:rPr>
                  <a:t>’</a:t>
                </a:r>
                <a:r>
                  <a:rPr lang="en-US" dirty="0" smtClean="0">
                    <a:sym typeface="Wingdings" pitchFamily="2" charset="2"/>
                  </a:rPr>
                  <a:t>(</a:t>
                </a:r>
                <a:r>
                  <a:rPr lang="en-US" i="1" dirty="0">
                    <a:latin typeface="Times New Roman" pitchFamily="18" charset="0"/>
                    <a:cs typeface="Times New Roman" pitchFamily="18" charset="0"/>
                    <a:sym typeface="Symbol"/>
                  </a:rPr>
                  <a:t>q</a:t>
                </a:r>
                <a:r>
                  <a:rPr lang="en-US" i="1" baseline="-25000" dirty="0">
                    <a:latin typeface="Times New Roman" pitchFamily="18" charset="0"/>
                    <a:cs typeface="Times New Roman" pitchFamily="18" charset="0"/>
                    <a:sym typeface="Symbol"/>
                  </a:rPr>
                  <a:t>i+</a:t>
                </a:r>
                <a:r>
                  <a:rPr lang="en-US" baseline="-25000" dirty="0">
                    <a:latin typeface="Times New Roman" pitchFamily="18" charset="0"/>
                    <a:cs typeface="Times New Roman" pitchFamily="18" charset="0"/>
                    <a:sym typeface="Symbol"/>
                  </a:rPr>
                  <a:t>1</a:t>
                </a:r>
                <a:r>
                  <a:rPr lang="en-US" dirty="0">
                    <a:sym typeface="Symbol"/>
                  </a:rPr>
                  <a:t>/</a:t>
                </a:r>
                <a:r>
                  <a:rPr lang="en-US" i="1" dirty="0">
                    <a:latin typeface="Times New Roman" pitchFamily="18" charset="0"/>
                    <a:cs typeface="Times New Roman" pitchFamily="18" charset="0"/>
                    <a:sym typeface="Symbol"/>
                  </a:rPr>
                  <a:t>q</a:t>
                </a:r>
                <a:r>
                  <a:rPr lang="en-US" i="1" baseline="-25000" dirty="0">
                    <a:latin typeface="Times New Roman" pitchFamily="18" charset="0"/>
                    <a:cs typeface="Times New Roman" pitchFamily="18" charset="0"/>
                    <a:sym typeface="Symbol"/>
                  </a:rPr>
                  <a:t>i</a:t>
                </a:r>
                <a:r>
                  <a:rPr lang="en-US" dirty="0">
                    <a:sym typeface="Symbol"/>
                  </a:rPr>
                  <a:t> </a:t>
                </a:r>
                <a:r>
                  <a:rPr lang="en-US" dirty="0"/>
                  <a:t>·</a:t>
                </a:r>
                <a:r>
                  <a:rPr lang="en-US" b="1" i="1" dirty="0" smtClean="0">
                    <a:latin typeface="Times New Roman" pitchFamily="18" charset="0"/>
                    <a:cs typeface="Times New Roman" pitchFamily="18" charset="0"/>
                  </a:rPr>
                  <a:t>c</a:t>
                </a:r>
                <a:r>
                  <a:rPr lang="en-US" dirty="0" smtClean="0">
                    <a:cs typeface="Times New Roman" pitchFamily="18" charset="0"/>
                  </a:rPr>
                  <a:t>’</a:t>
                </a:r>
                <a:r>
                  <a:rPr lang="en-US" dirty="0" smtClean="0"/>
                  <a:t>),      </a:t>
                </a:r>
                <a:r>
                  <a:rPr lang="en-US" sz="2400" dirty="0" smtClean="0">
                    <a:solidFill>
                      <a:srgbClr val="00B050"/>
                    </a:solidFill>
                    <a:cs typeface="Times New Roman" pitchFamily="18" charset="0"/>
                  </a:rPr>
                  <a:t>(&lt;</a:t>
                </a:r>
                <a14:m>
                  <m:oMath xmlns:m="http://schemas.openxmlformats.org/officeDocument/2006/math">
                    <m:r>
                      <m:rPr>
                        <m:nor/>
                      </m:rPr>
                      <a:rPr lang="en-US" sz="2400" b="1" i="1" dirty="0">
                        <a:solidFill>
                          <a:srgbClr val="00B050"/>
                        </a:solidFill>
                        <a:latin typeface="Times New Roman" pitchFamily="18" charset="0"/>
                        <a:cs typeface="Times New Roman" pitchFamily="18" charset="0"/>
                      </a:rPr>
                      <m:t>s</m:t>
                    </m:r>
                    <m:r>
                      <m:rPr>
                        <m:nor/>
                      </m:rPr>
                      <a:rPr lang="en-US" sz="2400" i="1" baseline="-25000" dirty="0">
                        <a:solidFill>
                          <a:srgbClr val="00B050"/>
                        </a:solidFill>
                        <a:latin typeface="Times New Roman" pitchFamily="18" charset="0"/>
                        <a:cs typeface="Times New Roman" pitchFamily="18" charset="0"/>
                      </a:rPr>
                      <m:t>i</m:t>
                    </m:r>
                    <m:r>
                      <m:rPr>
                        <m:nor/>
                      </m:rPr>
                      <a:rPr lang="en-US" sz="2400" baseline="-25000" dirty="0">
                        <a:solidFill>
                          <a:srgbClr val="00B050"/>
                        </a:solidFill>
                        <a:latin typeface="Times New Roman" pitchFamily="18" charset="0"/>
                        <a:cs typeface="Times New Roman" pitchFamily="18" charset="0"/>
                      </a:rPr>
                      <m:t>+1</m:t>
                    </m:r>
                    <m:r>
                      <m:rPr>
                        <m:nor/>
                      </m:rPr>
                      <a:rPr lang="en-US" sz="2400" dirty="0">
                        <a:solidFill>
                          <a:srgbClr val="00B050"/>
                        </a:solidFill>
                        <a:latin typeface="Times New Roman" pitchFamily="18" charset="0"/>
                        <a:cs typeface="Times New Roman" pitchFamily="18" charset="0"/>
                      </a:rPr>
                      <m:t>,</m:t>
                    </m:r>
                    <m:r>
                      <m:rPr>
                        <m:nor/>
                      </m:rPr>
                      <a:rPr lang="en-US" sz="2400" b="1" i="1" dirty="0">
                        <a:solidFill>
                          <a:srgbClr val="00B050"/>
                        </a:solidFill>
                        <a:latin typeface="Times New Roman" pitchFamily="18" charset="0"/>
                        <a:cs typeface="Times New Roman" pitchFamily="18" charset="0"/>
                      </a:rPr>
                      <m:t>c</m:t>
                    </m:r>
                  </m:oMath>
                </a14:m>
                <a:r>
                  <a:rPr lang="en-US" sz="2400" dirty="0" smtClean="0">
                    <a:solidFill>
                      <a:srgbClr val="00B050"/>
                    </a:solidFill>
                    <a:cs typeface="Times New Roman" pitchFamily="18" charset="0"/>
                  </a:rPr>
                  <a:t>&gt; </a:t>
                </a:r>
                <a:r>
                  <a:rPr lang="en-US" sz="2400" dirty="0">
                    <a:solidFill>
                      <a:srgbClr val="00B050"/>
                    </a:solidFill>
                    <a:cs typeface="Times New Roman" pitchFamily="18" charset="0"/>
                  </a:rPr>
                  <a:t>mod </a:t>
                </a:r>
                <a:r>
                  <a:rPr lang="en-US" sz="2400" i="1" dirty="0">
                    <a:solidFill>
                      <a:srgbClr val="00B050"/>
                    </a:solidFill>
                    <a:latin typeface="Times New Roman" pitchFamily="18" charset="0"/>
                    <a:cs typeface="Times New Roman" pitchFamily="18" charset="0"/>
                  </a:rPr>
                  <a:t>q</a:t>
                </a:r>
                <a:r>
                  <a:rPr lang="en-US" sz="2400" i="1" baseline="-25000" dirty="0">
                    <a:solidFill>
                      <a:srgbClr val="00B050"/>
                    </a:solidFill>
                    <a:latin typeface="Times New Roman" pitchFamily="18" charset="0"/>
                    <a:cs typeface="Times New Roman" pitchFamily="18" charset="0"/>
                  </a:rPr>
                  <a:t>i</a:t>
                </a:r>
                <a:r>
                  <a:rPr lang="en-US" sz="2400" baseline="-25000" dirty="0">
                    <a:solidFill>
                      <a:srgbClr val="00B050"/>
                    </a:solidFill>
                    <a:latin typeface="Times New Roman" pitchFamily="18" charset="0"/>
                    <a:cs typeface="Times New Roman" pitchFamily="18" charset="0"/>
                  </a:rPr>
                  <a:t>+1</a:t>
                </a:r>
                <a:r>
                  <a:rPr lang="en-US" sz="2400" dirty="0">
                    <a:solidFill>
                      <a:srgbClr val="00B050"/>
                    </a:solidFill>
                    <a:cs typeface="Times New Roman" pitchFamily="18" charset="0"/>
                  </a:rPr>
                  <a:t>) </a:t>
                </a:r>
                <a:r>
                  <a:rPr lang="en-US" sz="2400" dirty="0">
                    <a:solidFill>
                      <a:srgbClr val="00B050"/>
                    </a:solidFill>
                    <a:sym typeface="Symbol"/>
                  </a:rPr>
                  <a:t></a:t>
                </a:r>
                <a:r>
                  <a:rPr lang="en-US" sz="2400" i="1" dirty="0">
                    <a:solidFill>
                      <a:srgbClr val="00B050"/>
                    </a:solidFill>
                    <a:latin typeface="Times New Roman" pitchFamily="18" charset="0"/>
                    <a:cs typeface="Times New Roman" pitchFamily="18" charset="0"/>
                  </a:rPr>
                  <a:t>b</a:t>
                </a:r>
                <a:r>
                  <a:rPr lang="en-US" sz="2400" baseline="-25000" dirty="0">
                    <a:solidFill>
                      <a:srgbClr val="00B050"/>
                    </a:solidFill>
                    <a:latin typeface="Times New Roman" pitchFamily="18" charset="0"/>
                    <a:cs typeface="Times New Roman" pitchFamily="18" charset="0"/>
                  </a:rPr>
                  <a:t>1</a:t>
                </a:r>
                <a:r>
                  <a:rPr lang="en-US" sz="2400" i="1" dirty="0">
                    <a:solidFill>
                      <a:srgbClr val="00B050"/>
                    </a:solidFill>
                    <a:latin typeface="Times New Roman" pitchFamily="18" charset="0"/>
                    <a:cs typeface="Times New Roman" pitchFamily="18" charset="0"/>
                  </a:rPr>
                  <a:t>b</a:t>
                </a:r>
                <a:r>
                  <a:rPr lang="en-US" sz="2400" baseline="-25000" dirty="0">
                    <a:solidFill>
                      <a:srgbClr val="00B050"/>
                    </a:solidFill>
                    <a:latin typeface="Times New Roman" pitchFamily="18" charset="0"/>
                    <a:cs typeface="Times New Roman" pitchFamily="18" charset="0"/>
                  </a:rPr>
                  <a:t>2</a:t>
                </a:r>
                <a:r>
                  <a:rPr lang="en-US" sz="2400" dirty="0">
                    <a:solidFill>
                      <a:srgbClr val="00B050"/>
                    </a:solidFill>
                  </a:rPr>
                  <a:t>(mod 2)</a:t>
                </a:r>
                <a:endParaRPr lang="en-US" dirty="0"/>
              </a:p>
              <a:p>
                <a:pPr lvl="1"/>
                <a:endParaRPr lang="en-US" dirty="0">
                  <a:solidFill>
                    <a:srgbClr val="00B050"/>
                  </a:solidFill>
                  <a:cs typeface="Times New Roman" pitchFamily="18" charset="0"/>
                </a:endParaRPr>
              </a:p>
              <a:p>
                <a:r>
                  <a:rPr lang="en-US" dirty="0" smtClean="0">
                    <a:cs typeface="Times New Roman" pitchFamily="18" charset="0"/>
                  </a:rPr>
                  <a:t>Noise in </a:t>
                </a:r>
                <a:r>
                  <a:rPr lang="en-US" b="1" i="1" dirty="0" smtClean="0">
                    <a:latin typeface="Times New Roman" pitchFamily="18" charset="0"/>
                    <a:cs typeface="Times New Roman" pitchFamily="18" charset="0"/>
                  </a:rPr>
                  <a:t>c</a:t>
                </a:r>
                <a:r>
                  <a:rPr lang="en-US" dirty="0" smtClean="0">
                    <a:cs typeface="Times New Roman" pitchFamily="18" charset="0"/>
                  </a:rPr>
                  <a:t> is bounded by (</a:t>
                </a:r>
                <a14:m>
                  <m:oMath xmlns:m="http://schemas.openxmlformats.org/officeDocument/2006/math">
                    <m:r>
                      <a:rPr lang="en-US">
                        <a:latin typeface="Cambria Math"/>
                      </a:rPr>
                      <m:t>𝜂</m:t>
                    </m:r>
                  </m:oMath>
                </a14:m>
                <a:r>
                  <a:rPr lang="en-US" baseline="30000" dirty="0" smtClean="0"/>
                  <a:t>2</a:t>
                </a:r>
                <a:r>
                  <a:rPr lang="en-US" dirty="0"/>
                  <a:t>+stuff)/</a:t>
                </a:r>
                <a:r>
                  <a:rPr lang="en-US" dirty="0">
                    <a:latin typeface="Symbol" pitchFamily="18" charset="2"/>
                  </a:rPr>
                  <a:t>t</a:t>
                </a:r>
                <a:r>
                  <a:rPr lang="en-US" dirty="0" smtClean="0"/>
                  <a:t> </a:t>
                </a:r>
                <a:r>
                  <a:rPr lang="en-US" i="1" dirty="0" smtClean="0">
                    <a:latin typeface="Times New Roman" pitchFamily="18" charset="0"/>
                    <a:cs typeface="Times New Roman" pitchFamily="18" charset="0"/>
                  </a:rPr>
                  <a:t>≤ </a:t>
                </a:r>
                <a14:m>
                  <m:oMath xmlns:m="http://schemas.openxmlformats.org/officeDocument/2006/math">
                    <m:r>
                      <a:rPr lang="en-US" i="1">
                        <a:latin typeface="Cambria Math"/>
                        <a:ea typeface="Cambria Math"/>
                        <a:cs typeface="Times New Roman" pitchFamily="18" charset="0"/>
                      </a:rPr>
                      <m:t>𝜂</m:t>
                    </m:r>
                  </m:oMath>
                </a14:m>
                <a:r>
                  <a:rPr lang="en-US" dirty="0"/>
                  <a:t> </a:t>
                </a:r>
              </a:p>
            </p:txBody>
          </p:sp>
        </mc:Choice>
        <mc:Fallback>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610600" cy="4813625"/>
              </a:xfrm>
              <a:blipFill rotWithShape="1">
                <a:blip r:embed="rId3"/>
                <a:stretch>
                  <a:fillRect l="-71" t="-3676" b="-430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The [G’11] “Leveled FHE”</a:t>
            </a:r>
          </a:p>
        </p:txBody>
      </p:sp>
      <p:sp>
        <p:nvSpPr>
          <p:cNvPr id="4" name="Date Placeholder 3"/>
          <p:cNvSpPr>
            <a:spLocks noGrp="1"/>
          </p:cNvSpPr>
          <p:nvPr>
            <p:ph type="dt" sz="half" idx="11"/>
          </p:nvPr>
        </p:nvSpPr>
        <p:spPr/>
        <p:txBody>
          <a:bodyPr/>
          <a:lstStyle/>
          <a:p>
            <a:fld id="{280CD51E-DA9C-4A5B-9486-F7698019F904}" type="datetime1">
              <a:rPr lang="en-US" smtClean="0"/>
              <a:t>8/17/2011</a:t>
            </a:fld>
            <a:endParaRPr lang="en-US" dirty="0"/>
          </a:p>
        </p:txBody>
      </p:sp>
      <p:sp>
        <p:nvSpPr>
          <p:cNvPr id="5" name="Slide Number Placeholder 4"/>
          <p:cNvSpPr>
            <a:spLocks noGrp="1"/>
          </p:cNvSpPr>
          <p:nvPr>
            <p:ph type="sldNum" sz="quarter" idx="12"/>
          </p:nvPr>
        </p:nvSpPr>
        <p:spPr/>
        <p:txBody>
          <a:bodyPr/>
          <a:lstStyle/>
          <a:p>
            <a:fld id="{DF4131F3-4C3F-4904-AC8D-3091AF27558B}" type="slidenum">
              <a:rPr lang="en-US" smtClean="0"/>
              <a:t>56</a:t>
            </a:fld>
            <a:endParaRPr lang="en-US"/>
          </a:p>
        </p:txBody>
      </p:sp>
      <p:sp>
        <p:nvSpPr>
          <p:cNvPr id="6" name="TextBox 5"/>
          <p:cNvSpPr txBox="1"/>
          <p:nvPr/>
        </p:nvSpPr>
        <p:spPr>
          <a:xfrm>
            <a:off x="4114800" y="3304401"/>
            <a:ext cx="263214" cy="276999"/>
          </a:xfrm>
          <a:prstGeom prst="rect">
            <a:avLst/>
          </a:prstGeom>
          <a:noFill/>
        </p:spPr>
        <p:txBody>
          <a:bodyPr wrap="none" rtlCol="0">
            <a:spAutoFit/>
          </a:bodyPr>
          <a:lstStyle/>
          <a:p>
            <a:r>
              <a:rPr lang="en-US" sz="1200" dirty="0" smtClean="0"/>
              <a:t>2</a:t>
            </a:r>
            <a:endParaRPr lang="en-US" sz="1200" dirty="0"/>
          </a:p>
        </p:txBody>
      </p:sp>
    </p:spTree>
    <p:extLst>
      <p:ext uri="{BB962C8B-B14F-4D97-AF65-F5344CB8AC3E}">
        <p14:creationId xmlns:p14="http://schemas.microsoft.com/office/powerpoint/2010/main" val="29253627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382000" cy="4257127"/>
              </a:xfrm>
            </p:spPr>
            <p:txBody>
              <a:bodyPr/>
              <a:lstStyle/>
              <a:p>
                <a:r>
                  <a:rPr lang="en-US" dirty="0" smtClean="0"/>
                  <a:t>A leveled-FHE:</a:t>
                </a:r>
              </a:p>
              <a:p>
                <a:pPr lvl="1"/>
                <a:r>
                  <a:rPr lang="en-US" dirty="0" smtClean="0"/>
                  <a:t>Public-key size at least linear in circuit depth</a:t>
                </a:r>
              </a:p>
              <a:p>
                <a:pPr lvl="1"/>
                <a:r>
                  <a:rPr lang="en-US" dirty="0" smtClean="0"/>
                  <a:t>Can handle circuits of arbitrary polynomial depth</a:t>
                </a:r>
              </a:p>
              <a:p>
                <a:r>
                  <a:rPr lang="en-US" dirty="0" smtClean="0"/>
                  <a:t>Security based on LWE</a:t>
                </a:r>
              </a:p>
              <a:p>
                <a:pPr lvl="1"/>
                <a14:m>
                  <m:oMath xmlns:m="http://schemas.openxmlformats.org/officeDocument/2006/math">
                    <m:f>
                      <m:fPr>
                        <m:ctrlPr>
                          <a:rPr lang="en-US" i="1" smtClean="0">
                            <a:latin typeface="Cambria Math"/>
                          </a:rPr>
                        </m:ctrlPr>
                      </m:fPr>
                      <m:num>
                        <m:r>
                          <a:rPr lang="en-US" b="0" i="1" smtClean="0">
                            <a:latin typeface="Cambria Math"/>
                          </a:rPr>
                          <m:t>1</m:t>
                        </m:r>
                      </m:num>
                      <m:den>
                        <m:r>
                          <a:rPr lang="en-US" i="1" smtClean="0">
                            <a:latin typeface="Cambria Math"/>
                            <a:ea typeface="Cambria Math"/>
                          </a:rPr>
                          <m:t>𝛽</m:t>
                        </m:r>
                      </m:den>
                    </m:f>
                    <m:r>
                      <a:rPr lang="en-US" i="1" smtClean="0">
                        <a:latin typeface="Cambria Math"/>
                        <a:ea typeface="Cambria Math"/>
                      </a:rPr>
                      <m:t>≈</m:t>
                    </m:r>
                    <m:f>
                      <m:fPr>
                        <m:ctrlPr>
                          <a:rPr lang="en-US" i="1" smtClean="0">
                            <a:latin typeface="Cambria Math"/>
                          </a:rPr>
                        </m:ctrlPr>
                      </m:fPr>
                      <m:num>
                        <m:r>
                          <m:rPr>
                            <m:nor/>
                          </m:rPr>
                          <a:rPr lang="en-US" b="0" i="0" smtClean="0">
                            <a:latin typeface="Cambria Math"/>
                          </a:rPr>
                          <m:t>modulus</m:t>
                        </m:r>
                      </m:num>
                      <m:den>
                        <m:r>
                          <m:rPr>
                            <m:nor/>
                          </m:rPr>
                          <a:rPr lang="en-US" b="0" i="0" smtClean="0">
                            <a:latin typeface="Cambria Math"/>
                          </a:rPr>
                          <m:t>noise</m:t>
                        </m:r>
                      </m:den>
                    </m:f>
                    <m:r>
                      <a:rPr lang="en-US" b="0" i="1" smtClean="0">
                        <a:latin typeface="Cambria Math"/>
                        <a:ea typeface="Cambria Math"/>
                      </a:rPr>
                      <m:t>=</m:t>
                    </m:r>
                    <m:sSup>
                      <m:sSupPr>
                        <m:ctrlPr>
                          <a:rPr lang="en-US" i="1" smtClean="0">
                            <a:latin typeface="Cambria Math"/>
                            <a:ea typeface="Cambria Math"/>
                          </a:rPr>
                        </m:ctrlPr>
                      </m:sSupPr>
                      <m:e>
                        <m:r>
                          <a:rPr lang="en-US" i="1">
                            <a:latin typeface="Cambria Math"/>
                            <a:ea typeface="Cambria Math"/>
                          </a:rPr>
                          <m:t>(</m:t>
                        </m:r>
                        <m:r>
                          <m:rPr>
                            <m:nor/>
                          </m:rPr>
                          <a:rPr lang="en-US">
                            <a:latin typeface="Cambria Math"/>
                            <a:ea typeface="Cambria Math"/>
                          </a:rPr>
                          <m:t>poly</m:t>
                        </m:r>
                        <m:r>
                          <a:rPr lang="en-US" i="1">
                            <a:latin typeface="Cambria Math"/>
                            <a:ea typeface="Cambria Math"/>
                          </a:rPr>
                          <m:t>(</m:t>
                        </m:r>
                        <m:r>
                          <a:rPr lang="en-US" i="1">
                            <a:latin typeface="Cambria Math"/>
                            <a:ea typeface="Cambria Math"/>
                          </a:rPr>
                          <m:t>𝑛</m:t>
                        </m:r>
                        <m:r>
                          <a:rPr lang="en-US" i="1">
                            <a:latin typeface="Cambria Math"/>
                            <a:ea typeface="Cambria Math"/>
                          </a:rPr>
                          <m:t>))</m:t>
                        </m:r>
                      </m:e>
                      <m:sup>
                        <m:r>
                          <m:rPr>
                            <m:nor/>
                          </m:rPr>
                          <a:rPr lang="en-US" b="0" i="0" baseline="30000" smtClean="0">
                            <a:latin typeface="Cambria Math"/>
                            <a:ea typeface="Cambria Math"/>
                          </a:rPr>
                          <m:t>depth</m:t>
                        </m:r>
                      </m:sup>
                    </m:sSup>
                  </m:oMath>
                </a14:m>
                <a:endParaRPr lang="en-US" dirty="0" smtClean="0"/>
              </a:p>
              <a:p>
                <a:pPr lvl="1"/>
                <a:r>
                  <a:rPr lang="en-US" dirty="0" smtClean="0"/>
                  <a:t>For “interesting” circuits this is more that poly(n)</a:t>
                </a:r>
              </a:p>
              <a:p>
                <a:r>
                  <a:rPr lang="en-US" dirty="0" smtClean="0"/>
                  <a:t>Modulus gets smaller as we go up the circuit</a:t>
                </a:r>
              </a:p>
              <a:p>
                <a:pPr lvl="1"/>
                <a:r>
                  <a:rPr lang="en-US" dirty="0" smtClean="0"/>
                  <a:t>Lower levels somewhat more expensive</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4257127"/>
              </a:xfrm>
              <a:blipFill rotWithShape="1">
                <a:blip r:embed="rId3"/>
                <a:stretch>
                  <a:fillRect l="-73" t="-4155" b="-4011"/>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What We Have So Far</a:t>
            </a:r>
            <a:endParaRPr lang="en-US" dirty="0"/>
          </a:p>
        </p:txBody>
      </p:sp>
      <p:sp>
        <p:nvSpPr>
          <p:cNvPr id="4" name="Date Placeholder 3"/>
          <p:cNvSpPr>
            <a:spLocks noGrp="1"/>
          </p:cNvSpPr>
          <p:nvPr>
            <p:ph type="dt" sz="half" idx="11"/>
          </p:nvPr>
        </p:nvSpPr>
        <p:spPr/>
        <p:txBody>
          <a:bodyPr/>
          <a:lstStyle/>
          <a:p>
            <a:fld id="{2149EFB7-C264-49F2-B302-183F56D3D321}"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57</a:t>
            </a:fld>
            <a:endParaRPr lang="en-US"/>
          </a:p>
        </p:txBody>
      </p:sp>
    </p:spTree>
    <p:extLst>
      <p:ext uri="{BB962C8B-B14F-4D97-AF65-F5344CB8AC3E}">
        <p14:creationId xmlns:p14="http://schemas.microsoft.com/office/powerpoint/2010/main" val="1633935965"/>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739759"/>
          </a:xfrm>
        </p:spPr>
        <p:txBody>
          <a:bodyPr/>
          <a:lstStyle/>
          <a:p>
            <a:r>
              <a:rPr lang="en-US" dirty="0"/>
              <a:t>U</a:t>
            </a:r>
            <a:r>
              <a:rPr lang="en-US" dirty="0" smtClean="0"/>
              <a:t>se bootstrapping to recover large modulus</a:t>
            </a:r>
          </a:p>
          <a:p>
            <a:pPr lvl="1"/>
            <a:r>
              <a:rPr lang="en-US" dirty="0" smtClean="0"/>
              <a:t>Size of largest modulus depends on decryption circuit, not the circuits that we evaluate</a:t>
            </a:r>
          </a:p>
          <a:p>
            <a:pPr lvl="1"/>
            <a:r>
              <a:rPr lang="en-US" dirty="0" smtClean="0"/>
              <a:t>Can be made into “pure” FHE (non-leveled),</a:t>
            </a:r>
            <a:br>
              <a:rPr lang="en-US" dirty="0" smtClean="0"/>
            </a:br>
            <a:r>
              <a:rPr lang="en-US" dirty="0" smtClean="0"/>
              <a:t>need to assume circular security</a:t>
            </a:r>
          </a:p>
          <a:p>
            <a:r>
              <a:rPr lang="en-US" dirty="0" smtClean="0"/>
              <a:t>Base security on ring-LWE</a:t>
            </a:r>
          </a:p>
          <a:p>
            <a:pPr lvl="1"/>
            <a:r>
              <a:rPr lang="en-US" dirty="0" smtClean="0"/>
              <a:t>LWE over a ring other than </a:t>
            </a:r>
            <a:r>
              <a:rPr lang="en-US" b="1" dirty="0" err="1" smtClean="0"/>
              <a:t>Z</a:t>
            </a:r>
            <a:r>
              <a:rPr lang="en-US" baseline="-25000" dirty="0" err="1" smtClean="0"/>
              <a:t>q</a:t>
            </a:r>
            <a:r>
              <a:rPr lang="en-US" dirty="0" smtClean="0"/>
              <a:t> (e.g., </a:t>
            </a:r>
            <a:r>
              <a:rPr lang="en-US" b="1" dirty="0" smtClean="0"/>
              <a:t>R</a:t>
            </a:r>
            <a:r>
              <a:rPr lang="en-US" dirty="0" smtClean="0"/>
              <a:t>=</a:t>
            </a:r>
            <a:r>
              <a:rPr lang="en-US" b="1" dirty="0" err="1" smtClean="0"/>
              <a:t>Z</a:t>
            </a:r>
            <a:r>
              <a:rPr lang="en-US" baseline="-25000" dirty="0" err="1"/>
              <a:t>q</a:t>
            </a:r>
            <a:r>
              <a:rPr lang="en-US" dirty="0" smtClean="0"/>
              <a:t>[</a:t>
            </a:r>
            <a:r>
              <a:rPr lang="en-US" i="1" dirty="0" smtClean="0">
                <a:latin typeface="Times New Roman" pitchFamily="18" charset="0"/>
                <a:cs typeface="Times New Roman" pitchFamily="18" charset="0"/>
              </a:rPr>
              <a:t>x</a:t>
            </a:r>
            <a:r>
              <a:rPr lang="en-US" dirty="0" smtClean="0"/>
              <a:t>]/</a:t>
            </a:r>
            <a:r>
              <a:rPr lang="en-US" i="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a:t>
            </a:r>
            <a:r>
              <a:rPr lang="en-US" dirty="0" smtClean="0"/>
              <a:t>)</a:t>
            </a:r>
            <a:endParaRPr lang="en-US" b="1" dirty="0" smtClean="0"/>
          </a:p>
          <a:p>
            <a:pPr lvl="1"/>
            <a:r>
              <a:rPr lang="en-US" dirty="0" smtClean="0"/>
              <a:t>Can use smaller dimension (e.g., dim=2)</a:t>
            </a:r>
          </a:p>
          <a:p>
            <a:r>
              <a:rPr lang="en-US" dirty="0" smtClean="0"/>
              <a:t>Large plaintext space (not just </a:t>
            </a:r>
            <a:r>
              <a:rPr lang="en-US" b="1" dirty="0" smtClean="0"/>
              <a:t>Z</a:t>
            </a:r>
            <a:r>
              <a:rPr lang="en-US" baseline="-25000" dirty="0" smtClean="0"/>
              <a:t>2</a:t>
            </a:r>
            <a:r>
              <a:rPr lang="en-US" dirty="0" smtClean="0"/>
              <a:t>)</a:t>
            </a:r>
          </a:p>
          <a:p>
            <a:pPr lvl="1"/>
            <a:r>
              <a:rPr lang="en-US" dirty="0" smtClean="0"/>
              <a:t>Must tweak the modulus-switching technique</a:t>
            </a:r>
          </a:p>
        </p:txBody>
      </p:sp>
      <p:sp>
        <p:nvSpPr>
          <p:cNvPr id="3" name="Title 2"/>
          <p:cNvSpPr>
            <a:spLocks noGrp="1"/>
          </p:cNvSpPr>
          <p:nvPr>
            <p:ph type="title"/>
          </p:nvPr>
        </p:nvSpPr>
        <p:spPr/>
        <p:txBody>
          <a:bodyPr/>
          <a:lstStyle/>
          <a:p>
            <a:r>
              <a:rPr lang="en-US" dirty="0" smtClean="0"/>
              <a:t>Variants</a:t>
            </a:r>
            <a:r>
              <a:rPr lang="en-US" dirty="0"/>
              <a:t> </a:t>
            </a:r>
            <a:r>
              <a:rPr lang="en-US" dirty="0" smtClean="0"/>
              <a:t>and Optimizations</a:t>
            </a:r>
            <a:endParaRPr lang="en-US" dirty="0"/>
          </a:p>
        </p:txBody>
      </p:sp>
      <p:sp>
        <p:nvSpPr>
          <p:cNvPr id="4" name="Date Placeholder 3"/>
          <p:cNvSpPr>
            <a:spLocks noGrp="1"/>
          </p:cNvSpPr>
          <p:nvPr>
            <p:ph type="dt" sz="half" idx="11"/>
          </p:nvPr>
        </p:nvSpPr>
        <p:spPr/>
        <p:txBody>
          <a:bodyPr/>
          <a:lstStyle/>
          <a:p>
            <a:fld id="{6F72FF04-2B36-4116-8607-BF30AADDDBE3}"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58</a:t>
            </a:fld>
            <a:endParaRPr lang="en-US"/>
          </a:p>
        </p:txBody>
      </p:sp>
    </p:spTree>
    <p:extLst>
      <p:ext uri="{BB962C8B-B14F-4D97-AF65-F5344CB8AC3E}">
        <p14:creationId xmlns:p14="http://schemas.microsoft.com/office/powerpoint/2010/main" val="2377804727"/>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sz="quarter" idx="10"/>
              </p:nvPr>
            </p:nvSpPr>
            <p:spPr>
              <a:xfrm>
                <a:off x="381000" y="1411552"/>
                <a:ext cx="8382000" cy="3316485"/>
              </a:xfrm>
            </p:spPr>
            <p:txBody>
              <a:bodyPr/>
              <a:lstStyle/>
              <a:p>
                <a:r>
                  <a:rPr lang="en-US" dirty="0" smtClean="0"/>
                  <a:t>Batching: pack many bits into each </a:t>
                </a:r>
                <a:r>
                  <a:rPr lang="en-US" dirty="0" err="1"/>
                  <a:t>ciphertext</a:t>
                </a:r>
                <a:endParaRPr lang="en-US" dirty="0"/>
              </a:p>
              <a:p>
                <a:pPr lvl="1"/>
                <a:r>
                  <a:rPr lang="en-US" dirty="0" smtClean="0"/>
                  <a:t>E.g., using the Chinese Remainders Theorem</a:t>
                </a:r>
              </a:p>
              <a:p>
                <a:pPr lvl="1"/>
                <a:r>
                  <a:rPr lang="en-US" dirty="0" smtClean="0"/>
                  <a:t>An operation </a:t>
                </a:r>
                <a:r>
                  <a:rPr lang="en-US" dirty="0"/>
                  <a:t>(+,x) on </a:t>
                </a:r>
                <a:r>
                  <a:rPr lang="en-US" dirty="0" err="1"/>
                  <a:t>ciphertext</a:t>
                </a:r>
                <a:r>
                  <a:rPr lang="en-US" dirty="0"/>
                  <a:t> acts </a:t>
                </a:r>
                <a:r>
                  <a:rPr lang="en-US" dirty="0" smtClean="0"/>
                  <a:t>separately on </a:t>
                </a:r>
                <a:r>
                  <a:rPr lang="en-US" dirty="0"/>
                  <a:t>each the </a:t>
                </a:r>
                <a:r>
                  <a:rPr lang="en-US" dirty="0" smtClean="0"/>
                  <a:t>packed bits</a:t>
                </a:r>
              </a:p>
              <a:p>
                <a:r>
                  <a:rPr lang="en-US" dirty="0" smtClean="0"/>
                  <a:t>Combining these optimizations, can reduce the overhead to </a:t>
                </a:r>
                <a14:m>
                  <m:oMath xmlns:m="http://schemas.openxmlformats.org/officeDocument/2006/math">
                    <m:acc>
                      <m:accPr>
                        <m:chr m:val="̃"/>
                        <m:ctrlPr>
                          <a:rPr lang="en-US" i="1">
                            <a:latin typeface="Cambria Math"/>
                          </a:rPr>
                        </m:ctrlPr>
                      </m:accPr>
                      <m:e>
                        <m:r>
                          <a:rPr lang="en-US">
                            <a:latin typeface="Cambria Math"/>
                          </a:rPr>
                          <m:t>𝑂</m:t>
                        </m:r>
                      </m:e>
                    </m:acc>
                    <m:r>
                      <a:rPr lang="en-US">
                        <a:latin typeface="Cambria Math"/>
                      </a:rPr>
                      <m:t>(</m:t>
                    </m:r>
                    <m:r>
                      <a:rPr lang="en-US">
                        <a:latin typeface="Cambria Math"/>
                      </a:rPr>
                      <m:t>𝜆</m:t>
                    </m:r>
                    <m:r>
                      <a:rPr lang="en-US">
                        <a:latin typeface="Cambria Math"/>
                      </a:rPr>
                      <m:t>)</m:t>
                    </m:r>
                  </m:oMath>
                </a14:m>
                <a:endParaRPr lang="en-US" dirty="0" smtClean="0"/>
              </a:p>
              <a:p>
                <a:pPr lvl="1"/>
                <a:r>
                  <a:rPr lang="en-US" dirty="0" smtClean="0"/>
                  <a:t>Compare to </a:t>
                </a:r>
                <a14:m>
                  <m:oMath xmlns:m="http://schemas.openxmlformats.org/officeDocument/2006/math">
                    <m:acc>
                      <m:accPr>
                        <m:chr m:val="̃"/>
                        <m:ctrlPr>
                          <a:rPr lang="en-US" i="1">
                            <a:latin typeface="Cambria Math"/>
                          </a:rPr>
                        </m:ctrlPr>
                      </m:accPr>
                      <m:e>
                        <m:r>
                          <a:rPr lang="en-US">
                            <a:latin typeface="Cambria Math"/>
                          </a:rPr>
                          <m:t>𝑂</m:t>
                        </m:r>
                      </m:e>
                    </m:acc>
                    <m:r>
                      <a:rPr lang="en-US">
                        <a:latin typeface="Cambria Math"/>
                      </a:rPr>
                      <m:t>(</m:t>
                    </m:r>
                    <m:sSup>
                      <m:sSupPr>
                        <m:ctrlPr>
                          <a:rPr lang="en-US" i="1">
                            <a:latin typeface="Cambria Math"/>
                          </a:rPr>
                        </m:ctrlPr>
                      </m:sSupPr>
                      <m:e>
                        <m:r>
                          <a:rPr lang="en-US">
                            <a:latin typeface="Cambria Math"/>
                          </a:rPr>
                          <m:t>𝜆</m:t>
                        </m:r>
                      </m:e>
                      <m:sup>
                        <m:r>
                          <a:rPr lang="en-US">
                            <a:latin typeface="Cambria Math"/>
                          </a:rPr>
                          <m:t>3.5</m:t>
                        </m:r>
                      </m:sup>
                    </m:sSup>
                    <m:r>
                      <a:rPr lang="en-US">
                        <a:latin typeface="Cambria Math"/>
                      </a:rPr>
                      <m:t>)</m:t>
                    </m:r>
                  </m:oMath>
                </a14:m>
                <a:r>
                  <a:rPr lang="en-US" dirty="0" smtClean="0"/>
                  <a:t> for the original blueprint</a:t>
                </a:r>
              </a:p>
            </p:txBody>
          </p:sp>
        </mc:Choice>
        <mc:Fallback xmlns="">
          <p:sp>
            <p:nvSpPr>
              <p:cNvPr id="2" name="Text Placeholder 1"/>
              <p:cNvSpPr>
                <a:spLocks noGrp="1" noRot="1" noChangeAspect="1" noMove="1" noResize="1" noEditPoints="1" noAdjustHandles="1" noChangeArrowheads="1" noChangeShapeType="1" noTextEdit="1"/>
              </p:cNvSpPr>
              <p:nvPr>
                <p:ph type="body" sz="quarter" idx="10"/>
              </p:nvPr>
            </p:nvSpPr>
            <p:spPr>
              <a:xfrm>
                <a:off x="381000" y="1411552"/>
                <a:ext cx="8382000" cy="3316485"/>
              </a:xfrm>
              <a:blipFill rotWithShape="1">
                <a:blip r:embed="rId3"/>
                <a:stretch>
                  <a:fillRect l="-73" t="-5331" r="-1382" b="-404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a:t>Variants and Optimizations</a:t>
            </a:r>
          </a:p>
        </p:txBody>
      </p:sp>
      <p:sp>
        <p:nvSpPr>
          <p:cNvPr id="4" name="Date Placeholder 3"/>
          <p:cNvSpPr>
            <a:spLocks noGrp="1"/>
          </p:cNvSpPr>
          <p:nvPr>
            <p:ph type="dt" sz="half" idx="11"/>
          </p:nvPr>
        </p:nvSpPr>
        <p:spPr/>
        <p:txBody>
          <a:bodyPr/>
          <a:lstStyle/>
          <a:p>
            <a:fld id="{CA1E4E1B-F5DA-4EA7-A775-016B872CD91B}"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59</a:t>
            </a:fld>
            <a:endParaRPr lang="en-US"/>
          </a:p>
        </p:txBody>
      </p:sp>
    </p:spTree>
    <p:extLst>
      <p:ext uri="{BB962C8B-B14F-4D97-AF65-F5344CB8AC3E}">
        <p14:creationId xmlns:p14="http://schemas.microsoft.com/office/powerpoint/2010/main" val="383292137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 of the Tutorial</a:t>
            </a:r>
            <a:endParaRPr lang="en-US" dirty="0"/>
          </a:p>
        </p:txBody>
      </p:sp>
      <p:sp>
        <p:nvSpPr>
          <p:cNvPr id="3" name="Content Placeholder 2"/>
          <p:cNvSpPr>
            <a:spLocks noGrp="1"/>
          </p:cNvSpPr>
          <p:nvPr>
            <p:ph idx="1"/>
          </p:nvPr>
        </p:nvSpPr>
        <p:spPr>
          <a:xfrm>
            <a:off x="381000" y="1412874"/>
            <a:ext cx="8382000" cy="3810274"/>
          </a:xfrm>
        </p:spPr>
        <p:txBody>
          <a:bodyPr/>
          <a:lstStyle/>
          <a:p>
            <a:r>
              <a:rPr lang="en-US" dirty="0" smtClean="0"/>
              <a:t>Two parts with a 10-minute break in between</a:t>
            </a:r>
          </a:p>
          <a:p>
            <a:r>
              <a:rPr lang="en-US" dirty="0" smtClean="0"/>
              <a:t>First part quite high-level</a:t>
            </a:r>
          </a:p>
          <a:p>
            <a:pPr lvl="1"/>
            <a:r>
              <a:rPr lang="en-US" dirty="0" smtClean="0"/>
              <a:t>Lots of pictures/animations on the slides</a:t>
            </a:r>
          </a:p>
          <a:p>
            <a:pPr lvl="1"/>
            <a:r>
              <a:rPr lang="en-US" dirty="0" smtClean="0"/>
              <a:t>Covers the [Gentry 2009] blueprint</a:t>
            </a:r>
          </a:p>
          <a:p>
            <a:r>
              <a:rPr lang="en-US" dirty="0" smtClean="0"/>
              <a:t>Second part more algebraic</a:t>
            </a:r>
          </a:p>
          <a:p>
            <a:pPr lvl="1"/>
            <a:r>
              <a:rPr lang="en-US" dirty="0" smtClean="0"/>
              <a:t>Lots of formulas on the slides</a:t>
            </a:r>
          </a:p>
          <a:p>
            <a:pPr lvl="1"/>
            <a:r>
              <a:rPr lang="en-US" dirty="0" smtClean="0"/>
              <a:t>Covers newer constructions [GH’11,BV’11,BGV’11] (April 2011 and on)</a:t>
            </a:r>
            <a:endParaRPr lang="en-US" dirty="0"/>
          </a:p>
        </p:txBody>
      </p:sp>
      <p:sp>
        <p:nvSpPr>
          <p:cNvPr id="4" name="Date Placeholder 3"/>
          <p:cNvSpPr>
            <a:spLocks noGrp="1"/>
          </p:cNvSpPr>
          <p:nvPr>
            <p:ph type="dt" sz="half" idx="10"/>
          </p:nvPr>
        </p:nvSpPr>
        <p:spPr/>
        <p:txBody>
          <a:bodyPr/>
          <a:lstStyle/>
          <a:p>
            <a:fld id="{7E7894A8-08C1-4423-8E74-EDAD38CCF8CC}" type="datetime1">
              <a:rPr lang="en-US" smtClean="0"/>
              <a:t>8/17/2011</a:t>
            </a:fld>
            <a:endParaRPr lang="en-US"/>
          </a:p>
        </p:txBody>
      </p:sp>
      <p:sp>
        <p:nvSpPr>
          <p:cNvPr id="5" name="Slide Number Placeholder 4"/>
          <p:cNvSpPr>
            <a:spLocks noGrp="1"/>
          </p:cNvSpPr>
          <p:nvPr>
            <p:ph type="sldNum" sz="quarter" idx="11"/>
          </p:nvPr>
        </p:nvSpPr>
        <p:spPr/>
        <p:txBody>
          <a:bodyPr/>
          <a:lstStyle/>
          <a:p>
            <a:fld id="{DF4131F3-4C3F-4904-AC8D-3091AF27558B}" type="slidenum">
              <a:rPr lang="en-US" smtClean="0"/>
              <a:t>6</a:t>
            </a:fld>
            <a:endParaRPr lang="en-US"/>
          </a:p>
        </p:txBody>
      </p:sp>
    </p:spTree>
    <p:extLst>
      <p:ext uri="{BB962C8B-B14F-4D97-AF65-F5344CB8AC3E}">
        <p14:creationId xmlns:p14="http://schemas.microsoft.com/office/powerpoint/2010/main" val="388201149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1000" y="1411552"/>
            <a:ext cx="8382000" cy="4672048"/>
          </a:xfrm>
        </p:spPr>
        <p:txBody>
          <a:bodyPr/>
          <a:lstStyle/>
          <a:p>
            <a:r>
              <a:rPr lang="en-US" dirty="0" smtClean="0"/>
              <a:t>Many new ideas are at the table now</a:t>
            </a:r>
          </a:p>
          <a:p>
            <a:pPr lvl="1"/>
            <a:r>
              <a:rPr lang="en-US" dirty="0"/>
              <a:t>S</a:t>
            </a:r>
            <a:r>
              <a:rPr lang="en-US" dirty="0" smtClean="0"/>
              <a:t>till figuring out what works and what doesn’t</a:t>
            </a:r>
          </a:p>
          <a:p>
            <a:pPr lvl="1"/>
            <a:r>
              <a:rPr lang="en-US" dirty="0"/>
              <a:t>L</a:t>
            </a:r>
            <a:r>
              <a:rPr lang="en-US" dirty="0" smtClean="0"/>
              <a:t>ooking at recent history, we can expect more</a:t>
            </a:r>
            <a:br>
              <a:rPr lang="en-US" dirty="0" smtClean="0"/>
            </a:br>
            <a:r>
              <a:rPr lang="en-US" dirty="0" smtClean="0"/>
              <a:t>new ideas in the next few months/years</a:t>
            </a:r>
          </a:p>
          <a:p>
            <a:r>
              <a:rPr lang="en-US" dirty="0" smtClean="0"/>
              <a:t>Implementation efforts are underway</a:t>
            </a:r>
          </a:p>
          <a:p>
            <a:pPr lvl="1"/>
            <a:r>
              <a:rPr lang="en-US" dirty="0" smtClean="0"/>
              <a:t>Goal: get usable FHE</a:t>
            </a:r>
          </a:p>
          <a:p>
            <a:pPr lvl="1"/>
            <a:r>
              <a:rPr lang="en-US" dirty="0" smtClean="0"/>
              <a:t>At least for some applications</a:t>
            </a:r>
          </a:p>
          <a:p>
            <a:pPr lvl="1"/>
            <a:r>
              <a:rPr lang="en-US" dirty="0" smtClean="0"/>
              <a:t>My personal guess: almost at hand,</a:t>
            </a:r>
            <a:br>
              <a:rPr lang="en-US" dirty="0" smtClean="0"/>
            </a:br>
            <a:r>
              <a:rPr lang="en-US" dirty="0" smtClean="0"/>
              <a:t>perhaps only 2-3 years away</a:t>
            </a:r>
          </a:p>
          <a:p>
            <a:r>
              <a:rPr lang="en-US" dirty="0" smtClean="0"/>
              <a:t>Many open problems remain</a:t>
            </a:r>
          </a:p>
        </p:txBody>
      </p:sp>
      <p:sp>
        <p:nvSpPr>
          <p:cNvPr id="3" name="Title 2"/>
          <p:cNvSpPr>
            <a:spLocks noGrp="1"/>
          </p:cNvSpPr>
          <p:nvPr>
            <p:ph type="title"/>
          </p:nvPr>
        </p:nvSpPr>
        <p:spPr/>
        <p:txBody>
          <a:bodyPr/>
          <a:lstStyle/>
          <a:p>
            <a:r>
              <a:rPr lang="en-US" dirty="0" smtClean="0"/>
              <a:t>Current Status of HE constructions</a:t>
            </a:r>
            <a:endParaRPr lang="en-US" dirty="0"/>
          </a:p>
        </p:txBody>
      </p:sp>
      <p:sp>
        <p:nvSpPr>
          <p:cNvPr id="4" name="Date Placeholder 3"/>
          <p:cNvSpPr>
            <a:spLocks noGrp="1"/>
          </p:cNvSpPr>
          <p:nvPr>
            <p:ph type="dt" sz="half" idx="11"/>
          </p:nvPr>
        </p:nvSpPr>
        <p:spPr/>
        <p:txBody>
          <a:bodyPr/>
          <a:lstStyle/>
          <a:p>
            <a:fld id="{E7A6F9C1-33C0-40E4-B126-E5FB8B4F2EB4}" type="datetime1">
              <a:rPr lang="en-US" smtClean="0"/>
              <a:t>8/17/2011</a:t>
            </a:fld>
            <a:endParaRPr lang="en-US"/>
          </a:p>
        </p:txBody>
      </p:sp>
      <p:sp>
        <p:nvSpPr>
          <p:cNvPr id="5" name="Slide Number Placeholder 4"/>
          <p:cNvSpPr>
            <a:spLocks noGrp="1"/>
          </p:cNvSpPr>
          <p:nvPr>
            <p:ph type="sldNum" sz="quarter" idx="12"/>
          </p:nvPr>
        </p:nvSpPr>
        <p:spPr/>
        <p:txBody>
          <a:bodyPr/>
          <a:lstStyle/>
          <a:p>
            <a:fld id="{DF4131F3-4C3F-4904-AC8D-3091AF27558B}" type="slidenum">
              <a:rPr lang="en-US" smtClean="0"/>
              <a:t>60</a:t>
            </a:fld>
            <a:endParaRPr lang="en-US"/>
          </a:p>
        </p:txBody>
      </p:sp>
      <p:pic>
        <p:nvPicPr>
          <p:cNvPr id="2052" name="Picture 4" descr="C:\Documents and Settings\Administrator\Local Settings\Temporary Internet Files\Content.IE5\W2EAIOJI\MC900250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2774" y="4038600"/>
            <a:ext cx="1917826" cy="194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7501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type="body" sz="quarter" idx="10"/>
          </p:nvPr>
        </p:nvSpPr>
        <p:spPr/>
        <p:txBody>
          <a:bodyPr/>
          <a:lstStyle/>
          <a:p>
            <a:pPr eaLnBrk="1" hangingPunct="1"/>
            <a:r>
              <a:rPr lang="en-US" dirty="0" smtClean="0"/>
              <a:t>An encryption scheme: (</a:t>
            </a:r>
            <a:r>
              <a:rPr lang="en-US" dirty="0" err="1" smtClean="0"/>
              <a:t>KeyGen</a:t>
            </a:r>
            <a:r>
              <a:rPr lang="en-US" dirty="0" smtClean="0"/>
              <a:t>, Enc, Dec)</a:t>
            </a:r>
          </a:p>
          <a:p>
            <a:pPr lvl="1" eaLnBrk="1" hangingPunct="1"/>
            <a:r>
              <a:rPr lang="en-US" dirty="0" smtClean="0"/>
              <a:t>Plaintext-space = {0,1}</a:t>
            </a:r>
          </a:p>
          <a:p>
            <a:pPr lvl="1" eaLnBrk="1" hangingPunct="1"/>
            <a:r>
              <a:rPr lang="en-US" dirty="0" smtClean="0"/>
              <a:t>(</a:t>
            </a:r>
            <a:r>
              <a:rPr lang="en-US" i="1" dirty="0" err="1" smtClean="0">
                <a:latin typeface="Times New Roman" pitchFamily="18" charset="0"/>
                <a:cs typeface="Times New Roman" pitchFamily="18" charset="0"/>
              </a:rPr>
              <a:t>pk,sk</a:t>
            </a:r>
            <a:r>
              <a:rPr lang="en-US" i="1" dirty="0" smtClean="0">
                <a:latin typeface="Times New Roman" pitchFamily="18" charset="0"/>
                <a:cs typeface="Times New Roman" pitchFamily="18" charset="0"/>
              </a:rPr>
              <a:t>)</a:t>
            </a:r>
            <a:r>
              <a:rPr lang="en-US" dirty="0" smtClean="0"/>
              <a:t> </a:t>
            </a:r>
            <a:r>
              <a:rPr lang="en-US" dirty="0" smtClean="0">
                <a:sym typeface="Wingdings" pitchFamily="2" charset="2"/>
              </a:rPr>
              <a:t></a:t>
            </a:r>
            <a:r>
              <a:rPr lang="en-US" dirty="0" err="1" smtClean="0">
                <a:sym typeface="Wingdings" pitchFamily="2" charset="2"/>
              </a:rPr>
              <a:t>KeyGen</a:t>
            </a:r>
            <a:r>
              <a:rPr lang="en-US" dirty="0" smtClean="0">
                <a:sym typeface="Wingdings" pitchFamily="2" charset="2"/>
              </a:rPr>
              <a:t>($),  </a:t>
            </a:r>
            <a:r>
              <a:rPr lang="en-US" i="1" dirty="0" err="1" smtClean="0">
                <a:latin typeface="Times New Roman" pitchFamily="18" charset="0"/>
                <a:cs typeface="Times New Roman" pitchFamily="18" charset="0"/>
                <a:sym typeface="Wingdings" pitchFamily="2" charset="2"/>
              </a:rPr>
              <a:t>c</a:t>
            </a:r>
            <a:r>
              <a:rPr lang="en-US" dirty="0" err="1" smtClean="0">
                <a:sym typeface="Wingdings" pitchFamily="2" charset="2"/>
              </a:rPr>
              <a:t>Enc</a:t>
            </a:r>
            <a:r>
              <a:rPr lang="en-US" baseline="-25000" dirty="0" err="1" smtClean="0">
                <a:latin typeface="Times New Roman" pitchFamily="18" charset="0"/>
                <a:cs typeface="Times New Roman" pitchFamily="18" charset="0"/>
                <a:sym typeface="Wingdings" pitchFamily="2" charset="2"/>
              </a:rPr>
              <a:t>pk</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b</a:t>
            </a:r>
            <a:r>
              <a:rPr lang="en-US" dirty="0" smtClean="0">
                <a:sym typeface="Wingdings" pitchFamily="2" charset="2"/>
              </a:rPr>
              <a:t>),  </a:t>
            </a:r>
            <a:r>
              <a:rPr lang="en-US" i="1" dirty="0" err="1" smtClean="0">
                <a:latin typeface="Times New Roman" pitchFamily="18" charset="0"/>
                <a:cs typeface="Times New Roman" pitchFamily="18" charset="0"/>
                <a:sym typeface="Wingdings" pitchFamily="2" charset="2"/>
              </a:rPr>
              <a:t>b</a:t>
            </a:r>
            <a:r>
              <a:rPr lang="en-US" dirty="0" err="1" smtClean="0">
                <a:sym typeface="Wingdings" pitchFamily="2" charset="2"/>
              </a:rPr>
              <a:t>Dec</a:t>
            </a:r>
            <a:r>
              <a:rPr lang="en-US" i="1" baseline="-25000" dirty="0" err="1" smtClean="0">
                <a:latin typeface="Times New Roman" pitchFamily="18" charset="0"/>
                <a:cs typeface="Times New Roman" pitchFamily="18" charset="0"/>
                <a:sym typeface="Wingdings" pitchFamily="2" charset="2"/>
              </a:rPr>
              <a:t>sk</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c</a:t>
            </a:r>
            <a:r>
              <a:rPr lang="en-US" dirty="0" smtClean="0">
                <a:sym typeface="Wingdings" pitchFamily="2" charset="2"/>
              </a:rPr>
              <a:t>)</a:t>
            </a:r>
            <a:endParaRPr lang="en-US" dirty="0" smtClean="0"/>
          </a:p>
          <a:p>
            <a:pPr eaLnBrk="1" hangingPunct="1"/>
            <a:r>
              <a:rPr lang="en-US" dirty="0" smtClean="0">
                <a:solidFill>
                  <a:srgbClr val="0000CC"/>
                </a:solidFill>
              </a:rPr>
              <a:t>Semantic security</a:t>
            </a:r>
            <a:r>
              <a:rPr lang="en-US" dirty="0" smtClean="0"/>
              <a:t> [GM’84]:</a:t>
            </a:r>
            <a:br>
              <a:rPr lang="en-US" dirty="0" smtClean="0"/>
            </a:br>
            <a:r>
              <a:rPr lang="en-US" dirty="0" smtClean="0"/>
              <a:t>     </a:t>
            </a:r>
            <a:r>
              <a:rPr lang="en-US" dirty="0" smtClean="0">
                <a:solidFill>
                  <a:srgbClr val="009900"/>
                </a:solidFill>
              </a:rPr>
              <a:t>(</a:t>
            </a:r>
            <a:r>
              <a:rPr lang="en-US" i="1" dirty="0" err="1" smtClean="0">
                <a:solidFill>
                  <a:srgbClr val="009900"/>
                </a:solidFill>
                <a:latin typeface="Times New Roman" pitchFamily="18" charset="0"/>
                <a:cs typeface="Times New Roman" pitchFamily="18" charset="0"/>
              </a:rPr>
              <a:t>pk</a:t>
            </a:r>
            <a:r>
              <a:rPr lang="en-US" dirty="0" smtClean="0">
                <a:solidFill>
                  <a:srgbClr val="009900"/>
                </a:solidFill>
              </a:rPr>
              <a:t>, </a:t>
            </a:r>
            <a:r>
              <a:rPr lang="en-US" dirty="0" err="1" smtClean="0">
                <a:solidFill>
                  <a:srgbClr val="009900"/>
                </a:solidFill>
              </a:rPr>
              <a:t>Enc</a:t>
            </a:r>
            <a:r>
              <a:rPr lang="en-US" i="1"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a:t>
            </a:r>
            <a:r>
              <a:rPr lang="en-US" dirty="0" smtClean="0">
                <a:solidFill>
                  <a:srgbClr val="009900"/>
                </a:solidFill>
                <a:latin typeface="Times New Roman" pitchFamily="18" charset="0"/>
                <a:cs typeface="Times New Roman" pitchFamily="18" charset="0"/>
              </a:rPr>
              <a:t>0</a:t>
            </a:r>
            <a:r>
              <a:rPr lang="en-US" dirty="0" smtClean="0">
                <a:solidFill>
                  <a:srgbClr val="009900"/>
                </a:solidFill>
              </a:rPr>
              <a:t>))  </a:t>
            </a:r>
            <a:r>
              <a:rPr lang="en-US" dirty="0" smtClean="0">
                <a:solidFill>
                  <a:srgbClr val="009900"/>
                </a:solidFill>
                <a:sym typeface="Symbol" pitchFamily="18" charset="2"/>
              </a:rPr>
              <a:t></a:t>
            </a:r>
            <a:r>
              <a:rPr lang="en-US" dirty="0" smtClean="0">
                <a:solidFill>
                  <a:srgbClr val="009900"/>
                </a:solidFill>
                <a:sym typeface="Math B" pitchFamily="2" charset="2"/>
              </a:rPr>
              <a:t> </a:t>
            </a:r>
            <a:r>
              <a:rPr lang="en-US" dirty="0" smtClean="0">
                <a:solidFill>
                  <a:srgbClr val="009900"/>
                </a:solidFill>
              </a:rPr>
              <a:t> (</a:t>
            </a:r>
            <a:r>
              <a:rPr lang="en-US" i="1" dirty="0" err="1" smtClean="0">
                <a:solidFill>
                  <a:srgbClr val="009900"/>
                </a:solidFill>
                <a:latin typeface="Times New Roman" pitchFamily="18" charset="0"/>
                <a:cs typeface="Times New Roman" pitchFamily="18" charset="0"/>
              </a:rPr>
              <a:t>pk</a:t>
            </a:r>
            <a:r>
              <a:rPr lang="en-US" dirty="0" smtClean="0">
                <a:solidFill>
                  <a:srgbClr val="009900"/>
                </a:solidFill>
              </a:rPr>
              <a:t>, </a:t>
            </a:r>
            <a:r>
              <a:rPr lang="en-US" dirty="0" err="1" smtClean="0">
                <a:solidFill>
                  <a:srgbClr val="009900"/>
                </a:solidFill>
              </a:rPr>
              <a:t>Enc</a:t>
            </a:r>
            <a:r>
              <a:rPr lang="en-US" i="1"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a:t>
            </a:r>
            <a:r>
              <a:rPr lang="en-US" dirty="0" smtClean="0">
                <a:solidFill>
                  <a:srgbClr val="009900"/>
                </a:solidFill>
                <a:latin typeface="Times New Roman" pitchFamily="18" charset="0"/>
                <a:cs typeface="Times New Roman" pitchFamily="18" charset="0"/>
              </a:rPr>
              <a:t>1</a:t>
            </a:r>
            <a:r>
              <a:rPr lang="en-US" dirty="0" smtClean="0">
                <a:solidFill>
                  <a:srgbClr val="009900"/>
                </a:solidFill>
              </a:rPr>
              <a:t>))</a:t>
            </a:r>
          </a:p>
          <a:p>
            <a:pPr lvl="1" eaLnBrk="1" hangingPunct="1">
              <a:buFont typeface="Wingdings" pitchFamily="2" charset="2"/>
              <a:buNone/>
            </a:pPr>
            <a:r>
              <a:rPr lang="en-US" dirty="0" smtClean="0">
                <a:sym typeface="Symbol"/>
              </a:rPr>
              <a:t></a:t>
            </a:r>
            <a:r>
              <a:rPr lang="en-US" dirty="0" smtClean="0"/>
              <a:t> means indistinguishable by efficient algorithms</a:t>
            </a:r>
          </a:p>
        </p:txBody>
      </p:sp>
      <p:sp>
        <p:nvSpPr>
          <p:cNvPr id="13316" name="Rectangle 2"/>
          <p:cNvSpPr>
            <a:spLocks noGrp="1" noChangeArrowheads="1"/>
          </p:cNvSpPr>
          <p:nvPr>
            <p:ph type="title"/>
          </p:nvPr>
        </p:nvSpPr>
        <p:spPr/>
        <p:txBody>
          <a:bodyPr/>
          <a:lstStyle/>
          <a:p>
            <a:pPr eaLnBrk="1" hangingPunct="1"/>
            <a:r>
              <a:rPr lang="en-US" dirty="0" smtClean="0"/>
              <a:t>Some Notations</a:t>
            </a:r>
          </a:p>
        </p:txBody>
      </p:sp>
      <p:sp>
        <p:nvSpPr>
          <p:cNvPr id="13314" name="Date Placeholder 3"/>
          <p:cNvSpPr>
            <a:spLocks noGrp="1"/>
          </p:cNvSpPr>
          <p:nvPr>
            <p:ph type="dt" sz="half" idx="11"/>
          </p:nvPr>
        </p:nvSpPr>
        <p:spPr>
          <a:noFill/>
        </p:spPr>
        <p:txBody>
          <a:bodyPr/>
          <a:lstStyle/>
          <a:p>
            <a:r>
              <a:rPr lang="en-US" smtClean="0"/>
              <a:t>June 16, 2011</a:t>
            </a:r>
            <a:endParaRPr lang="en-US"/>
          </a:p>
        </p:txBody>
      </p:sp>
      <p:sp>
        <p:nvSpPr>
          <p:cNvPr id="13315" name="Slide Number Placeholder 5"/>
          <p:cNvSpPr>
            <a:spLocks noGrp="1"/>
          </p:cNvSpPr>
          <p:nvPr>
            <p:ph type="sldNum" sz="quarter" idx="12"/>
          </p:nvPr>
        </p:nvSpPr>
        <p:spPr>
          <a:noFill/>
        </p:spPr>
        <p:txBody>
          <a:bodyPr/>
          <a:lstStyle/>
          <a:p>
            <a:fld id="{8DA68291-D722-462E-9B94-09F82B6F3450}" type="slidenum">
              <a:rPr lang="en-US"/>
              <a:pPr/>
              <a:t>7</a:t>
            </a:fld>
            <a:endParaRPr lang="en-US"/>
          </a:p>
        </p:txBody>
      </p:sp>
    </p:spTree>
    <p:extLst>
      <p:ext uri="{BB962C8B-B14F-4D97-AF65-F5344CB8AC3E}">
        <p14:creationId xmlns:p14="http://schemas.microsoft.com/office/powerpoint/2010/main" val="40543967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type="body" sz="quarter" idx="10"/>
          </p:nvPr>
        </p:nvSpPr>
        <p:spPr>
          <a:xfrm>
            <a:off x="381000" y="1411552"/>
            <a:ext cx="8382000" cy="4616648"/>
          </a:xfrm>
        </p:spPr>
        <p:txBody>
          <a:bodyPr/>
          <a:lstStyle/>
          <a:p>
            <a:pPr eaLnBrk="1" hangingPunct="1"/>
            <a:r>
              <a:rPr lang="en-US" i="1" dirty="0" smtClean="0">
                <a:latin typeface="Times New Roman" pitchFamily="18" charset="0"/>
                <a:cs typeface="Times New Roman" pitchFamily="18" charset="0"/>
              </a:rPr>
              <a:t>H</a:t>
            </a:r>
            <a:r>
              <a:rPr lang="en-US" dirty="0" smtClean="0"/>
              <a:t> = </a:t>
            </a:r>
            <a:r>
              <a:rPr lang="en-US" sz="3600" dirty="0" smtClean="0"/>
              <a:t>{</a:t>
            </a:r>
            <a:r>
              <a:rPr lang="en-US" dirty="0" err="1" smtClean="0"/>
              <a:t>KeyGen</a:t>
            </a:r>
            <a:r>
              <a:rPr lang="en-US" dirty="0" smtClean="0"/>
              <a:t>, Enc, Dec, </a:t>
            </a:r>
            <a:r>
              <a:rPr lang="en-US" dirty="0" err="1" smtClean="0">
                <a:solidFill>
                  <a:srgbClr val="009900"/>
                </a:solidFill>
              </a:rPr>
              <a:t>Eval</a:t>
            </a:r>
            <a:r>
              <a:rPr lang="en-US" sz="3600" dirty="0" smtClean="0"/>
              <a:t>}</a:t>
            </a:r>
          </a:p>
          <a:p>
            <a:pPr lvl="1" eaLnBrk="1" hangingPunct="1">
              <a:buFont typeface="Wingdings" pitchFamily="2" charset="2"/>
              <a:buNone/>
            </a:pPr>
            <a:r>
              <a:rPr lang="en-US" dirty="0" smtClean="0"/>
              <a:t>  </a:t>
            </a:r>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sym typeface="Wingdings" pitchFamily="2" charset="2"/>
              </a:rPr>
              <a:t>  </a:t>
            </a:r>
            <a:r>
              <a:rPr lang="en-US" dirty="0" err="1" smtClean="0">
                <a:sym typeface="Wingdings" pitchFamily="2" charset="2"/>
              </a:rPr>
              <a:t>Eval</a:t>
            </a:r>
            <a:r>
              <a:rPr lang="en-US" i="1" baseline="-25000" dirty="0" err="1" smtClean="0">
                <a:latin typeface="Times New Roman" pitchFamily="18" charset="0"/>
                <a:cs typeface="Times New Roman" pitchFamily="18" charset="0"/>
                <a:sym typeface="Wingdings" pitchFamily="2" charset="2"/>
              </a:rPr>
              <a:t>pk</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sym typeface="Wingdings" pitchFamily="2" charset="2"/>
              </a:rPr>
              <a:t>)</a:t>
            </a:r>
          </a:p>
          <a:p>
            <a:pPr eaLnBrk="1" hangingPunct="1">
              <a:spcBef>
                <a:spcPct val="35000"/>
              </a:spcBef>
            </a:pPr>
            <a:r>
              <a:rPr lang="en-US" dirty="0" err="1" smtClean="0">
                <a:solidFill>
                  <a:srgbClr val="0000CC"/>
                </a:solidFill>
              </a:rPr>
              <a:t>Homomorphic</a:t>
            </a:r>
            <a:r>
              <a:rPr lang="en-US" dirty="0" smtClean="0"/>
              <a:t>: </a:t>
            </a:r>
            <a:r>
              <a:rPr lang="en-US" dirty="0" err="1" smtClean="0">
                <a:solidFill>
                  <a:srgbClr val="009900"/>
                </a:solidFill>
              </a:rPr>
              <a:t>Dec</a:t>
            </a:r>
            <a:r>
              <a:rPr lang="en-US" baseline="-25000" dirty="0" err="1" smtClean="0">
                <a:solidFill>
                  <a:srgbClr val="009900"/>
                </a:solidFill>
                <a:latin typeface="Times New Roman" pitchFamily="18" charset="0"/>
                <a:cs typeface="Times New Roman" pitchFamily="18" charset="0"/>
              </a:rPr>
              <a:t>sk</a:t>
            </a:r>
            <a:r>
              <a:rPr lang="en-US" dirty="0" smtClean="0">
                <a:solidFill>
                  <a:srgbClr val="009900"/>
                </a:solidFill>
              </a:rPr>
              <a:t>(</a:t>
            </a:r>
            <a:r>
              <a:rPr lang="en-US" dirty="0" err="1" smtClean="0">
                <a:solidFill>
                  <a:srgbClr val="009900"/>
                </a:solidFill>
              </a:rPr>
              <a:t>Eval</a:t>
            </a:r>
            <a:r>
              <a:rPr lang="en-US"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 </a:t>
            </a:r>
            <a:r>
              <a:rPr lang="en-US" i="1" dirty="0" smtClean="0">
                <a:solidFill>
                  <a:srgbClr val="009900"/>
                </a:solidFill>
                <a:latin typeface="Times New Roman" pitchFamily="18" charset="0"/>
                <a:cs typeface="Times New Roman" pitchFamily="18" charset="0"/>
              </a:rPr>
              <a:t>f</a:t>
            </a:r>
            <a:r>
              <a:rPr lang="en-US" dirty="0" smtClean="0">
                <a:solidFill>
                  <a:srgbClr val="009900"/>
                </a:solidFill>
              </a:rPr>
              <a:t>, </a:t>
            </a:r>
            <a:r>
              <a:rPr lang="en-US" dirty="0" err="1" smtClean="0">
                <a:solidFill>
                  <a:srgbClr val="009900"/>
                </a:solidFill>
              </a:rPr>
              <a:t>Enc</a:t>
            </a:r>
            <a:r>
              <a:rPr lang="en-US" baseline="-25000" dirty="0" err="1" smtClean="0">
                <a:solidFill>
                  <a:srgbClr val="009900"/>
                </a:solidFill>
                <a:latin typeface="Times New Roman" pitchFamily="18" charset="0"/>
                <a:cs typeface="Times New Roman" pitchFamily="18" charset="0"/>
              </a:rPr>
              <a:t>pk</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x</a:t>
            </a:r>
            <a:r>
              <a:rPr lang="en-US" dirty="0" smtClean="0">
                <a:solidFill>
                  <a:srgbClr val="009900"/>
                </a:solidFill>
              </a:rPr>
              <a:t>))) = </a:t>
            </a:r>
            <a:r>
              <a:rPr lang="en-US" i="1" dirty="0" smtClean="0">
                <a:solidFill>
                  <a:srgbClr val="009900"/>
                </a:solidFill>
                <a:latin typeface="Times New Roman" pitchFamily="18" charset="0"/>
                <a:cs typeface="Times New Roman" pitchFamily="18" charset="0"/>
              </a:rPr>
              <a:t>f</a:t>
            </a:r>
            <a:r>
              <a:rPr lang="en-US" dirty="0" smtClean="0">
                <a:solidFill>
                  <a:srgbClr val="009900"/>
                </a:solidFill>
              </a:rPr>
              <a:t>(</a:t>
            </a:r>
            <a:r>
              <a:rPr lang="en-US" i="1" dirty="0" smtClean="0">
                <a:solidFill>
                  <a:srgbClr val="009900"/>
                </a:solidFill>
                <a:latin typeface="Times New Roman" pitchFamily="18" charset="0"/>
                <a:cs typeface="Times New Roman" pitchFamily="18" charset="0"/>
              </a:rPr>
              <a:t>x</a:t>
            </a:r>
            <a:r>
              <a:rPr lang="en-US" dirty="0" smtClean="0">
                <a:solidFill>
                  <a:srgbClr val="009900"/>
                </a:solidFill>
              </a:rPr>
              <a:t>)</a:t>
            </a:r>
          </a:p>
          <a:p>
            <a:pPr lvl="1" eaLnBrk="1" hangingPunct="1"/>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cs typeface="Times New Roman" pitchFamily="18" charset="0"/>
              </a:rPr>
              <a:t> may not look like a “fresh” </a:t>
            </a:r>
            <a:r>
              <a:rPr lang="en-US" dirty="0" err="1" smtClean="0">
                <a:cs typeface="Times New Roman" pitchFamily="18" charset="0"/>
              </a:rPr>
              <a:t>ciphertext</a:t>
            </a:r>
            <a:endParaRPr lang="en-US" dirty="0" smtClean="0">
              <a:cs typeface="Times New Roman" pitchFamily="18" charset="0"/>
            </a:endParaRPr>
          </a:p>
          <a:p>
            <a:pPr lvl="1" eaLnBrk="1" hangingPunct="1"/>
            <a:r>
              <a:rPr lang="en-US" dirty="0" smtClean="0"/>
              <a:t>As long as it decrypts to </a:t>
            </a:r>
            <a:r>
              <a:rPr lang="en-US" i="1" dirty="0" smtClean="0">
                <a:latin typeface="Times New Roman" pitchFamily="18" charset="0"/>
                <a:cs typeface="Times New Roman" pitchFamily="18" charset="0"/>
              </a:rPr>
              <a:t>f</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x</a:t>
            </a:r>
            <a:r>
              <a:rPr lang="en-US" dirty="0" smtClean="0">
                <a:latin typeface="Times New Roman" pitchFamily="18" charset="0"/>
                <a:cs typeface="Times New Roman" pitchFamily="18" charset="0"/>
              </a:rPr>
              <a:t>)</a:t>
            </a:r>
          </a:p>
          <a:p>
            <a:pPr eaLnBrk="1" hangingPunct="1">
              <a:spcBef>
                <a:spcPct val="35000"/>
              </a:spcBef>
            </a:pPr>
            <a:r>
              <a:rPr lang="en-US" dirty="0" smtClean="0">
                <a:solidFill>
                  <a:srgbClr val="0000CC"/>
                </a:solidFill>
              </a:rPr>
              <a:t>Compact</a:t>
            </a:r>
            <a:r>
              <a:rPr lang="en-US" dirty="0" smtClean="0"/>
              <a:t>: Decrypting </a:t>
            </a:r>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t> easier than computing </a:t>
            </a:r>
            <a:r>
              <a:rPr lang="en-US" i="1" dirty="0" smtClean="0">
                <a:latin typeface="Times New Roman" pitchFamily="18" charset="0"/>
                <a:cs typeface="Times New Roman" pitchFamily="18" charset="0"/>
              </a:rPr>
              <a:t>f</a:t>
            </a:r>
            <a:endParaRPr lang="en-US" dirty="0" smtClean="0"/>
          </a:p>
          <a:p>
            <a:pPr lvl="1">
              <a:spcBef>
                <a:spcPct val="35000"/>
              </a:spcBef>
            </a:pPr>
            <a:r>
              <a:rPr lang="en-US" dirty="0" smtClean="0">
                <a:cs typeface="Times New Roman" pitchFamily="18" charset="0"/>
              </a:rPr>
              <a:t>Otherwise we could use </a:t>
            </a:r>
            <a:r>
              <a:rPr lang="en-US" dirty="0" err="1" smtClean="0">
                <a:sym typeface="Wingdings" pitchFamily="2" charset="2"/>
              </a:rPr>
              <a:t>Eval</a:t>
            </a:r>
            <a:r>
              <a:rPr lang="en-US" i="1" baseline="-25000" dirty="0" err="1" smtClean="0">
                <a:latin typeface="Times New Roman" pitchFamily="18" charset="0"/>
                <a:cs typeface="Times New Roman" pitchFamily="18" charset="0"/>
                <a:sym typeface="Wingdings" pitchFamily="2" charset="2"/>
              </a:rPr>
              <a:t>pk</a:t>
            </a:r>
            <a:r>
              <a:rPr lang="en-US" i="1" baseline="-25000" dirty="0" smtClean="0">
                <a:latin typeface="Times New Roman" pitchFamily="18" charset="0"/>
                <a:cs typeface="Times New Roman" pitchFamily="18" charset="0"/>
                <a:sym typeface="Wingdings" pitchFamily="2" charset="2"/>
              </a:rPr>
              <a:t> </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 and </a:t>
            </a:r>
            <a:r>
              <a:rPr lang="en-US" dirty="0" err="1" smtClean="0">
                <a:cs typeface="Times New Roman" pitchFamily="18" charset="0"/>
                <a:sym typeface="Wingdings" pitchFamily="2" charset="2"/>
              </a:rPr>
              <a:t>Dec</a:t>
            </a:r>
            <a:r>
              <a:rPr lang="en-US" i="1" baseline="-25000" dirty="0" err="1" smtClean="0">
                <a:cs typeface="Times New Roman" pitchFamily="18" charset="0"/>
                <a:sym typeface="Wingdings" pitchFamily="2" charset="2"/>
              </a:rPr>
              <a:t>sk</a:t>
            </a:r>
            <a:r>
              <a:rPr lang="en-US" dirty="0" smtClean="0">
                <a:cs typeface="Times New Roman" pitchFamily="18" charset="0"/>
                <a:sym typeface="Wingdings" pitchFamily="2" charset="2"/>
              </a:rPr>
              <a:t>(</a:t>
            </a:r>
            <a:r>
              <a:rPr lang="en-US" i="1" dirty="0" smtClean="0">
                <a:latin typeface="Times New Roman" pitchFamily="18" charset="0"/>
                <a:cs typeface="Times New Roman" pitchFamily="18" charset="0"/>
                <a:sym typeface="Wingdings" pitchFamily="2" charset="2"/>
              </a:rPr>
              <a:t>f</a:t>
            </a:r>
            <a:r>
              <a:rPr lang="en-US" dirty="0" smtClean="0">
                <a:latin typeface="Times New Roman" pitchFamily="18" charset="0"/>
                <a:cs typeface="Times New Roman" pitchFamily="18" charset="0"/>
                <a:sym typeface="Wingdings" pitchFamily="2" charset="2"/>
              </a:rPr>
              <a:t>, </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 = </a:t>
            </a:r>
            <a:r>
              <a:rPr lang="en-US" i="1" dirty="0" smtClean="0">
                <a:latin typeface="Times New Roman" pitchFamily="18" charset="0"/>
                <a:cs typeface="Times New Roman" pitchFamily="18" charset="0"/>
                <a:sym typeface="Wingdings" pitchFamily="2" charset="2"/>
              </a:rPr>
              <a:t>f</a:t>
            </a:r>
            <a:r>
              <a:rPr lang="en-US" dirty="0" smtClean="0">
                <a:cs typeface="Times New Roman" pitchFamily="18" charset="0"/>
                <a:sym typeface="Wingdings" pitchFamily="2" charset="2"/>
              </a:rPr>
              <a:t>(</a:t>
            </a:r>
            <a:r>
              <a:rPr lang="en-US" dirty="0" err="1" smtClean="0">
                <a:cs typeface="Times New Roman" pitchFamily="18" charset="0"/>
                <a:sym typeface="Wingdings" pitchFamily="2" charset="2"/>
              </a:rPr>
              <a:t>Dec</a:t>
            </a:r>
            <a:r>
              <a:rPr lang="en-US" i="1" baseline="-25000" dirty="0" err="1" smtClean="0">
                <a:cs typeface="Times New Roman" pitchFamily="18" charset="0"/>
                <a:sym typeface="Wingdings" pitchFamily="2" charset="2"/>
              </a:rPr>
              <a:t>sk</a:t>
            </a:r>
            <a:r>
              <a:rPr lang="en-US" dirty="0" smtClean="0">
                <a:cs typeface="Times New Roman" pitchFamily="18" charset="0"/>
                <a:sym typeface="Wingdings" pitchFamily="2" charset="2"/>
              </a:rPr>
              <a:t>(</a:t>
            </a:r>
            <a:r>
              <a:rPr lang="en-US" b="1" i="1" dirty="0" smtClean="0">
                <a:latin typeface="Times New Roman" pitchFamily="18" charset="0"/>
                <a:cs typeface="Times New Roman" pitchFamily="18" charset="0"/>
                <a:sym typeface="Wingdings" pitchFamily="2" charset="2"/>
              </a:rPr>
              <a:t>c</a:t>
            </a:r>
            <a:r>
              <a:rPr lang="en-US" dirty="0" smtClean="0">
                <a:cs typeface="Times New Roman" pitchFamily="18" charset="0"/>
                <a:sym typeface="Wingdings" pitchFamily="2" charset="2"/>
              </a:rPr>
              <a:t>))</a:t>
            </a:r>
            <a:endParaRPr lang="en-US" dirty="0" smtClean="0">
              <a:sym typeface="Wingdings" pitchFamily="2" charset="2"/>
            </a:endParaRPr>
          </a:p>
          <a:p>
            <a:pPr lvl="1" eaLnBrk="1" hangingPunct="1">
              <a:spcBef>
                <a:spcPct val="35000"/>
              </a:spcBef>
            </a:pPr>
            <a:r>
              <a:rPr lang="en-US" dirty="0" smtClean="0"/>
              <a:t>|</a:t>
            </a:r>
            <a:r>
              <a:rPr lang="en-US" i="1" dirty="0" smtClean="0">
                <a:latin typeface="Times New Roman" pitchFamily="18" charset="0"/>
                <a:cs typeface="Times New Roman" pitchFamily="18" charset="0"/>
                <a:sym typeface="Wingdings" pitchFamily="2" charset="2"/>
              </a:rPr>
              <a:t>c</a:t>
            </a:r>
            <a:r>
              <a:rPr lang="en-US" dirty="0" smtClean="0">
                <a:latin typeface="Times New Roman" pitchFamily="18" charset="0"/>
                <a:cs typeface="Times New Roman" pitchFamily="18" charset="0"/>
                <a:sym typeface="Wingdings" pitchFamily="2" charset="2"/>
              </a:rPr>
              <a:t>*</a:t>
            </a:r>
            <a:r>
              <a:rPr lang="en-US" dirty="0" smtClean="0"/>
              <a:t>| independent of the complexity of </a:t>
            </a:r>
            <a:r>
              <a:rPr lang="en-US" i="1" dirty="0" smtClean="0">
                <a:latin typeface="Times New Roman" pitchFamily="18" charset="0"/>
                <a:cs typeface="Times New Roman" pitchFamily="18" charset="0"/>
              </a:rPr>
              <a:t>f</a:t>
            </a:r>
            <a:endParaRPr lang="en-US" dirty="0" smtClean="0">
              <a:cs typeface="Times New Roman" pitchFamily="18" charset="0"/>
            </a:endParaRPr>
          </a:p>
        </p:txBody>
      </p:sp>
      <p:sp>
        <p:nvSpPr>
          <p:cNvPr id="14341" name="Rectangle 27"/>
          <p:cNvSpPr>
            <a:spLocks noGrp="1" noChangeArrowheads="1"/>
          </p:cNvSpPr>
          <p:nvPr>
            <p:ph type="title"/>
          </p:nvPr>
        </p:nvSpPr>
        <p:spPr/>
        <p:txBody>
          <a:bodyPr/>
          <a:lstStyle/>
          <a:p>
            <a:pPr eaLnBrk="1" hangingPunct="1"/>
            <a:r>
              <a:rPr lang="en-US" dirty="0" err="1" smtClean="0"/>
              <a:t>Homomorphic</a:t>
            </a:r>
            <a:r>
              <a:rPr lang="en-US" dirty="0" smtClean="0"/>
              <a:t> Encryption (FHE)</a:t>
            </a:r>
          </a:p>
        </p:txBody>
      </p:sp>
      <p:sp>
        <p:nvSpPr>
          <p:cNvPr id="14338" name="Date Placeholder 3"/>
          <p:cNvSpPr>
            <a:spLocks noGrp="1"/>
          </p:cNvSpPr>
          <p:nvPr>
            <p:ph type="dt" sz="half" idx="11"/>
          </p:nvPr>
        </p:nvSpPr>
        <p:spPr>
          <a:noFill/>
        </p:spPr>
        <p:txBody>
          <a:bodyPr/>
          <a:lstStyle/>
          <a:p>
            <a:r>
              <a:rPr lang="en-US" sz="1400" smtClean="0"/>
              <a:t>June 16, 2011</a:t>
            </a:r>
            <a:endParaRPr lang="en-US" sz="1400"/>
          </a:p>
        </p:txBody>
      </p:sp>
      <p:sp>
        <p:nvSpPr>
          <p:cNvPr id="14339" name="Slide Number Placeholder 5"/>
          <p:cNvSpPr>
            <a:spLocks noGrp="1"/>
          </p:cNvSpPr>
          <p:nvPr>
            <p:ph type="sldNum" sz="quarter" idx="12"/>
          </p:nvPr>
        </p:nvSpPr>
        <p:spPr>
          <a:noFill/>
        </p:spPr>
        <p:txBody>
          <a:bodyPr/>
          <a:lstStyle/>
          <a:p>
            <a:fld id="{9C239FFB-55AC-4E74-A2F0-C219D12F4ADB}" type="slidenum">
              <a:rPr lang="en-US" sz="1400"/>
              <a:pPr/>
              <a:t>8</a:t>
            </a:fld>
            <a:endParaRPr lang="en-US" sz="1400"/>
          </a:p>
        </p:txBody>
      </p:sp>
      <p:sp>
        <p:nvSpPr>
          <p:cNvPr id="6" name="TextBox 5"/>
          <p:cNvSpPr txBox="1"/>
          <p:nvPr/>
        </p:nvSpPr>
        <p:spPr>
          <a:xfrm>
            <a:off x="5562600" y="1981200"/>
            <a:ext cx="466794" cy="461665"/>
          </a:xfrm>
          <a:prstGeom prst="rect">
            <a:avLst/>
          </a:prstGeom>
          <a:noFill/>
        </p:spPr>
        <p:txBody>
          <a:bodyPr wrap="none" rtlCol="0">
            <a:spAutoFit/>
          </a:bodyPr>
          <a:lstStyle/>
          <a:p>
            <a:r>
              <a:rPr lang="en-US" sz="2400" i="1" dirty="0">
                <a:solidFill>
                  <a:srgbClr val="009900"/>
                </a:solidFill>
                <a:cs typeface="Times New Roman" pitchFamily="18" charset="0"/>
                <a:sym typeface="Wingdings" pitchFamily="2" charset="2"/>
              </a:rPr>
              <a:t>c</a:t>
            </a:r>
            <a:r>
              <a:rPr lang="en-US" sz="2400" dirty="0">
                <a:solidFill>
                  <a:srgbClr val="009900"/>
                </a:solidFill>
                <a:cs typeface="Times New Roman" pitchFamily="18" charset="0"/>
                <a:sym typeface="Wingdings" pitchFamily="2" charset="2"/>
              </a:rPr>
              <a:t>*</a:t>
            </a:r>
            <a:endParaRPr lang="en-US" sz="2400" dirty="0">
              <a:solidFill>
                <a:srgbClr val="009900"/>
              </a:solidFill>
            </a:endParaRPr>
          </a:p>
        </p:txBody>
      </p:sp>
      <p:sp>
        <p:nvSpPr>
          <p:cNvPr id="8" name="Left Brace 7"/>
          <p:cNvSpPr/>
          <p:nvPr/>
        </p:nvSpPr>
        <p:spPr>
          <a:xfrm rot="5400000">
            <a:off x="5600700" y="1028700"/>
            <a:ext cx="381000" cy="2895600"/>
          </a:xfrm>
          <a:prstGeom prst="leftBrace">
            <a:avLst/>
          </a:prstGeom>
          <a:ln>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Tree>
    <p:extLst>
      <p:ext uri="{BB962C8B-B14F-4D97-AF65-F5344CB8AC3E}">
        <p14:creationId xmlns:p14="http://schemas.microsoft.com/office/powerpoint/2010/main" val="282351127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sz="quarter" idx="10"/>
          </p:nvPr>
        </p:nvSpPr>
        <p:spPr>
          <a:xfrm>
            <a:off x="457200" y="3469076"/>
            <a:ext cx="8382000" cy="2474524"/>
          </a:xfrm>
        </p:spPr>
        <p:txBody>
          <a:bodyPr/>
          <a:lstStyle/>
          <a:p>
            <a:pPr marL="0" indent="0">
              <a:buNone/>
            </a:pPr>
            <a:r>
              <a:rPr lang="en-US" dirty="0" smtClean="0"/>
              <a:t>Some examples:</a:t>
            </a:r>
          </a:p>
          <a:p>
            <a:r>
              <a:rPr lang="en-US" dirty="0" smtClean="0"/>
              <a:t>“Raw RSA”: </a:t>
            </a:r>
            <a:r>
              <a:rPr lang="en-US" i="1" dirty="0" smtClean="0">
                <a:latin typeface="Times New Roman" pitchFamily="18" charset="0"/>
                <a:cs typeface="Times New Roman" pitchFamily="18" charset="0"/>
              </a:rPr>
              <a:t>c</a:t>
            </a:r>
            <a:r>
              <a:rPr lang="en-US" dirty="0" smtClean="0"/>
              <a:t> </a:t>
            </a:r>
            <a:r>
              <a:rPr lang="en-US" dirty="0" smtClean="0">
                <a:sym typeface="Wingdings" pitchFamily="2" charset="2"/>
              </a:rPr>
              <a:t></a:t>
            </a:r>
            <a:r>
              <a:rPr lang="en-US" dirty="0" smtClean="0"/>
              <a:t> </a:t>
            </a:r>
            <a:r>
              <a:rPr lang="en-US" i="1" dirty="0" err="1" smtClean="0">
                <a:latin typeface="Times New Roman" pitchFamily="18" charset="0"/>
                <a:cs typeface="Times New Roman" pitchFamily="18" charset="0"/>
              </a:rPr>
              <a:t>x</a:t>
            </a:r>
            <a:r>
              <a:rPr lang="en-US" baseline="30000" dirty="0" err="1" smtClean="0">
                <a:latin typeface="Times New Roman" pitchFamily="18" charset="0"/>
                <a:cs typeface="Times New Roman" pitchFamily="18" charset="0"/>
              </a:rPr>
              <a:t>e</a:t>
            </a:r>
            <a:r>
              <a:rPr lang="en-US" dirty="0" smtClean="0"/>
              <a:t> mod </a:t>
            </a:r>
            <a:r>
              <a:rPr lang="en-US" i="1" dirty="0" smtClean="0">
                <a:latin typeface="Times New Roman" pitchFamily="18" charset="0"/>
                <a:cs typeface="Times New Roman" pitchFamily="18" charset="0"/>
              </a:rPr>
              <a:t>N</a:t>
            </a:r>
            <a:r>
              <a:rPr lang="en-US" dirty="0" smtClean="0"/>
              <a:t> (</a:t>
            </a:r>
            <a:r>
              <a:rPr lang="en-US" i="1" dirty="0">
                <a:latin typeface="Times New Roman" pitchFamily="18" charset="0"/>
                <a:cs typeface="Times New Roman" pitchFamily="18" charset="0"/>
              </a:rPr>
              <a:t>x</a:t>
            </a:r>
            <a:r>
              <a:rPr lang="en-US" dirty="0" smtClean="0"/>
              <a:t> </a:t>
            </a:r>
            <a:r>
              <a:rPr lang="en-US" dirty="0" smtClean="0">
                <a:sym typeface="Wingdings" pitchFamily="2" charset="2"/>
              </a:rPr>
              <a:t> </a:t>
            </a:r>
            <a:r>
              <a:rPr lang="en-US" i="1" dirty="0" smtClean="0">
                <a:latin typeface="Times New Roman" pitchFamily="18" charset="0"/>
                <a:cs typeface="Times New Roman" pitchFamily="18" charset="0"/>
              </a:rPr>
              <a:t>c</a:t>
            </a:r>
            <a:r>
              <a:rPr lang="en-US" baseline="30000" dirty="0" smtClean="0">
                <a:latin typeface="Times New Roman" pitchFamily="18" charset="0"/>
                <a:cs typeface="Times New Roman" pitchFamily="18" charset="0"/>
              </a:rPr>
              <a:t>d</a:t>
            </a:r>
            <a:r>
              <a:rPr lang="en-US" dirty="0" smtClean="0">
                <a:sym typeface="Wingdings" pitchFamily="2" charset="2"/>
              </a:rPr>
              <a:t> mod </a:t>
            </a:r>
            <a:r>
              <a:rPr lang="en-US" i="1" dirty="0" smtClean="0">
                <a:latin typeface="Times New Roman" pitchFamily="18" charset="0"/>
                <a:cs typeface="Times New Roman" pitchFamily="18" charset="0"/>
              </a:rPr>
              <a:t>N</a:t>
            </a:r>
            <a:r>
              <a:rPr lang="en-US" dirty="0" smtClean="0">
                <a:sym typeface="Wingdings" pitchFamily="2" charset="2"/>
              </a:rPr>
              <a:t>)</a:t>
            </a:r>
          </a:p>
          <a:p>
            <a:pPr lvl="1"/>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1</a:t>
            </a:r>
            <a:r>
              <a:rPr lang="en-US" baseline="30000" dirty="0" smtClean="0">
                <a:latin typeface="Times New Roman" pitchFamily="18" charset="0"/>
                <a:cs typeface="Times New Roman" pitchFamily="18" charset="0"/>
              </a:rPr>
              <a:t>e</a:t>
            </a:r>
            <a:r>
              <a:rPr lang="en-US" dirty="0" smtClean="0">
                <a:sym typeface="Wingdings" pitchFamily="2" charset="2"/>
              </a:rPr>
              <a:t> x </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2</a:t>
            </a:r>
            <a:r>
              <a:rPr lang="en-US" baseline="30000" dirty="0" smtClean="0">
                <a:latin typeface="Times New Roman" pitchFamily="18" charset="0"/>
                <a:cs typeface="Times New Roman" pitchFamily="18" charset="0"/>
              </a:rPr>
              <a:t>e</a:t>
            </a:r>
            <a:r>
              <a:rPr lang="en-US" dirty="0" smtClean="0"/>
              <a:t>  =  </a:t>
            </a:r>
            <a:r>
              <a:rPr lang="en-US" dirty="0" smtClean="0">
                <a:sym typeface="Wingdings" pitchFamily="2" charset="2"/>
              </a:rPr>
              <a:t>(</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1</a:t>
            </a:r>
            <a:r>
              <a:rPr lang="en-US" dirty="0" smtClean="0">
                <a:sym typeface="Wingdings" pitchFamily="2" charset="2"/>
              </a:rPr>
              <a:t> </a:t>
            </a:r>
            <a:r>
              <a:rPr lang="en-US" dirty="0">
                <a:sym typeface="Wingdings" pitchFamily="2" charset="2"/>
              </a:rPr>
              <a:t>x </a:t>
            </a:r>
            <a:r>
              <a:rPr lang="en-US" i="1" dirty="0" smtClean="0">
                <a:latin typeface="Times New Roman" pitchFamily="18" charset="0"/>
                <a:cs typeface="Times New Roman" pitchFamily="18" charset="0"/>
              </a:rPr>
              <a:t>x</a:t>
            </a:r>
            <a:r>
              <a:rPr lang="en-US" baseline="-25000" dirty="0" smtClean="0">
                <a:latin typeface="Times New Roman" pitchFamily="18" charset="0"/>
                <a:cs typeface="Times New Roman" pitchFamily="18" charset="0"/>
              </a:rPr>
              <a:t>2</a:t>
            </a:r>
            <a:r>
              <a:rPr lang="en-US" dirty="0" smtClean="0">
                <a:sym typeface="Wingdings" pitchFamily="2" charset="2"/>
              </a:rPr>
              <a:t>)</a:t>
            </a:r>
            <a:r>
              <a:rPr lang="en-US" baseline="30000" dirty="0">
                <a:latin typeface="Times New Roman" pitchFamily="18" charset="0"/>
                <a:cs typeface="Times New Roman" pitchFamily="18" charset="0"/>
              </a:rPr>
              <a:t> e</a:t>
            </a:r>
            <a:r>
              <a:rPr lang="en-US" dirty="0" smtClean="0">
                <a:sym typeface="Wingdings" pitchFamily="2" charset="2"/>
              </a:rPr>
              <a:t> </a:t>
            </a:r>
            <a:r>
              <a:rPr lang="en-US" dirty="0" smtClean="0"/>
              <a:t>mod </a:t>
            </a:r>
            <a:r>
              <a:rPr lang="en-US" i="1" dirty="0" smtClean="0">
                <a:latin typeface="Times New Roman" pitchFamily="18" charset="0"/>
                <a:cs typeface="Times New Roman" pitchFamily="18" charset="0"/>
              </a:rPr>
              <a:t>N</a:t>
            </a:r>
          </a:p>
          <a:p>
            <a:r>
              <a:rPr lang="en-US" dirty="0" smtClean="0"/>
              <a:t>GM84: </a:t>
            </a:r>
            <a:r>
              <a:rPr lang="en-US" dirty="0" err="1" smtClean="0"/>
              <a:t>Enc</a:t>
            </a:r>
            <a:r>
              <a:rPr lang="en-US" dirty="0" smtClean="0"/>
              <a:t>(0)</a:t>
            </a:r>
            <a:r>
              <a:rPr lang="en-US" dirty="0" smtClean="0">
                <a:sym typeface="Symbol" pitchFamily="18" charset="2"/>
              </a:rPr>
              <a:t></a:t>
            </a:r>
            <a:r>
              <a:rPr lang="en-US" baseline="-25000" dirty="0" smtClean="0">
                <a:sym typeface="Symbol" pitchFamily="18" charset="2"/>
              </a:rPr>
              <a:t>R</a:t>
            </a:r>
            <a:r>
              <a:rPr lang="en-US" dirty="0" smtClean="0">
                <a:sym typeface="Symbol" pitchFamily="18" charset="2"/>
              </a:rPr>
              <a:t> </a:t>
            </a:r>
            <a:r>
              <a:rPr lang="en-US" dirty="0" smtClean="0"/>
              <a:t>QR, </a:t>
            </a:r>
            <a:r>
              <a:rPr lang="en-US" dirty="0" err="1" smtClean="0"/>
              <a:t>Enc</a:t>
            </a:r>
            <a:r>
              <a:rPr lang="en-US" dirty="0" smtClean="0"/>
              <a:t>(1)</a:t>
            </a:r>
            <a:r>
              <a:rPr lang="en-US" dirty="0" smtClean="0">
                <a:sym typeface="Symbol" pitchFamily="18" charset="2"/>
              </a:rPr>
              <a:t></a:t>
            </a:r>
            <a:r>
              <a:rPr lang="en-US" baseline="-25000" dirty="0" smtClean="0">
                <a:sym typeface="Symbol" pitchFamily="18" charset="2"/>
              </a:rPr>
              <a:t>R</a:t>
            </a:r>
            <a:r>
              <a:rPr lang="en-US" dirty="0" smtClean="0">
                <a:sym typeface="Symbol" pitchFamily="18" charset="2"/>
              </a:rPr>
              <a:t> </a:t>
            </a:r>
            <a:r>
              <a:rPr lang="en-US" dirty="0" smtClean="0"/>
              <a:t>QNR (in Z</a:t>
            </a:r>
            <a:r>
              <a:rPr lang="en-US" i="1" baseline="-25000" dirty="0" smtClean="0">
                <a:latin typeface="Times New Roman" pitchFamily="18" charset="0"/>
                <a:cs typeface="Times New Roman" pitchFamily="18" charset="0"/>
              </a:rPr>
              <a:t>N</a:t>
            </a:r>
            <a:r>
              <a:rPr lang="en-US" dirty="0" smtClean="0"/>
              <a:t>*)</a:t>
            </a:r>
          </a:p>
          <a:p>
            <a:pPr lvl="1"/>
            <a:r>
              <a:rPr lang="en-US" dirty="0" err="1" smtClean="0"/>
              <a:t>Enc</a:t>
            </a:r>
            <a:r>
              <a:rPr lang="en-US" dirty="0" smtClean="0"/>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1</a:t>
            </a:r>
            <a:r>
              <a:rPr lang="en-US" dirty="0" smtClean="0"/>
              <a:t>) x </a:t>
            </a:r>
            <a:r>
              <a:rPr lang="en-US" dirty="0" err="1" smtClean="0"/>
              <a:t>Enc</a:t>
            </a:r>
            <a:r>
              <a:rPr lang="en-US" dirty="0" smtClean="0"/>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 = </a:t>
            </a:r>
            <a:r>
              <a:rPr lang="en-US" dirty="0" err="1" smtClean="0"/>
              <a:t>Enc</a:t>
            </a:r>
            <a:r>
              <a:rPr lang="en-US" dirty="0" smtClean="0"/>
              <a:t>(</a:t>
            </a:r>
            <a:r>
              <a:rPr lang="en-US" i="1" dirty="0">
                <a:latin typeface="Times New Roman" pitchFamily="18" charset="0"/>
                <a:cs typeface="Times New Roman" pitchFamily="18" charset="0"/>
              </a:rPr>
              <a:t>b</a:t>
            </a:r>
            <a:r>
              <a:rPr lang="en-US" baseline="-25000" dirty="0">
                <a:latin typeface="Times New Roman" pitchFamily="18" charset="0"/>
                <a:cs typeface="Times New Roman" pitchFamily="18" charset="0"/>
              </a:rPr>
              <a:t>1</a:t>
            </a:r>
            <a:r>
              <a:rPr lang="en-US" dirty="0" smtClean="0">
                <a:sym typeface="Symbol" pitchFamily="18" charset="2"/>
              </a:rPr>
              <a:t></a:t>
            </a:r>
            <a:r>
              <a:rPr lang="en-US" i="1" dirty="0" smtClean="0">
                <a:latin typeface="Times New Roman" pitchFamily="18" charset="0"/>
                <a:cs typeface="Times New Roman" pitchFamily="18" charset="0"/>
              </a:rPr>
              <a:t>b</a:t>
            </a:r>
            <a:r>
              <a:rPr lang="en-US" baseline="-25000" dirty="0" smtClean="0">
                <a:latin typeface="Times New Roman" pitchFamily="18" charset="0"/>
                <a:cs typeface="Times New Roman" pitchFamily="18" charset="0"/>
              </a:rPr>
              <a:t>2</a:t>
            </a:r>
            <a:r>
              <a:rPr lang="en-US" dirty="0" smtClean="0"/>
              <a:t>) mod </a:t>
            </a:r>
            <a:r>
              <a:rPr lang="en-US" i="1" dirty="0" smtClean="0">
                <a:latin typeface="Times New Roman" pitchFamily="18" charset="0"/>
                <a:cs typeface="Times New Roman" pitchFamily="18" charset="0"/>
              </a:rPr>
              <a:t>N</a:t>
            </a:r>
          </a:p>
        </p:txBody>
      </p:sp>
      <p:sp>
        <p:nvSpPr>
          <p:cNvPr id="10244" name="Rectangle 2"/>
          <p:cNvSpPr>
            <a:spLocks noGrp="1" noChangeArrowheads="1"/>
          </p:cNvSpPr>
          <p:nvPr>
            <p:ph type="title"/>
          </p:nvPr>
        </p:nvSpPr>
        <p:spPr/>
        <p:txBody>
          <a:bodyPr/>
          <a:lstStyle/>
          <a:p>
            <a:r>
              <a:rPr lang="en-US" dirty="0" smtClean="0"/>
              <a:t>Privacy </a:t>
            </a:r>
            <a:r>
              <a:rPr lang="en-US" dirty="0" err="1" smtClean="0"/>
              <a:t>Homomorphisms</a:t>
            </a:r>
            <a:r>
              <a:rPr lang="en-US" dirty="0" smtClean="0"/>
              <a:t> [RAD78]</a:t>
            </a:r>
          </a:p>
        </p:txBody>
      </p:sp>
      <p:sp>
        <p:nvSpPr>
          <p:cNvPr id="10242" name="Date Placeholder 3"/>
          <p:cNvSpPr>
            <a:spLocks noGrp="1"/>
          </p:cNvSpPr>
          <p:nvPr>
            <p:ph type="dt" sz="half" idx="11"/>
          </p:nvPr>
        </p:nvSpPr>
        <p:spPr/>
        <p:txBody>
          <a:bodyPr/>
          <a:lstStyle/>
          <a:p>
            <a:r>
              <a:rPr lang="en-US" smtClean="0"/>
              <a:t>June 16, 2011</a:t>
            </a:r>
            <a:endParaRPr lang="en-US" dirty="0"/>
          </a:p>
        </p:txBody>
      </p:sp>
      <p:sp>
        <p:nvSpPr>
          <p:cNvPr id="10243" name="Slide Number Placeholder 5"/>
          <p:cNvSpPr>
            <a:spLocks noGrp="1"/>
          </p:cNvSpPr>
          <p:nvPr>
            <p:ph type="sldNum" sz="quarter" idx="12"/>
          </p:nvPr>
        </p:nvSpPr>
        <p:spPr/>
        <p:txBody>
          <a:bodyPr/>
          <a:lstStyle/>
          <a:p>
            <a:fld id="{4CBA71F4-2D76-4742-9C15-E4AAAD6A23CF}" type="slidenum">
              <a:rPr lang="en-US" smtClean="0"/>
              <a:pPr/>
              <a:t>9</a:t>
            </a:fld>
            <a:endParaRPr lang="en-US"/>
          </a:p>
        </p:txBody>
      </p:sp>
      <p:sp>
        <p:nvSpPr>
          <p:cNvPr id="10246" name="Text Box 4"/>
          <p:cNvSpPr txBox="1">
            <a:spLocks noChangeArrowheads="1"/>
          </p:cNvSpPr>
          <p:nvPr/>
        </p:nvSpPr>
        <p:spPr bwMode="auto">
          <a:xfrm>
            <a:off x="1295400" y="1447800"/>
            <a:ext cx="2530475" cy="396875"/>
          </a:xfrm>
          <a:prstGeom prst="rect">
            <a:avLst/>
          </a:prstGeom>
          <a:noFill/>
          <a:ln w="9525">
            <a:noFill/>
            <a:miter lim="800000"/>
            <a:headEnd/>
            <a:tailEnd/>
          </a:ln>
        </p:spPr>
        <p:txBody>
          <a:bodyPr>
            <a:spAutoFit/>
          </a:bodyPr>
          <a:lstStyle/>
          <a:p>
            <a:r>
              <a:rPr lang="en-US" u="sng">
                <a:latin typeface="Arial Black" pitchFamily="34" charset="0"/>
              </a:rPr>
              <a:t>Plaintext space </a:t>
            </a:r>
            <a:r>
              <a:rPr lang="en-US" sz="2000" b="1" u="sng">
                <a:latin typeface="Brush Script" pitchFamily="66" charset="0"/>
              </a:rPr>
              <a:t>P</a:t>
            </a:r>
          </a:p>
        </p:txBody>
      </p:sp>
      <p:sp>
        <p:nvSpPr>
          <p:cNvPr id="10247" name="Text Box 5"/>
          <p:cNvSpPr txBox="1">
            <a:spLocks noChangeArrowheads="1"/>
          </p:cNvSpPr>
          <p:nvPr/>
        </p:nvSpPr>
        <p:spPr bwMode="auto">
          <a:xfrm>
            <a:off x="5778500" y="1447800"/>
            <a:ext cx="2679700" cy="396875"/>
          </a:xfrm>
          <a:prstGeom prst="rect">
            <a:avLst/>
          </a:prstGeom>
          <a:noFill/>
          <a:ln w="9525">
            <a:noFill/>
            <a:miter lim="800000"/>
            <a:headEnd/>
            <a:tailEnd/>
          </a:ln>
        </p:spPr>
        <p:txBody>
          <a:bodyPr>
            <a:spAutoFit/>
          </a:bodyPr>
          <a:lstStyle/>
          <a:p>
            <a:r>
              <a:rPr lang="en-US" u="sng">
                <a:latin typeface="Arial Black" pitchFamily="34" charset="0"/>
              </a:rPr>
              <a:t>Ciphertext space </a:t>
            </a:r>
            <a:r>
              <a:rPr lang="en-US" sz="2000" b="1" u="sng">
                <a:latin typeface="Brush Script" pitchFamily="66" charset="0"/>
              </a:rPr>
              <a:t>C</a:t>
            </a:r>
          </a:p>
        </p:txBody>
      </p:sp>
      <p:sp>
        <p:nvSpPr>
          <p:cNvPr id="10248" name="Text Box 6"/>
          <p:cNvSpPr txBox="1">
            <a:spLocks noChangeArrowheads="1"/>
          </p:cNvSpPr>
          <p:nvPr/>
        </p:nvSpPr>
        <p:spPr bwMode="auto">
          <a:xfrm>
            <a:off x="2209800" y="1752600"/>
            <a:ext cx="1263650" cy="396875"/>
          </a:xfrm>
          <a:prstGeom prst="rect">
            <a:avLst/>
          </a:prstGeom>
          <a:noFill/>
          <a:ln w="9525">
            <a:noFill/>
            <a:miter lim="800000"/>
            <a:headEnd/>
            <a:tailEnd/>
          </a:ln>
        </p:spPr>
        <p:txBody>
          <a:bodyPr>
            <a:spAutoFit/>
          </a:bodyPr>
          <a:lstStyle/>
          <a:p>
            <a:r>
              <a:rPr lang="en-US" sz="2000" i="1"/>
              <a:t>x</a:t>
            </a:r>
            <a:r>
              <a:rPr lang="en-US" sz="2000" baseline="-25000"/>
              <a:t>1 </a:t>
            </a:r>
            <a:r>
              <a:rPr lang="en-US" sz="2000"/>
              <a:t>          </a:t>
            </a:r>
            <a:r>
              <a:rPr lang="en-US" sz="2000" i="1"/>
              <a:t>x</a:t>
            </a:r>
            <a:r>
              <a:rPr lang="en-US" sz="2000" baseline="-25000"/>
              <a:t>2</a:t>
            </a:r>
          </a:p>
        </p:txBody>
      </p:sp>
      <p:sp>
        <p:nvSpPr>
          <p:cNvPr id="10249" name="Text Box 8"/>
          <p:cNvSpPr txBox="1">
            <a:spLocks noChangeArrowheads="1"/>
          </p:cNvSpPr>
          <p:nvPr/>
        </p:nvSpPr>
        <p:spPr bwMode="auto">
          <a:xfrm>
            <a:off x="3986213" y="1651000"/>
            <a:ext cx="1471612" cy="406400"/>
          </a:xfrm>
          <a:prstGeom prst="rect">
            <a:avLst/>
          </a:prstGeom>
          <a:noFill/>
          <a:ln w="9525">
            <a:solidFill>
              <a:schemeClr val="tx1"/>
            </a:solidFill>
            <a:miter lim="800000"/>
            <a:headEnd/>
            <a:tailEnd/>
          </a:ln>
        </p:spPr>
        <p:txBody>
          <a:bodyPr wrap="none">
            <a:spAutoFit/>
          </a:bodyPr>
          <a:lstStyle/>
          <a:p>
            <a:r>
              <a:rPr lang="en-US" sz="2000" i="1"/>
              <a:t>c</a:t>
            </a:r>
            <a:r>
              <a:rPr lang="en-US" sz="2000" i="1" baseline="-25000"/>
              <a:t>i</a:t>
            </a:r>
            <a:r>
              <a:rPr lang="en-US" sz="2000" baseline="-25000"/>
              <a:t> </a:t>
            </a:r>
            <a:r>
              <a:rPr lang="en-US" sz="2000">
                <a:sym typeface="Wingdings" pitchFamily="2" charset="2"/>
              </a:rPr>
              <a:t> </a:t>
            </a:r>
            <a:r>
              <a:rPr lang="en-US" sz="2000">
                <a:latin typeface="Arial" charset="0"/>
                <a:sym typeface="Wingdings" pitchFamily="2" charset="2"/>
              </a:rPr>
              <a:t>Enc(</a:t>
            </a:r>
            <a:r>
              <a:rPr lang="en-US" sz="2000" i="1">
                <a:sym typeface="Wingdings" pitchFamily="2" charset="2"/>
              </a:rPr>
              <a:t>x</a:t>
            </a:r>
            <a:r>
              <a:rPr lang="en-US" sz="2000" i="1" baseline="-25000">
                <a:sym typeface="Wingdings" pitchFamily="2" charset="2"/>
              </a:rPr>
              <a:t>i</a:t>
            </a:r>
            <a:r>
              <a:rPr lang="en-US" sz="2000">
                <a:latin typeface="Arial" charset="0"/>
                <a:sym typeface="Wingdings" pitchFamily="2" charset="2"/>
              </a:rPr>
              <a:t>)</a:t>
            </a:r>
            <a:endParaRPr lang="en-US" sz="2000">
              <a:latin typeface="Arial" charset="0"/>
            </a:endParaRPr>
          </a:p>
        </p:txBody>
      </p:sp>
      <p:sp>
        <p:nvSpPr>
          <p:cNvPr id="10250" name="Text Box 10"/>
          <p:cNvSpPr txBox="1">
            <a:spLocks noChangeArrowheads="1"/>
          </p:cNvSpPr>
          <p:nvPr/>
        </p:nvSpPr>
        <p:spPr bwMode="auto">
          <a:xfrm>
            <a:off x="5975350" y="1752600"/>
            <a:ext cx="1492250" cy="396875"/>
          </a:xfrm>
          <a:prstGeom prst="rect">
            <a:avLst/>
          </a:prstGeom>
          <a:noFill/>
          <a:ln w="9525">
            <a:noFill/>
            <a:miter lim="800000"/>
            <a:headEnd/>
            <a:tailEnd/>
          </a:ln>
        </p:spPr>
        <p:txBody>
          <a:bodyPr>
            <a:spAutoFit/>
          </a:bodyPr>
          <a:lstStyle/>
          <a:p>
            <a:r>
              <a:rPr lang="en-US" sz="2000" i="1"/>
              <a:t>c</a:t>
            </a:r>
            <a:r>
              <a:rPr lang="en-US" sz="2000" baseline="-25000"/>
              <a:t>1</a:t>
            </a:r>
            <a:r>
              <a:rPr lang="en-US" sz="2000"/>
              <a:t>           </a:t>
            </a:r>
            <a:r>
              <a:rPr lang="en-US" sz="2000" i="1"/>
              <a:t>c</a:t>
            </a:r>
            <a:r>
              <a:rPr lang="en-US" sz="2000" baseline="-25000"/>
              <a:t>2</a:t>
            </a:r>
          </a:p>
        </p:txBody>
      </p:sp>
      <p:sp>
        <p:nvSpPr>
          <p:cNvPr id="10251" name="Oval 11"/>
          <p:cNvSpPr>
            <a:spLocks noChangeArrowheads="1"/>
          </p:cNvSpPr>
          <p:nvPr/>
        </p:nvSpPr>
        <p:spPr bwMode="auto">
          <a:xfrm>
            <a:off x="2698750" y="2362200"/>
            <a:ext cx="304800" cy="304800"/>
          </a:xfrm>
          <a:prstGeom prst="ellipse">
            <a:avLst/>
          </a:prstGeom>
          <a:noFill/>
          <a:ln w="9525">
            <a:solidFill>
              <a:schemeClr val="tx1"/>
            </a:solidFill>
            <a:round/>
            <a:headEnd/>
            <a:tailEnd/>
          </a:ln>
        </p:spPr>
        <p:txBody>
          <a:bodyPr wrap="none" anchor="ctr"/>
          <a:lstStyle/>
          <a:p>
            <a:pPr algn="ctr"/>
            <a:r>
              <a:rPr lang="en-US" sz="2000">
                <a:latin typeface="Symbol" pitchFamily="18" charset="2"/>
              </a:rPr>
              <a:t>*</a:t>
            </a:r>
          </a:p>
        </p:txBody>
      </p:sp>
      <p:sp>
        <p:nvSpPr>
          <p:cNvPr id="10252" name="Line 12"/>
          <p:cNvSpPr>
            <a:spLocks noChangeShapeType="1"/>
          </p:cNvSpPr>
          <p:nvPr/>
        </p:nvSpPr>
        <p:spPr bwMode="auto">
          <a:xfrm>
            <a:off x="254635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3" name="Line 13"/>
          <p:cNvSpPr>
            <a:spLocks noChangeShapeType="1"/>
          </p:cNvSpPr>
          <p:nvPr/>
        </p:nvSpPr>
        <p:spPr bwMode="auto">
          <a:xfrm flipH="1">
            <a:off x="292735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4" name="Oval 14"/>
          <p:cNvSpPr>
            <a:spLocks noChangeArrowheads="1"/>
          </p:cNvSpPr>
          <p:nvPr/>
        </p:nvSpPr>
        <p:spPr bwMode="auto">
          <a:xfrm>
            <a:off x="6477000" y="2362200"/>
            <a:ext cx="304800" cy="304800"/>
          </a:xfrm>
          <a:prstGeom prst="ellipse">
            <a:avLst/>
          </a:prstGeom>
          <a:noFill/>
          <a:ln w="9525">
            <a:solidFill>
              <a:schemeClr val="tx1"/>
            </a:solidFill>
            <a:round/>
            <a:headEnd/>
            <a:tailEnd/>
          </a:ln>
        </p:spPr>
        <p:txBody>
          <a:bodyPr wrap="none" anchor="ctr"/>
          <a:lstStyle/>
          <a:p>
            <a:pPr algn="ctr"/>
            <a:r>
              <a:rPr lang="en-US" sz="2000">
                <a:latin typeface="Symbol" pitchFamily="18" charset="2"/>
              </a:rPr>
              <a:t>#</a:t>
            </a:r>
          </a:p>
        </p:txBody>
      </p:sp>
      <p:sp>
        <p:nvSpPr>
          <p:cNvPr id="10255" name="Line 15"/>
          <p:cNvSpPr>
            <a:spLocks noChangeShapeType="1"/>
          </p:cNvSpPr>
          <p:nvPr/>
        </p:nvSpPr>
        <p:spPr bwMode="auto">
          <a:xfrm>
            <a:off x="632460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6" name="Line 16"/>
          <p:cNvSpPr>
            <a:spLocks noChangeShapeType="1"/>
          </p:cNvSpPr>
          <p:nvPr/>
        </p:nvSpPr>
        <p:spPr bwMode="auto">
          <a:xfrm flipH="1">
            <a:off x="6705600" y="2133600"/>
            <a:ext cx="228600" cy="228600"/>
          </a:xfrm>
          <a:prstGeom prst="line">
            <a:avLst/>
          </a:prstGeom>
          <a:noFill/>
          <a:ln w="9525">
            <a:solidFill>
              <a:schemeClr val="tx1"/>
            </a:solidFill>
            <a:round/>
            <a:headEnd/>
            <a:tailEnd type="arrow" w="med" len="med"/>
          </a:ln>
        </p:spPr>
        <p:txBody>
          <a:bodyPr/>
          <a:lstStyle/>
          <a:p>
            <a:endParaRPr lang="en-US"/>
          </a:p>
        </p:txBody>
      </p:sp>
      <p:sp>
        <p:nvSpPr>
          <p:cNvPr id="10257" name="Line 17"/>
          <p:cNvSpPr>
            <a:spLocks noChangeShapeType="1"/>
          </p:cNvSpPr>
          <p:nvPr/>
        </p:nvSpPr>
        <p:spPr bwMode="auto">
          <a:xfrm>
            <a:off x="2851150" y="2667000"/>
            <a:ext cx="0" cy="228600"/>
          </a:xfrm>
          <a:prstGeom prst="line">
            <a:avLst/>
          </a:prstGeom>
          <a:noFill/>
          <a:ln w="9525">
            <a:solidFill>
              <a:schemeClr val="tx1"/>
            </a:solidFill>
            <a:round/>
            <a:headEnd/>
            <a:tailEnd type="arrow" w="med" len="med"/>
          </a:ln>
        </p:spPr>
        <p:txBody>
          <a:bodyPr/>
          <a:lstStyle/>
          <a:p>
            <a:endParaRPr lang="en-US"/>
          </a:p>
        </p:txBody>
      </p:sp>
      <p:sp>
        <p:nvSpPr>
          <p:cNvPr id="10258" name="Text Box 18"/>
          <p:cNvSpPr txBox="1">
            <a:spLocks noChangeArrowheads="1"/>
          </p:cNvSpPr>
          <p:nvPr/>
        </p:nvSpPr>
        <p:spPr bwMode="auto">
          <a:xfrm>
            <a:off x="2698750" y="2819400"/>
            <a:ext cx="304800" cy="396875"/>
          </a:xfrm>
          <a:prstGeom prst="rect">
            <a:avLst/>
          </a:prstGeom>
          <a:noFill/>
          <a:ln w="9525">
            <a:noFill/>
            <a:miter lim="800000"/>
            <a:headEnd/>
            <a:tailEnd/>
          </a:ln>
        </p:spPr>
        <p:txBody>
          <a:bodyPr>
            <a:spAutoFit/>
          </a:bodyPr>
          <a:lstStyle/>
          <a:p>
            <a:r>
              <a:rPr lang="en-US" sz="2000" i="1"/>
              <a:t>y</a:t>
            </a:r>
            <a:endParaRPr lang="en-US" sz="2000" baseline="-25000"/>
          </a:p>
        </p:txBody>
      </p:sp>
      <p:sp>
        <p:nvSpPr>
          <p:cNvPr id="10259" name="Line 19"/>
          <p:cNvSpPr>
            <a:spLocks noChangeShapeType="1"/>
          </p:cNvSpPr>
          <p:nvPr/>
        </p:nvSpPr>
        <p:spPr bwMode="auto">
          <a:xfrm>
            <a:off x="6629400" y="2667000"/>
            <a:ext cx="0" cy="228600"/>
          </a:xfrm>
          <a:prstGeom prst="line">
            <a:avLst/>
          </a:prstGeom>
          <a:noFill/>
          <a:ln w="9525">
            <a:solidFill>
              <a:schemeClr val="tx1"/>
            </a:solidFill>
            <a:round/>
            <a:headEnd/>
            <a:tailEnd type="arrow" w="med" len="med"/>
          </a:ln>
        </p:spPr>
        <p:txBody>
          <a:bodyPr/>
          <a:lstStyle/>
          <a:p>
            <a:endParaRPr lang="en-US"/>
          </a:p>
        </p:txBody>
      </p:sp>
      <p:sp>
        <p:nvSpPr>
          <p:cNvPr id="10260" name="Text Box 20"/>
          <p:cNvSpPr txBox="1">
            <a:spLocks noChangeArrowheads="1"/>
          </p:cNvSpPr>
          <p:nvPr/>
        </p:nvSpPr>
        <p:spPr bwMode="auto">
          <a:xfrm>
            <a:off x="6477000" y="2819400"/>
            <a:ext cx="304800" cy="396875"/>
          </a:xfrm>
          <a:prstGeom prst="rect">
            <a:avLst/>
          </a:prstGeom>
          <a:noFill/>
          <a:ln w="9525">
            <a:noFill/>
            <a:miter lim="800000"/>
            <a:headEnd/>
            <a:tailEnd/>
          </a:ln>
        </p:spPr>
        <p:txBody>
          <a:bodyPr>
            <a:spAutoFit/>
          </a:bodyPr>
          <a:lstStyle/>
          <a:p>
            <a:r>
              <a:rPr lang="en-US" sz="2000" i="1"/>
              <a:t>d</a:t>
            </a:r>
            <a:endParaRPr lang="en-US" sz="2000" baseline="-25000"/>
          </a:p>
        </p:txBody>
      </p:sp>
      <p:sp>
        <p:nvSpPr>
          <p:cNvPr id="10261" name="Text Box 21"/>
          <p:cNvSpPr txBox="1">
            <a:spLocks noChangeArrowheads="1"/>
          </p:cNvSpPr>
          <p:nvPr/>
        </p:nvSpPr>
        <p:spPr bwMode="auto">
          <a:xfrm>
            <a:off x="3986213" y="2641600"/>
            <a:ext cx="1408112" cy="406400"/>
          </a:xfrm>
          <a:prstGeom prst="rect">
            <a:avLst/>
          </a:prstGeom>
          <a:noFill/>
          <a:ln w="9525">
            <a:solidFill>
              <a:schemeClr val="tx1"/>
            </a:solidFill>
            <a:miter lim="800000"/>
            <a:headEnd/>
            <a:tailEnd/>
          </a:ln>
        </p:spPr>
        <p:txBody>
          <a:bodyPr wrap="none">
            <a:spAutoFit/>
          </a:bodyPr>
          <a:lstStyle/>
          <a:p>
            <a:r>
              <a:rPr lang="en-US" sz="2000" i="1" dirty="0"/>
              <a:t>y</a:t>
            </a:r>
            <a:r>
              <a:rPr lang="en-US" sz="2000" baseline="-25000" dirty="0"/>
              <a:t> </a:t>
            </a:r>
            <a:r>
              <a:rPr lang="en-US" sz="2000" dirty="0">
                <a:sym typeface="Wingdings" pitchFamily="2" charset="2"/>
              </a:rPr>
              <a:t> </a:t>
            </a:r>
            <a:r>
              <a:rPr lang="en-US" sz="2000" dirty="0">
                <a:latin typeface="Arial" charset="0"/>
                <a:sym typeface="Wingdings" pitchFamily="2" charset="2"/>
              </a:rPr>
              <a:t>Dec(</a:t>
            </a:r>
            <a:r>
              <a:rPr lang="en-US" sz="2000" i="1" dirty="0">
                <a:sym typeface="Wingdings" pitchFamily="2" charset="2"/>
              </a:rPr>
              <a:t>d</a:t>
            </a:r>
            <a:r>
              <a:rPr lang="en-US" sz="2000" dirty="0">
                <a:latin typeface="Arial" charset="0"/>
                <a:sym typeface="Wingdings" pitchFamily="2" charset="2"/>
              </a:rPr>
              <a:t>)</a:t>
            </a:r>
            <a:endParaRPr lang="en-US" sz="2000" dirty="0">
              <a:latin typeface="Arial" charset="0"/>
            </a:endParaRPr>
          </a:p>
        </p:txBody>
      </p:sp>
      <p:sp>
        <p:nvSpPr>
          <p:cNvPr id="10262" name="Line 9"/>
          <p:cNvSpPr>
            <a:spLocks noChangeShapeType="1"/>
          </p:cNvSpPr>
          <p:nvPr/>
        </p:nvSpPr>
        <p:spPr bwMode="auto">
          <a:xfrm>
            <a:off x="3657600" y="2057400"/>
            <a:ext cx="2057400" cy="0"/>
          </a:xfrm>
          <a:prstGeom prst="line">
            <a:avLst/>
          </a:prstGeom>
          <a:noFill/>
          <a:ln w="9525">
            <a:solidFill>
              <a:schemeClr val="tx1"/>
            </a:solidFill>
            <a:round/>
            <a:headEnd/>
            <a:tailEnd type="triangle" w="med" len="med"/>
          </a:ln>
        </p:spPr>
        <p:txBody>
          <a:bodyPr/>
          <a:lstStyle/>
          <a:p>
            <a:endParaRPr lang="en-US"/>
          </a:p>
        </p:txBody>
      </p:sp>
      <p:sp>
        <p:nvSpPr>
          <p:cNvPr id="10263" name="Line 22"/>
          <p:cNvSpPr>
            <a:spLocks noChangeShapeType="1"/>
          </p:cNvSpPr>
          <p:nvPr/>
        </p:nvSpPr>
        <p:spPr bwMode="auto">
          <a:xfrm>
            <a:off x="3657600" y="3048000"/>
            <a:ext cx="2057400" cy="0"/>
          </a:xfrm>
          <a:prstGeom prst="line">
            <a:avLst/>
          </a:prstGeom>
          <a:noFill/>
          <a:ln w="9525">
            <a:solidFill>
              <a:schemeClr val="tx1"/>
            </a:solidFill>
            <a:round/>
            <a:headEnd type="triangle" w="med" len="med"/>
            <a:tailEnd/>
          </a:ln>
        </p:spPr>
        <p:txBody>
          <a:bodyPr/>
          <a:lstStyle/>
          <a:p>
            <a:endParaRPr lang="en-US"/>
          </a:p>
        </p:txBody>
      </p:sp>
    </p:spTree>
    <p:extLst>
      <p:ext uri="{BB962C8B-B14F-4D97-AF65-F5344CB8AC3E}">
        <p14:creationId xmlns:p14="http://schemas.microsoft.com/office/powerpoint/2010/main" val="20071404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17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theme/theme1.xml><?xml version="1.0" encoding="utf-8"?>
<a:theme xmlns:a="http://schemas.openxmlformats.org/drawingml/2006/main" name="1_White Template with yellow-magenta Sego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CAB1D8-8B60-41DC-AE7A-89AB460F81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1_White Template with yellow-magenta Segoe</Template>
  <TotalTime>6162</TotalTime>
  <Words>4186</Words>
  <Application>Microsoft Office PowerPoint</Application>
  <PresentationFormat>On-screen Show (4:3)</PresentationFormat>
  <Paragraphs>824</Paragraphs>
  <Slides>60</Slides>
  <Notes>60</Notes>
  <HiddenSlides>0</HiddenSlides>
  <MMClips>0</MMClips>
  <ScaleCrop>false</ScaleCrop>
  <HeadingPairs>
    <vt:vector size="4" baseType="variant">
      <vt:variant>
        <vt:lpstr>Theme</vt:lpstr>
      </vt:variant>
      <vt:variant>
        <vt:i4>2</vt:i4>
      </vt:variant>
      <vt:variant>
        <vt:lpstr>Slide Titles</vt:lpstr>
      </vt:variant>
      <vt:variant>
        <vt:i4>60</vt:i4>
      </vt:variant>
    </vt:vector>
  </HeadingPairs>
  <TitlesOfParts>
    <vt:vector size="62" baseType="lpstr">
      <vt:lpstr>1_White Template with yellow-magenta Segoe</vt:lpstr>
      <vt:lpstr>White with Courier font for code slides</vt:lpstr>
      <vt:lpstr>Homomorphic Encryption    Tutorial</vt:lpstr>
      <vt:lpstr>Computing on Encrypted Data</vt:lpstr>
      <vt:lpstr>Computing on Encrypted Data</vt:lpstr>
      <vt:lpstr>Computing on Encrypted Data</vt:lpstr>
      <vt:lpstr>Computing on Encrypted Data</vt:lpstr>
      <vt:lpstr>Organization of the Tutorial</vt:lpstr>
      <vt:lpstr>Some Notations</vt:lpstr>
      <vt:lpstr>Homomorphic Encryption (FHE)</vt:lpstr>
      <vt:lpstr>Privacy Homomorphisms [RAD78]</vt:lpstr>
      <vt:lpstr>More Privacy Homomorphisms</vt:lpstr>
      <vt:lpstr>(x,+)-Homomorphic Encryption</vt:lpstr>
      <vt:lpstr>The [Gentry 2009] Blueprint</vt:lpstr>
      <vt:lpstr>The [Gentry 2009] blueprint</vt:lpstr>
      <vt:lpstr>Step 1: Encryption from Linear ECCs</vt:lpstr>
      <vt:lpstr>Step 1: Encryption from Linear ECCs</vt:lpstr>
      <vt:lpstr>Example: Integers mod  p [vDGHV 2010]</vt:lpstr>
      <vt:lpstr>A Different Input Encoding</vt:lpstr>
      <vt:lpstr>Additive Homomorphism</vt:lpstr>
      <vt:lpstr>Step 2: Code Lives in a Ring</vt:lpstr>
      <vt:lpstr>Example: Integers mod  p [vDGHV 2010]</vt:lpstr>
      <vt:lpstr>Summary Up To Now</vt:lpstr>
      <vt:lpstr>Instantiations</vt:lpstr>
      <vt:lpstr>Step 3: Bootstrapping</vt:lpstr>
      <vt:lpstr>Step 3: Bootstrapping</vt:lpstr>
      <vt:lpstr>Step 3: Bootstrapping</vt:lpstr>
      <vt:lpstr>Step 3: Bootstrapping</vt:lpstr>
      <vt:lpstr>Step 3: Bootstrapping</vt:lpstr>
      <vt:lpstr>Step 4: Everything Else</vt:lpstr>
      <vt:lpstr>Performance of Blueprint</vt:lpstr>
      <vt:lpstr>Beyond the Blueprint</vt:lpstr>
      <vt:lpstr>Chimeric HE [GH 2011b]</vt:lpstr>
      <vt:lpstr>[Brakerski-Vaikuntanathan 2011b]</vt:lpstr>
      <vt:lpstr>Learning with Errors (LWE) [Regev 2005]</vt:lpstr>
      <vt:lpstr>The [BV’11b] Construction</vt:lpstr>
      <vt:lpstr>Homomorphism</vt:lpstr>
      <vt:lpstr>Multiplying More than Once?</vt:lpstr>
      <vt:lpstr>Reducing the Dimension</vt:lpstr>
      <vt:lpstr>An Attempt that Almost Works</vt:lpstr>
      <vt:lpstr>Can we Make c* Short?</vt:lpstr>
      <vt:lpstr>Can we Make c* Short?</vt:lpstr>
      <vt:lpstr>Dimension Reduction (Key-Switching)</vt:lpstr>
      <vt:lpstr>Security</vt:lpstr>
      <vt:lpstr>The [BV’11b] “Leveled SWHE”</vt:lpstr>
      <vt:lpstr>The [BV’11b] “Leveled SWHE”</vt:lpstr>
      <vt:lpstr>From SWHE to FHE</vt:lpstr>
      <vt:lpstr>Modulus Switching</vt:lpstr>
      <vt:lpstr>Modulus Switching – Main Lemma</vt:lpstr>
      <vt:lpstr>Modulus Switching – Main Lemma</vt:lpstr>
      <vt:lpstr>Modulus Switching – Main Lemma</vt:lpstr>
      <vt:lpstr>Making s Small</vt:lpstr>
      <vt:lpstr>Modulus Switching</vt:lpstr>
      <vt:lpstr>How Does Modulus-Switching Help?</vt:lpstr>
      <vt:lpstr>How Does Modulus-Switching Help?</vt:lpstr>
      <vt:lpstr>Putting It All Together</vt:lpstr>
      <vt:lpstr>The [BGV’11] “Leveled FHE”</vt:lpstr>
      <vt:lpstr>The [G’11] “Leveled FHE”</vt:lpstr>
      <vt:lpstr>What We Have So Far</vt:lpstr>
      <vt:lpstr>Variants and Optimizations</vt:lpstr>
      <vt:lpstr>Variants and Optimizations</vt:lpstr>
      <vt:lpstr>Current Status of HE constructions</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Homomorphic Encryption    Tutorial</dc:title>
  <dc:subject/>
  <dc:creator>Shai Halevi</dc:creator>
  <cp:keywords/>
  <dc:description/>
  <cp:lastModifiedBy>Shai Halevi</cp:lastModifiedBy>
  <cp:revision>536</cp:revision>
  <cp:lastPrinted>2011-08-12T16:46:50Z</cp:lastPrinted>
  <dcterms:created xsi:type="dcterms:W3CDTF">2011-07-28T13:52:09Z</dcterms:created>
  <dcterms:modified xsi:type="dcterms:W3CDTF">2011-08-17T06:12:25Z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TC102867889990</vt:lpwstr>
  </property>
</Properties>
</file>