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9" r:id="rId9"/>
    <p:sldId id="264" r:id="rId10"/>
    <p:sldId id="277" r:id="rId11"/>
    <p:sldId id="270" r:id="rId12"/>
    <p:sldId id="271" r:id="rId13"/>
    <p:sldId id="280" r:id="rId14"/>
    <p:sldId id="281" r:id="rId15"/>
    <p:sldId id="272" r:id="rId16"/>
    <p:sldId id="294" r:id="rId17"/>
    <p:sldId id="273" r:id="rId18"/>
    <p:sldId id="274" r:id="rId19"/>
    <p:sldId id="293" r:id="rId20"/>
    <p:sldId id="266" r:id="rId21"/>
    <p:sldId id="267" r:id="rId22"/>
    <p:sldId id="268" r:id="rId23"/>
    <p:sldId id="275" r:id="rId24"/>
    <p:sldId id="276" r:id="rId25"/>
    <p:sldId id="278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B0CC-A461-4EA5-9DFB-161DCB39C3A4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99B34-1B45-45A4-8EA2-33EA5249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99B34-1B45-45A4-8EA2-33EA524977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E36B41-62E2-478B-BFA4-CF9717826BF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70CF6A-63DA-4F47-87C6-2D22C85C52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2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0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Field-Switching in</a:t>
            </a:r>
            <a:br>
              <a:rPr lang="en-US" dirty="0" smtClean="0"/>
            </a:b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001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Craig Gentry</a:t>
            </a:r>
            <a:br>
              <a:rPr lang="en-US" dirty="0" smtClean="0"/>
            </a:br>
            <a:r>
              <a:rPr lang="en-US" dirty="0" err="1" smtClean="0"/>
              <a:t>Shai</a:t>
            </a:r>
            <a:r>
              <a:rPr lang="en-US" dirty="0" smtClean="0"/>
              <a:t> </a:t>
            </a:r>
            <a:r>
              <a:rPr lang="en-US" dirty="0" err="1" smtClean="0"/>
              <a:t>Halevi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Chris </a:t>
            </a:r>
            <a:r>
              <a:rPr lang="en-US" dirty="0" err="1" smtClean="0"/>
              <a:t>Peikert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Nigel P. Smart</a:t>
            </a:r>
          </a:p>
        </p:txBody>
      </p:sp>
    </p:spTree>
    <p:extLst>
      <p:ext uri="{BB962C8B-B14F-4D97-AF65-F5344CB8AC3E}">
        <p14:creationId xmlns:p14="http://schemas.microsoft.com/office/powerpoint/2010/main" val="29097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Transformation: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K</a:t>
                </a:r>
                <a:r>
                  <a:rPr lang="en-US" dirty="0" smtClean="0"/>
                  <a:t>ey-switching to map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′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914400" lvl="1" indent="-514350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𝒔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⊂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914400" lvl="1" indent="-51435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over the big field,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subfield key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a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that depends only on the desired linear functions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Apply the trace function,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′′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45" t="-1357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1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Geometry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Use canonical-embedding to associate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with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𝜙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-vector of complex numbers</a:t>
                </a:r>
              </a:p>
              <a:p>
                <a:pPr lvl="1"/>
                <a:r>
                  <a:rPr lang="en-US" dirty="0" smtClean="0"/>
                  <a:t>Thinking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as a polynomial, associate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with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the principal complex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err="1" smtClean="0"/>
                  <a:t>’th</a:t>
                </a:r>
                <a:r>
                  <a:rPr lang="en-US" dirty="0" smtClean="0"/>
                  <a:t> root of unity</a:t>
                </a:r>
              </a:p>
              <a:p>
                <a:pPr lvl="2"/>
                <a:r>
                  <a:rPr lang="en-US" dirty="0" smtClean="0"/>
                  <a:t>E.g.,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e can talk about the “size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/>
                  <a:t>say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norm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decryption, the “noise element”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9" t="-1357" r="-2693" b="-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Geometry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can be expressed as a vector-space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Similarly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, etc.</a:t>
                </a:r>
              </a:p>
              <a:p>
                <a:r>
                  <a:rPr lang="en-US" dirty="0" smtClean="0"/>
                  <a:t>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-basis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induces a transformation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coefficients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↦</m:t>
                    </m:r>
                  </m:oMath>
                </a14:m>
                <a:r>
                  <a:rPr lang="en-US" dirty="0" smtClean="0"/>
                  <a:t>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canonical embedding on both sides, we have</a:t>
                </a:r>
                <a:br>
                  <a:rPr lang="en-US" dirty="0" smtClean="0"/>
                </a:br>
                <a:r>
                  <a:rPr lang="en-US" dirty="0" smtClean="0"/>
                  <a:t>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-linear 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We want a “good basis”,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is “short”</a:t>
                </a:r>
                <a:br>
                  <a:rPr lang="en-US" dirty="0" smtClean="0"/>
                </a:br>
                <a:r>
                  <a:rPr lang="en-US" dirty="0" smtClean="0"/>
                  <a:t>and “nearly orthogonal”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Geometry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/>
              <a:lstStyle/>
              <a:p>
                <a:r>
                  <a:rPr lang="en-US" u="sng" dirty="0" smtClean="0"/>
                  <a:t>Lemma 1</a:t>
                </a:r>
                <a:r>
                  <a:rPr lang="en-US" dirty="0" smtClean="0"/>
                  <a:t>: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-basis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of R for which all the singular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are nearly the same.</a:t>
                </a:r>
              </a:p>
              <a:p>
                <a:pPr lvl="1"/>
                <a:r>
                  <a:rPr lang="en-US" dirty="0" smtClean="0"/>
                  <a:t>Specifically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rad>
                  </m:oMath>
                </a14:m>
                <a:r>
                  <a:rPr lang="en-US" b="0" i="1" dirty="0" smtClean="0">
                    <a:latin typeface="Cambria Math"/>
                  </a:rPr>
                  <a:t>  </a:t>
                </a:r>
                <a:r>
                  <a:rPr lang="en-US" dirty="0" smtClean="0"/>
                  <a:t>where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𝑓</m:t>
                    </m:r>
                    <m:r>
                      <a:rPr lang="en-US" sz="25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/>
                          </a:rPr>
                          <m:t>𝑟𝑎𝑑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num>
                      <m:den>
                        <m:r>
                          <a:rPr lang="en-US" sz="2500" b="0" i="1" smtClean="0">
                            <a:latin typeface="Cambria Math"/>
                          </a:rPr>
                          <m:t>𝑟𝑎𝑑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5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2500" b="0" i="1" smtClean="0">
                        <a:latin typeface="Cambria Math"/>
                      </a:rPr>
                      <m:t>=∏</m:t>
                    </m:r>
                  </m:oMath>
                </a14:m>
                <a:r>
                  <a:rPr lang="en-US" sz="2500" dirty="0" smtClean="0"/>
                  <a:t> primes that divide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𝑚</m:t>
                    </m:r>
                    <m:r>
                      <a:rPr lang="en-US" sz="25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smtClean="0"/>
                  <a:t>but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5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The proof follows techniques from  [LPR13],</a:t>
                </a:r>
                <a:br>
                  <a:rPr lang="en-US" dirty="0" smtClean="0"/>
                </a:br>
                <a:r>
                  <a:rPr lang="en-US" dirty="0" smtClean="0"/>
                  <a:t>the basis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essentially a tensor of DFT matrices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305800" cy="4525963"/>
              </a:xfrm>
              <a:blipFill rotWithShape="1">
                <a:blip r:embed="rId3"/>
                <a:stretch>
                  <a:fillRect l="-367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6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Trace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𝑢</m:t>
                    </m:r>
                    <m:r>
                      <a:rPr lang="en-US" dirty="0">
                        <a:latin typeface="Cambria Math"/>
                      </a:rPr>
                      <m:t>∈</m:t>
                    </m:r>
                    <m:r>
                      <a:rPr lang="en-US" dirty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dirty="0" smtClean="0">
                            <a:latin typeface="Cambria Math"/>
                          </a:rPr>
                          <m:t>𝑖</m:t>
                        </m:r>
                        <m:r>
                          <a:rPr lang="en-US" dirty="0" smtClean="0">
                            <a:latin typeface="Cambria Math"/>
                          </a:rPr>
                          <m:t>∈</m:t>
                        </m:r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dirty="0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b>
                      <m:sup/>
                      <m:e>
                        <m:r>
                          <a:rPr lang="en-US" dirty="0" smtClean="0">
                            <a:latin typeface="Cambria Math"/>
                          </a:rPr>
                          <m:t>𝜎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dirty="0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e>
                          <m:sub>
                            <m:r>
                              <a:rPr lang="en-US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dirty="0" smtClean="0">
                        <a:latin typeface="Cambria Math"/>
                      </a:rPr>
                      <m:t>∈</m:t>
                    </m:r>
                    <m:r>
                      <a:rPr lang="en-US" dirty="0" smtClean="0">
                        <a:latin typeface="Cambria Math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By definition: if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small then so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Tr</m:t>
                    </m:r>
                    <m:r>
                      <a:rPr lang="en-US">
                        <a:latin typeface="Cambria Math"/>
                      </a:rPr>
                      <m:t>:</m:t>
                    </m:r>
                    <m:r>
                      <a:rPr lang="en-US">
                        <a:latin typeface="Cambria Math"/>
                      </a:rPr>
                      <m:t>𝐾</m:t>
                    </m:r>
                    <m:r>
                      <a:rPr lang="en-US">
                        <a:latin typeface="Cambria Math"/>
                      </a:rPr>
                      <m:t>→</m:t>
                    </m:r>
                    <m:r>
                      <a:rPr lang="en-US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𝑄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linear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𝐿</m:t>
                    </m:r>
                    <m:r>
                      <a:rPr lang="en-US" smtClean="0">
                        <a:latin typeface="Cambria Math"/>
                      </a:rPr>
                      <m:t>:</m:t>
                    </m:r>
                    <m:r>
                      <a:rPr lang="en-US" smtClean="0">
                        <a:latin typeface="Cambria Math"/>
                      </a:rPr>
                      <m:t>𝐾</m:t>
                    </m:r>
                    <m:r>
                      <a:rPr lang="en-US" smtClean="0">
                        <a:latin typeface="Cambria Math"/>
                      </a:rPr>
                      <m:t>→</m:t>
                    </m:r>
                    <m:r>
                      <a:rPr lang="en-US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-linear </a:t>
                </a:r>
                <a:r>
                  <a:rPr lang="en-US" dirty="0" smtClean="0"/>
                  <a:t>if 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∀</m:t>
                    </m:r>
                    <m:r>
                      <a:rPr lang="en-US" smtClean="0">
                        <a:latin typeface="Cambria Math"/>
                      </a:rPr>
                      <m:t>𝑢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smtClean="0">
                        <a:latin typeface="Cambria Math"/>
                      </a:rPr>
                      <m:t>𝑣</m:t>
                    </m:r>
                    <m:r>
                      <a:rPr lang="en-US" smtClean="0">
                        <a:latin typeface="Cambria Math"/>
                      </a:rPr>
                      <m:t>∈</m:t>
                    </m:r>
                    <m:r>
                      <a:rPr lang="en-US" smtClean="0">
                        <a:latin typeface="Cambria Math"/>
                      </a:rPr>
                      <m:t>𝐾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smtClean="0">
                        <a:latin typeface="Cambria Math"/>
                      </a:rPr>
                      <m:t>𝑞</m:t>
                    </m:r>
                    <m:r>
                      <a:rPr lang="en-US" smtClean="0">
                        <a:latin typeface="Cambria Math"/>
                      </a:rPr>
                      <m:t>∈</m:t>
                    </m:r>
                    <m:r>
                      <a:rPr lang="en-US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+</m:t>
                    </m:r>
                    <m:r>
                      <a:rPr lang="en-US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𝐿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 smtClean="0">
                        <a:latin typeface="Cambria Math"/>
                      </a:rPr>
                      <m:t>𝑢</m:t>
                    </m:r>
                    <m:r>
                      <a:rPr lang="en-US" smtClean="0">
                        <a:latin typeface="Cambria Math"/>
                      </a:rPr>
                      <m:t>+</m:t>
                    </m:r>
                    <m:r>
                      <a:rPr lang="en-US" smtClean="0">
                        <a:latin typeface="Cambria Math"/>
                      </a:rPr>
                      <m:t>𝑣</m:t>
                    </m:r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𝑞</m:t>
                        </m:r>
                        <m:r>
                          <a:rPr lang="en-US" smtClean="0">
                            <a:latin typeface="Cambria Math"/>
                          </a:rPr>
                          <m:t>⋅</m:t>
                        </m:r>
                        <m:r>
                          <a:rPr lang="en-US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𝑞</m:t>
                    </m:r>
                    <m:r>
                      <a:rPr lang="en-US" smtClean="0">
                        <a:latin typeface="Cambria Math"/>
                      </a:rPr>
                      <m:t>⋅</m:t>
                    </m:r>
                    <m:r>
                      <a:rPr lang="en-US" smtClean="0">
                        <a:latin typeface="Cambria Math"/>
                      </a:rPr>
                      <m:t>𝐿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 smtClean="0">
                        <a:latin typeface="Cambria Math"/>
                      </a:rPr>
                      <m:t>𝑢</m:t>
                    </m:r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trace is a “universal”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-linear function:</a:t>
                </a:r>
              </a:p>
              <a:p>
                <a:pPr lvl="1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-linear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𝜅</m:t>
                    </m:r>
                    <m:r>
                      <a:rPr lang="en-US">
                        <a:latin typeface="Cambria Math"/>
                      </a:rPr>
                      <m:t>∈</m:t>
                    </m:r>
                    <m:r>
                      <a:rPr lang="en-US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𝜅</m:t>
                        </m:r>
                        <m:r>
                          <a:rPr lang="en-US" smtClean="0">
                            <a:latin typeface="Cambria Math"/>
                          </a:rPr>
                          <m:t>⋅</m:t>
                        </m:r>
                        <m:r>
                          <a:rPr lang="en-US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 ∀</m:t>
                    </m:r>
                    <m:r>
                      <a:rPr lang="en-US" smtClean="0">
                        <a:latin typeface="Cambria Math"/>
                      </a:rPr>
                      <m:t>𝑢</m:t>
                    </m:r>
                    <m:r>
                      <a:rPr lang="en-US" smtClean="0">
                        <a:latin typeface="Cambria Math"/>
                      </a:rPr>
                      <m:t>∈</m:t>
                    </m:r>
                    <m:r>
                      <a:rPr lang="en-US" smtClean="0">
                        <a:latin typeface="Cambria Math"/>
                      </a:rPr>
                      <m:t>𝐾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9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Trace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trace Implies also a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-linear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Tr</m:t>
                    </m:r>
                    <m:r>
                      <a:rPr lang="en-US">
                        <a:latin typeface="Cambria Math"/>
                      </a:rPr>
                      <m:t>:</m:t>
                    </m:r>
                    <m:r>
                      <a:rPr lang="en-US" smtClean="0">
                        <a:latin typeface="Cambria Math"/>
                      </a:rPr>
                      <m:t>𝑅</m:t>
                    </m:r>
                    <m:r>
                      <a:rPr lang="en-US">
                        <a:latin typeface="Cambria Math"/>
                      </a:rPr>
                      <m:t>→</m:t>
                    </m:r>
                    <m:r>
                      <a:rPr lang="en-US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-linear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Tr</m:t>
                    </m:r>
                    <m:r>
                      <a:rPr lang="en-US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Every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-linear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L</m:t>
                    </m:r>
                    <m:r>
                      <a:rPr lang="en-US" dirty="0" smtClean="0">
                        <a:latin typeface="Cambria Math"/>
                      </a:rPr>
                      <m:t> :</m:t>
                    </m:r>
                    <m:r>
                      <a:rPr lang="en-US" smtClean="0">
                        <a:latin typeface="Cambria Math"/>
                      </a:rPr>
                      <m:t>𝑅</m:t>
                    </m:r>
                    <m:r>
                      <a:rPr lang="en-US">
                        <a:latin typeface="Cambria Math"/>
                      </a:rPr>
                      <m:t>→</m:t>
                    </m:r>
                    <m:r>
                      <a:rPr lang="en-US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can be written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𝜅</m:t>
                        </m:r>
                        <m:r>
                          <a:rPr lang="en-US">
                            <a:latin typeface="Cambria Math"/>
                          </a:rPr>
                          <m:t>⋅</m:t>
                        </m:r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ut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 need not be in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More on that later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8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Intermediate Trace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5059907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is an extension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Satisfies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u="sng" dirty="0" smtClean="0">
                    <a:effectLst/>
                  </a:rPr>
                  <a:t>Lemma 2:</a:t>
                </a:r>
                <a:r>
                  <a:rPr lang="en-US" dirty="0" smtClean="0">
                    <a:effectLst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effectLst/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effectLst/>
                  </a:rPr>
                  <a:t> is small then 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effectLst/>
                            <a:latin typeface="Cambria Math"/>
                          </a:rPr>
                          <m:t>Tr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𝐾</m:t>
                        </m:r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effectLst/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dirty="0" smtClean="0">
                                <a:effectLst/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 dirty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effectLst/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>
                  <a:effectLst/>
                </a:endParaRPr>
              </a:p>
              <a:p>
                <a:pPr lvl="1"/>
                <a:r>
                  <a:rPr lang="en-US" dirty="0" smtClean="0"/>
                  <a:t>Less trivial than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Tr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 but still true</a:t>
                </a:r>
                <a:endParaRPr lang="en-US" dirty="0" smtClean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Tr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  <m:r>
                          <a:rPr lang="en-US" i="1" dirty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is a “universal”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-linear function: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Tr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𝐾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linear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-linear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𝜅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  <m:r>
                          <a:rPr lang="en-US" b="0" i="0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𝜅</m:t>
                        </m:r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∀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Similarly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-linear map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-linear map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199"/>
                <a:ext cx="8153400" cy="5059907"/>
              </a:xfrm>
              <a:blipFill rotWithShape="1">
                <a:blip r:embed="rId2"/>
                <a:stretch>
                  <a:fillRect l="-449" t="-1685" r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6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Complications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Often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Tr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Also for many linear functions we get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  <m:r>
                          <a:rPr lang="en-US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𝜅</m:t>
                        </m:r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 is not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our setting this will cause problems when we apply the trace to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elements</a:t>
                </a:r>
              </a:p>
              <a:p>
                <a:pPr lvl="1"/>
                <a:r>
                  <a:rPr lang="en-US" dirty="0" smtClean="0"/>
                  <a:t>That’s (one reason) why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are not really vectors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R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dirty="0" smtClean="0"/>
                  <a:t>‘s throughout the slides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370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4728569" y="1968582"/>
            <a:ext cx="87085" cy="10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9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Dual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067" t="-1852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Instead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are vectors over the 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∨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:∀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𝑅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/>
                      </a:rPr>
                      <m:t>Tr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𝑎𝑟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𝑍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∨</m:t>
                        </m:r>
                      </m:sup>
                    </m:sSup>
                    <m:r>
                      <a:rPr lang="en-US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R</m:t>
                    </m:r>
                    <m:r>
                      <a:rPr lang="en-US" dirty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a:rPr lang="en-US" dirty="0">
                            <a:latin typeface="Cambria Math"/>
                          </a:rPr>
                          <m:t>′</m:t>
                        </m:r>
                        <m:r>
                          <a:rPr lang="en-US" i="1" dirty="0">
                            <a:latin typeface="Cambria Math"/>
                          </a:rPr>
                          <m:t>∨</m:t>
                        </m:r>
                      </m:sup>
                    </m:sSup>
                    <m:r>
                      <a:rPr lang="en-US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a:rPr lang="en-US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dirty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</m:t>
                        </m:r>
                      </m:e>
                      <m:sup>
                        <m:r>
                          <a:rPr lang="en-US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t</m:t>
                    </m:r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𝑅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e </a:t>
                </a:r>
                <a:r>
                  <a:rPr lang="en-US" dirty="0"/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Tr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R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∨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∨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Also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a:rPr lang="en-US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-linear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∨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′∨</m:t>
                        </m:r>
                      </m:sup>
                    </m:sSup>
                  </m:oMath>
                </a14:m>
                <a:r>
                  <a:rPr lang="en-US" dirty="0"/>
                  <a:t> can be </a:t>
                </a:r>
                <a:r>
                  <a:rPr lang="en-US" dirty="0" smtClean="0"/>
                  <a:t>written </a:t>
                </a:r>
                <a:r>
                  <a:rPr lang="en-US" dirty="0"/>
                  <a:t>as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pPr marL="3200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en-US" dirty="0" smtClean="0"/>
                  <a:t>In the rest of this talk we ignore this point, and pretend that everything is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1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Over </a:t>
            </a:r>
            <a:r>
              <a:rPr lang="en-US" dirty="0" err="1" smtClean="0"/>
              <a:t>Cyclotomic</a:t>
            </a:r>
            <a:r>
              <a:rPr lang="en-US" dirty="0" smtClean="0"/>
              <a:t> Rings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Denote the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𝑄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lvl="1"/>
                <a:r>
                  <a:rPr lang="en-US" dirty="0" smtClean="0"/>
                  <a:t>Its ring of integers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𝑍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𝑍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>
                  <a:solidFill>
                    <a:srgbClr val="7030A0"/>
                  </a:solidFill>
                  <a:latin typeface="Cambria Math"/>
                </a:endParaRPr>
              </a:p>
              <a:p>
                <a:pPr lvl="1"/>
                <a:r>
                  <a:rPr lang="en-US" dirty="0"/>
                  <a:t>M</a:t>
                </a:r>
                <a:r>
                  <a:rPr lang="en-US" dirty="0" smtClean="0"/>
                  <a:t>od-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))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“</a:t>
                </a:r>
                <a:r>
                  <a:rPr lang="en-US" dirty="0"/>
                  <a:t>N</a:t>
                </a:r>
                <a:r>
                  <a:rPr lang="en-US" dirty="0" smtClean="0"/>
                  <a:t>ative plaintext space”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Ciphertexts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, secret-keys are vectors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dirty="0" err="1" smtClean="0"/>
                  <a:t>wr</a:t>
                </a:r>
                <a:r>
                  <a:rPr lang="en-US" dirty="0" err="1" smtClean="0"/>
                  <a:t>t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</m:oMath>
                </a14:m>
                <a:r>
                  <a:rPr lang="en-US" b="0" dirty="0" smtClean="0"/>
                  <a:t> encrypts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b="0" dirty="0" smtClean="0"/>
                  <a:t> if (for representatives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0" dirty="0" smtClean="0"/>
                  <a:t>) we have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0" dirty="0" smtClean="0"/>
                  <a:t>for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Decryption via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𝑀𝑆𝐵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n-US" dirty="0" smtClean="0"/>
                  <a:t>Using “appropriate”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-bases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2307" r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82968" y="6172200"/>
            <a:ext cx="145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Not exactly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500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343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876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Splitting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integer 2 splits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ranges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/(2)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generated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2, 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this talk we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=1 (i.e.,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is odd)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ℓ=|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prime ideals,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/(2)≅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Using CRT,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encodes the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limLow>
                        <m:limLow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,…,</m:t>
                      </m:r>
                      <m:limLow>
                        <m:limLowPr>
                          <m:ctrlPr>
                            <a:rPr lang="en-US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ℓ</m:t>
                              </m:r>
                            </m:sub>
                          </m:sSub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𝐺𝐹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8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Similarly 2 splits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Again we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Using CRT,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encodes the </a:t>
                </a:r>
                <a:r>
                  <a:rPr lang="en-US" dirty="0" smtClean="0"/>
                  <a:t>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limLow>
                        <m:limLowPr>
                          <m:ctrlPr>
                            <a:rPr lang="en-US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lim>
                      </m:limLow>
                      <m:r>
                        <a:rPr lang="en-US" i="1">
                          <a:latin typeface="Cambria Math"/>
                        </a:rPr>
                        <m:t>,…,</m:t>
                      </m:r>
                      <m:limLow>
                        <m:limLowPr>
                          <m:ctrlPr>
                            <a:rPr lang="en-US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lim>
                      </m:limLow>
                      <m:r>
                        <a:rPr lang="en-US" i="1">
                          <a:latin typeface="Cambria Math"/>
                        </a:rPr>
                        <m:t>)∈</m:t>
                      </m:r>
                      <m:r>
                        <a:rPr lang="en-US" i="1">
                          <a:latin typeface="Cambria Math"/>
                        </a:rPr>
                        <m:t>𝐺𝐹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b="0" dirty="0" smtClean="0"/>
                  <a:t> then also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|ℓ</m:t>
                    </m:r>
                  </m:oMath>
                </a14:m>
                <a:r>
                  <a:rPr lang="en-US" b="0" dirty="0" smtClean="0"/>
                  <a:t>, and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0" dirty="0" smtClean="0"/>
                  <a:t> split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dirty="0" smtClean="0"/>
                  <a:t>as a product of some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’s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8229600" cy="4525963"/>
              </a:xfrm>
              <a:blipFill rotWithShape="1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2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=91,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=7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630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05200" y="48651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874532"/>
                <a:ext cx="713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874532"/>
                <a:ext cx="71320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5102" y="3899357"/>
                <a:ext cx="7226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102" y="3899357"/>
                <a:ext cx="72269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800" y="2832557"/>
                <a:ext cx="895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22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32557"/>
                <a:ext cx="89582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28377" y="2832557"/>
                <a:ext cx="8863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15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77" y="2832557"/>
                <a:ext cx="88633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2832557"/>
                <a:ext cx="713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32557"/>
                <a:ext cx="71320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06591" y="2832557"/>
                <a:ext cx="895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91" y="2832557"/>
                <a:ext cx="89582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2832557"/>
                <a:ext cx="8863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17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32557"/>
                <a:ext cx="88633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6200" y="2832557"/>
                <a:ext cx="7226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32557"/>
                <a:ext cx="722698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 flipV="1">
            <a:off x="2819400" y="4459307"/>
            <a:ext cx="734591" cy="558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37409" y="4459307"/>
            <a:ext cx="734591" cy="558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877591" y="3417332"/>
            <a:ext cx="484609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43200" y="3417332"/>
            <a:ext cx="484609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66404" y="3417332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212382" y="3417332"/>
            <a:ext cx="484609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077991" y="3417332"/>
            <a:ext cx="484609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01195" y="3417332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91651" y="4844795"/>
                <a:ext cx="488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651" y="4844795"/>
                <a:ext cx="48840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28845" y="3887806"/>
                <a:ext cx="6140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845" y="3887806"/>
                <a:ext cx="61401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82770" y="2935307"/>
                <a:ext cx="506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70" y="2935307"/>
                <a:ext cx="506164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6468792" y="433776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68792" y="4337766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16200000">
                <a:off x="6468792" y="338077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68792" y="3380779"/>
                <a:ext cx="534121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76915" y="3017221"/>
                <a:ext cx="11812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ℓ=6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15" y="3017221"/>
                <a:ext cx="1181285" cy="830997"/>
              </a:xfrm>
              <a:prstGeom prst="rect">
                <a:avLst/>
              </a:prstGeom>
              <a:blipFill rotWithShape="1">
                <a:blip r:embed="rId16"/>
                <a:stretch>
                  <a:fillRect l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17242" y="4009310"/>
                <a:ext cx="11026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242" y="4009310"/>
                <a:ext cx="1102673" cy="830997"/>
              </a:xfrm>
              <a:prstGeom prst="rect">
                <a:avLst/>
              </a:prstGeom>
              <a:blipFill rotWithShape="1">
                <a:blip r:embed="rId17"/>
                <a:stretch>
                  <a:fillRect l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114710" y="4038600"/>
            <a:ext cx="11977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Lie over 2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743200" y="4223266"/>
            <a:ext cx="37151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276690" y="4223266"/>
            <a:ext cx="37151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26372" y="2667000"/>
                <a:ext cx="12924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Lie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372" y="2667000"/>
                <a:ext cx="1292470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3774" t="-8333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67200" y="2667000"/>
                <a:ext cx="129779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Lie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667000"/>
                <a:ext cx="1297791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3756" t="-8333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2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Plaintext-Slot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1"/>
                <a:r>
                  <a:rPr lang="en-US" dirty="0" smtClean="0"/>
                  <a:t>But the </a:t>
                </a:r>
                <a:r>
                  <a:rPr lang="en-US" dirty="0" err="1" smtClean="0"/>
                  <a:t>isomorphisms</a:t>
                </a:r>
                <a:r>
                  <a:rPr lang="en-US" dirty="0" smtClean="0"/>
                  <a:t> are not unique</a:t>
                </a:r>
              </a:p>
              <a:p>
                <a:r>
                  <a:rPr lang="en-US" dirty="0" smtClean="0"/>
                  <a:t>To fix the </a:t>
                </a:r>
                <a:r>
                  <a:rPr lang="en-US" dirty="0" err="1" smtClean="0"/>
                  <a:t>isomorphisms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ix a primitive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root of unity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Fix representatives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/(2)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defined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S</a:t>
                </a:r>
                <a:r>
                  <a:rPr lang="en-US" dirty="0" smtClean="0"/>
                  <a:t>ame for </a:t>
                </a:r>
                <a:r>
                  <a:rPr lang="en-US" dirty="0" err="1" smtClean="0"/>
                  <a:t>isomorphisms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: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by fixing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200"/>
              </a:xfrm>
              <a:blipFill rotWithShape="1">
                <a:blip r:embed="rId2"/>
                <a:stretch>
                  <a:fillRect l="-370" t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4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Plaintext-Slot </a:t>
            </a:r>
            <a:r>
              <a:rPr lang="en-US" dirty="0"/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Making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‘s “consistent”</a:t>
                </a:r>
              </a:p>
              <a:p>
                <a:pPr lvl="1"/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⊂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∀</m:t>
                    </m:r>
                    <m:r>
                      <a:rPr lang="en-US" b="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∀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lies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⋅(2)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7"/>
                <a:endParaRPr lang="en-US" dirty="0" smtClean="0"/>
              </a:p>
              <a:p>
                <a:r>
                  <a:rPr lang="en-US" dirty="0" smtClean="0"/>
                  <a:t>Fact: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lies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then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∈</m:t>
                      </m:r>
                      <m:r>
                        <a:rPr lang="en-US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𝐺𝐹</m:t>
                      </m:r>
                      <m:r>
                        <a:rPr lang="en-US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n-US" dirty="0" smtClean="0"/>
                  <a:t>In words: for a sub-ring plaintext, </a:t>
                </a:r>
                <a:r>
                  <a:rPr lang="en-US" dirty="0"/>
                  <a:t>the slots mod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all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’s </a:t>
                </a:r>
                <a:r>
                  <a:rPr lang="en-US" dirty="0" smtClean="0"/>
                  <a:t>lie over it, </a:t>
                </a:r>
                <a:r>
                  <a:rPr lang="en-US" dirty="0"/>
                  <a:t>hold the </a:t>
                </a:r>
                <a:r>
                  <a:rPr lang="en-US" dirty="0" smtClean="0"/>
                  <a:t>same value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673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3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Plaintext-Slot Representation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Lemma </a:t>
                </a:r>
                <a:r>
                  <a:rPr lang="en-US" u="sng" dirty="0" smtClean="0"/>
                  <a:t>3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dirty="0" smtClean="0"/>
                  <a:t> collection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𝐺𝐹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-linear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/>
                              </a:rPr>
                              <m:t>: 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𝐺𝐹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i="1" dirty="0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ℓ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ℓ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  <m:r>
                              <a:rPr lang="en-US" i="1" dirty="0" smtClean="0">
                                <a:latin typeface="Cambria Math"/>
                              </a:rPr>
                              <m:t>→ 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𝐺𝐹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 a unique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-linear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𝑚𝑜𝑑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))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holds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’s range over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that lie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3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Lemma </a:t>
            </a:r>
            <a:r>
              <a:rPr lang="en-US" dirty="0" smtClean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49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4038600"/>
                <a:ext cx="8229600" cy="2087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15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Can express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Content Placeholder 4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38600"/>
                <a:ext cx="8229600" cy="2087563"/>
              </a:xfrm>
              <a:blipFill rotWithShape="1">
                <a:blip r:embed="rId2"/>
                <a:stretch>
                  <a:fillRect l="-1185"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3314793"/>
                <a:ext cx="713209" cy="962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314793"/>
                <a:ext cx="713209" cy="9622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3702" y="3355643"/>
                <a:ext cx="722698" cy="962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02" y="3355643"/>
                <a:ext cx="722698" cy="9622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1600200"/>
                <a:ext cx="895823" cy="962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22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600200"/>
                <a:ext cx="895823" cy="9622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6977" y="1600200"/>
                <a:ext cx="886333" cy="962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15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977" y="1600200"/>
                <a:ext cx="886333" cy="9622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600" y="1600200"/>
                <a:ext cx="713209" cy="962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600200"/>
                <a:ext cx="713209" cy="9622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5191" y="1600200"/>
                <a:ext cx="895823" cy="962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191" y="1600200"/>
                <a:ext cx="895823" cy="9622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0600" y="1600200"/>
                <a:ext cx="886333" cy="962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17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00200"/>
                <a:ext cx="886333" cy="9622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1600200"/>
                <a:ext cx="722698" cy="962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00200"/>
                <a:ext cx="722698" cy="9622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 flipV="1">
            <a:off x="2106191" y="2209800"/>
            <a:ext cx="484610" cy="1355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71800" y="2209800"/>
            <a:ext cx="676511" cy="1355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95004" y="2209800"/>
            <a:ext cx="0" cy="1355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476149" y="2209800"/>
            <a:ext cx="449443" cy="1355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306591" y="2209800"/>
            <a:ext cx="676511" cy="1355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29795" y="2209800"/>
            <a:ext cx="0" cy="1355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00800" y="3362980"/>
                <a:ext cx="6140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362980"/>
                <a:ext cx="61401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54725" y="1758292"/>
                <a:ext cx="506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25" y="1758292"/>
                <a:ext cx="50616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16200000">
                <a:off x="7391881" y="2488552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91881" y="2488552"/>
                <a:ext cx="583813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88730" y="1794785"/>
                <a:ext cx="2280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=12</m:t>
                      </m:r>
                      <m:r>
                        <a:rPr lang="en-US" sz="2400" b="0" i="0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ℓ=6)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30" y="1794785"/>
                <a:ext cx="2280368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87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81800" y="3361374"/>
                <a:ext cx="2296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=3,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361374"/>
                <a:ext cx="229627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12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71600" y="2590800"/>
                <a:ext cx="2531847" cy="369332"/>
              </a:xfrm>
              <a:prstGeom prst="rect">
                <a:avLst/>
              </a:prstGeom>
              <a:solidFill>
                <a:srgbClr val="92D050">
                  <a:alpha val="7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𝐺𝐹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𝐺𝐹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90800"/>
                <a:ext cx="2531847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91000" y="2590800"/>
                <a:ext cx="2594877" cy="369332"/>
              </a:xfrm>
              <a:prstGeom prst="rect">
                <a:avLst/>
              </a:prstGeom>
              <a:solidFill>
                <a:srgbClr val="92D050">
                  <a:alpha val="7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𝐺𝐹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𝐺𝐹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90800"/>
                <a:ext cx="2594877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382968" y="6172200"/>
            <a:ext cx="145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Not exactly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143938" y="54565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1, Key Switching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⊂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(chosen at </a:t>
                </a:r>
                <a:r>
                  <a:rPr lang="en-US" dirty="0" err="1" smtClean="0"/>
                  <a:t>keygen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Publish a key-switching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𝑊</m:t>
                    </m:r>
                    <m:r>
                      <a:rPr lang="en-US" i="1" dirty="0">
                        <a:latin typeface="Cambria Math"/>
                      </a:rPr>
                      <m:t>[</m:t>
                    </m:r>
                    <m:r>
                      <a:rPr lang="en-US" b="1" i="1" dirty="0">
                        <a:latin typeface="Cambria Math"/>
                      </a:rPr>
                      <m:t>𝒔</m:t>
                    </m:r>
                    <m:r>
                      <a:rPr lang="en-US" i="1" dirty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Given </a:t>
                </a:r>
                <a:r>
                  <a:rPr lang="en-US" dirty="0" err="1" smtClean="0"/>
                  <a:t>ctxt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 smtClean="0"/>
                  <a:t>, use W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Just plain key-switching in the big ring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still over the big ring, but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a sub-ring key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encrypts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-element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Key-</a:t>
            </a:r>
            <a:r>
              <a:rPr lang="en-US" dirty="0" err="1" smtClean="0"/>
              <a:t>Swicthing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Security of usual big-ring key-switching relies on the secret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being drawn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constrains only LWE-instance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What can we say when it is drawn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We devise LWE instances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with secret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, with security relying on LWE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Instead of one small error </a:t>
                </a:r>
                <a:r>
                  <a:rPr lang="en-US" dirty="0" smtClean="0"/>
                  <a:t>element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choose many small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use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-basis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to combine them into a single error element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76800"/>
              </a:xfrm>
              <a:blipFill rotWithShape="1">
                <a:blip r:embed="rId2"/>
                <a:stretch>
                  <a:fillRect l="-449" t="-1250" r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1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Over </a:t>
            </a:r>
            <a:r>
              <a:rPr lang="en-US" dirty="0" err="1"/>
              <a:t>Cyclotomic</a:t>
            </a:r>
            <a:r>
              <a:rPr lang="en-US" dirty="0"/>
              <a:t> 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“Native plaintexts” encode vectors of </a:t>
                </a:r>
                <a:r>
                  <a:rPr lang="en-US" dirty="0" smtClean="0"/>
                  <a:t>values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,2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𝐺𝐹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(more on that later)</a:t>
                </a:r>
              </a:p>
              <a:p>
                <a:r>
                  <a:rPr lang="en-US" dirty="0" smtClean="0"/>
                  <a:t>Homomorphic Operations</a:t>
                </a:r>
              </a:p>
              <a:p>
                <a:pPr lvl="1"/>
                <a:r>
                  <a:rPr lang="en-US" b="0" dirty="0" smtClean="0"/>
                  <a:t>Addition: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0" i="1" smtClean="0">
                        <a:latin typeface="Cambria Math"/>
                      </a:rPr>
                      <m:t>⊞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encrypts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 smtClean="0"/>
                  <a:t>, encoding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Multiplication: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encrypts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/>
                  <a:t>, encoding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 smtClean="0"/>
                  <a:t>Automorphism: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encrypts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encoding some permutation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Relative to key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74" t="-1085" r="-1945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19488" y="4076700"/>
            <a:ext cx="164592" cy="1645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-LWE With Secret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-basis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r>
                  <a:rPr lang="en-US" dirty="0" smtClean="0"/>
                  <a:t>Given the LWE secret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Choose uniform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, …,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←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smtClean="0"/>
                  <a:t>If the basis B is “good” (short, orthogonal)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is not much larger than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’s</a:t>
                </a:r>
              </a:p>
              <a:p>
                <a:pPr lvl="1"/>
                <a:r>
                  <a:rPr lang="en-US" dirty="0" smtClean="0"/>
                  <a:t>This is where we use Lemma 1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 good basis)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370" t="-137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0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-LWE With Secret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Theorem</a:t>
                </a:r>
                <a:r>
                  <a:rPr lang="en-US" dirty="0"/>
                  <a:t>: If decision-LWE is hard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indistinguishable from uniform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Proof:</a:t>
                </a:r>
                <a:endParaRPr lang="en-US" dirty="0"/>
              </a:p>
              <a:p>
                <a:pPr lvl="1"/>
                <a:r>
                  <a:rPr lang="en-US" dirty="0"/>
                  <a:t>We can consider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/>
                  <a:t>for uniform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←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Induces the same uniform distribution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hen </a:t>
                </a:r>
                <a:r>
                  <a:rPr lang="en-US" dirty="0"/>
                  <a:t>we would get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𝑏</m:t>
                    </m:r>
                    <m:r>
                      <a:rPr lang="en-US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were uniform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would be uniform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					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9" t="-1493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2,3: Ring Switching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𝒄</m:t>
                    </m:r>
                    <m:r>
                      <a:rPr lang="en-US" b="0" i="0" smtClean="0">
                        <a:latin typeface="Cambria Math"/>
                      </a:rPr>
                      <m:t>′′</m:t>
                    </m:r>
                  </m:oMath>
                </a14:m>
                <a:r>
                  <a:rPr lang="en-US" dirty="0" smtClean="0"/>
                  <a:t> encrypts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n-US" b="0" dirty="0" err="1" smtClean="0"/>
                  <a:t>wrt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b="0" dirty="0" smtClean="0"/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encodes 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𝜶</m:t>
                        </m:r>
                        <m:r>
                          <a:rPr lang="en-US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∈</m:t>
                    </m:r>
                    <m:r>
                      <a:rPr lang="en-US" smtClean="0">
                        <a:latin typeface="Cambria Math"/>
                      </a:rPr>
                      <m:t>𝐺𝐹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mtClean="0">
                                    <a:latin typeface="Cambria Math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ℓ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ts val="4400"/>
                  </a:lnSpc>
                  <a:spcBef>
                    <a:spcPts val="600"/>
                  </a:spcBef>
                </a:pPr>
                <a:r>
                  <a:rPr lang="en-US" dirty="0" smtClean="0"/>
                  <a:t>We view it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𝜶</m:t>
                    </m:r>
                    <m:r>
                      <a:rPr lang="en-US" b="0" i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/>
                              </a:rPr>
                              <m:t>𝐺𝐹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mtClean="0">
                                    <a:latin typeface="Cambria Math"/>
                                  </a:rPr>
                                  <m:t>ℓ/ℓ′</m:t>
                                </m:r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target </a:t>
                </a:r>
                <a:r>
                  <a:rPr lang="en-US" dirty="0" smtClean="0"/>
                  <a:t>functions,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:</m:t>
                    </m:r>
                    <m:r>
                      <a:rPr lang="en-US">
                        <a:latin typeface="Cambria Math"/>
                      </a:rPr>
                      <m:t>𝐺𝐹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ℓ</m:t>
                        </m:r>
                        <m:r>
                          <a:rPr lang="en-US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ts val="3600"/>
                  </a:lnSpc>
                </a:pPr>
                <a:r>
                  <a:rPr lang="en-US" dirty="0" smtClean="0"/>
                  <a:t>Want small-ring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encrypting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that encodes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𝜶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>
                            <a:latin typeface="Cambria Math"/>
                          </a:rPr>
                          <m:t>, …,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ts val="3360"/>
                  </a:lnSpc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6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2,3: Ring Switching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By Lemma 2,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that </a:t>
                </a:r>
                <a:r>
                  <a:rPr lang="en-US" dirty="0" smtClean="0"/>
                  <a:t>induces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xpressed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identify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with a short representative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O</a:t>
                </a:r>
                <a:r>
                  <a:rPr lang="en-US" dirty="0" smtClean="0"/>
                  <a:t>ne must exists since 2 is “short”</a:t>
                </a:r>
              </a:p>
              <a:p>
                <a:pPr lvl="2"/>
                <a:r>
                  <a:rPr lang="en-US" dirty="0" smtClean="0"/>
                  <a:t>Thus identify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Further identify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as a representative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Apply the trace,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valid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364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82968" y="6172200"/>
            <a:ext cx="145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Not exactly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43544" y="2057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′′</m:t>
                        </m:r>
                      </m:e>
                    </m:d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𝑘</m:t>
                    </m:r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</m:t>
                    </m:r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some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𝑘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smtClean="0">
                        <a:latin typeface="Cambria Math"/>
                      </a:rPr>
                      <m:t>𝑒</m:t>
                    </m:r>
                    <m:r>
                      <a:rPr lang="en-US" smtClean="0">
                        <a:latin typeface="Cambria Math"/>
                      </a:rPr>
                      <m:t>∈</m:t>
                    </m:r>
                    <m:r>
                      <a:rPr lang="en-US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(with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small)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𝐬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𝑅</m:t>
                    </m:r>
                    <m:r>
                      <a:rPr lang="en-US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Thus we have the equalities (over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𝐾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𝑟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⋅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en-US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′′)</m:t>
                        </m:r>
                      </m:e>
                    </m:d>
                    <m:r>
                      <a:rPr lang="en-US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𝑟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⋅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  <m:r>
                              <a:rPr lang="en-US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⋅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 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′</m:t>
                    </m:r>
                  </m:oMath>
                </a14:m>
                <a:endParaRPr lang="en-US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encodes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’s that we want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8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′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n-US" dirty="0" smtClean="0"/>
                  <a:t>This </a:t>
                </a:r>
                <a:r>
                  <a:rPr lang="en-US" dirty="0"/>
                  <a:t>looks like a valid encryption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remains to show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short </a:t>
                </a: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/>
                  <a:t>short (from the input),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/>
                  <a:t>short (reduced mod 2)</a:t>
                </a:r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/>
                  <a:t>short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By Lemma 3 also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/>
                  <a:t>short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24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a general ring-switching technique</a:t>
                </a:r>
              </a:p>
              <a:p>
                <a:pPr lvl="1"/>
                <a:r>
                  <a:rPr lang="en-US" dirty="0" smtClean="0"/>
                  <a:t>Converts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plaintext slots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can contain any linear functions of the slots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-slot is a function of the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-slots that lie above it </a:t>
                </a:r>
              </a:p>
              <a:p>
                <a:pPr lvl="1"/>
                <a:r>
                  <a:rPr lang="en-US" dirty="0" smtClean="0"/>
                  <a:t>We may choose projection functions to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contain subset of the slots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Lets us to speed up computation by switching to a smaller ring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5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Epilog: The [AP13]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Alperin</a:t>
            </a:r>
            <a:r>
              <a:rPr lang="en-US" dirty="0" smtClean="0"/>
              <a:t>-Sheriff &amp; </a:t>
            </a:r>
            <a:r>
              <a:rPr lang="en-US" dirty="0" err="1" smtClean="0"/>
              <a:t>Peikert</a:t>
            </a:r>
            <a:r>
              <a:rPr lang="en-US" dirty="0" smtClean="0"/>
              <a:t> described a clever use of ring-switching for efficient </a:t>
            </a:r>
            <a:r>
              <a:rPr lang="en-US" dirty="0" err="1" smtClean="0"/>
              <a:t>homomorphic</a:t>
            </a:r>
            <a:r>
              <a:rPr lang="en-US" dirty="0" smtClean="0"/>
              <a:t> computation of DFT-like transformations: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Decompose it to an FFT-like network of “local” linear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ring-switching for each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switch back up before the next level</a:t>
            </a:r>
          </a:p>
          <a:p>
            <a:pPr lvl="8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Yields fastest bootstrapping procedure to date</a:t>
            </a:r>
          </a:p>
        </p:txBody>
      </p:sp>
    </p:spTree>
    <p:extLst>
      <p:ext uri="{BB962C8B-B14F-4D97-AF65-F5344CB8AC3E}">
        <p14:creationId xmlns:p14="http://schemas.microsoft.com/office/powerpoint/2010/main" val="4958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Over </a:t>
            </a:r>
            <a:r>
              <a:rPr lang="en-US" dirty="0" err="1"/>
              <a:t>Cyclotomic</a:t>
            </a:r>
            <a:r>
              <a:rPr lang="en-US" dirty="0"/>
              <a:t> 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Also a key-switching operation</a:t>
                </a:r>
              </a:p>
              <a:p>
                <a:r>
                  <a:rPr lang="en-US" dirty="0"/>
                  <a:t>F</a:t>
                </a:r>
                <a:r>
                  <a:rPr lang="en-US" dirty="0" smtClean="0"/>
                  <a:t>or any two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𝐬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we can publish a</a:t>
                </a:r>
                <a:br>
                  <a:rPr lang="en-US" dirty="0" smtClean="0"/>
                </a:br>
                <a:r>
                  <a:rPr lang="en-US" dirty="0" smtClean="0"/>
                  <a:t>key-switching gadget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r>
                      <a:rPr lang="en-US" b="1" i="1" dirty="0" smtClean="0">
                        <a:latin typeface="Cambria Math"/>
                      </a:rPr>
                      <m:t>𝒔</m:t>
                    </m:r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used to translate valid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𝐜</m:t>
                    </m:r>
                  </m:oMath>
                </a14:m>
                <a:r>
                  <a:rPr lang="en-US" dirty="0" smtClean="0"/>
                  <a:t> wrt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𝐬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𝐜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wrt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𝐜</m:t>
                        </m:r>
                        <m:r>
                          <a:rPr lang="en-US" b="1" i="0" smtClean="0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𝐜</m:t>
                        </m:r>
                      </m:e>
                      <m:sup>
                        <m:r>
                          <a:rPr lang="en-US" b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/>
                  </a:rPr>
                  <a:t> encrypt the same plaintext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</a:rPr>
                            <m:t>𝒔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  <a:effectLst/>
                </a:endParaRPr>
              </a:p>
              <a:p>
                <a:pPr marL="365760" lvl="1" indent="0">
                  <a:buNone/>
                </a:pPr>
                <a:r>
                  <a:rPr lang="en-US" dirty="0" smtClean="0"/>
                  <a:t>    for some 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3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Large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02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Ciphertexts are “noisy” (for security)</a:t>
                </a:r>
              </a:p>
              <a:p>
                <a:pPr lvl="1"/>
                <a:r>
                  <a:rPr lang="en-US" dirty="0" smtClean="0"/>
                  <a:t>noise grows during </a:t>
                </a:r>
                <a:r>
                  <a:rPr lang="en-US" dirty="0" err="1" smtClean="0"/>
                  <a:t>homomorphic</a:t>
                </a:r>
                <a:r>
                  <a:rPr lang="en-US" dirty="0" smtClean="0"/>
                  <a:t> computation</a:t>
                </a:r>
              </a:p>
              <a:p>
                <a:pPr lvl="1"/>
                <a:r>
                  <a:rPr lang="en-US" dirty="0" smtClean="0"/>
                  <a:t>Decryption error if noise grows larger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</a:t>
                </a:r>
                <a:r>
                  <a:rPr lang="en-US" dirty="0" smtClean="0"/>
                  <a:t>Must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“much larger” than initial noise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Security relies on LWE-hardness with very</a:t>
                </a:r>
                <a:br>
                  <a:rPr lang="en-US" dirty="0" smtClean="0">
                    <a:sym typeface="Wingdings" pitchFamily="2" charset="2"/>
                  </a:rPr>
                </a:br>
                <a:r>
                  <a:rPr lang="en-US" dirty="0" smtClean="0">
                    <a:sym typeface="Wingdings" pitchFamily="2" charset="2"/>
                  </a:rPr>
                  <a:t>     large modulus/noise ratio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Dimension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) must be large to get hardness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Asymptotically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𝑝𝑜𝑙𝑦𝑙𝑜𝑔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, 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For realistic settings,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≈1000, 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&gt;10000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02200"/>
              </a:xfrm>
              <a:blipFill rotWithShape="1">
                <a:blip r:embed="rId3"/>
                <a:stretch>
                  <a:fillRect l="-1645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6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Switching to Smaller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 we compute, the noise grows</a:t>
                </a:r>
              </a:p>
              <a:p>
                <a:pPr lvl="1"/>
                <a:r>
                  <a:rPr lang="en-US" dirty="0" err="1" smtClean="0"/>
                  <a:t>Cipehrtexts</a:t>
                </a:r>
                <a:r>
                  <a:rPr lang="en-US" dirty="0" smtClean="0"/>
                  <a:t> have smaller modulus/noise ratio</a:t>
                </a:r>
              </a:p>
              <a:p>
                <a:pPr lvl="1"/>
                <a:r>
                  <a:rPr lang="en-US" dirty="0" smtClean="0"/>
                  <a:t>From a security perspective, it becomes permissible to switch to smaller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How to do this?</a:t>
                </a:r>
              </a:p>
              <a:p>
                <a:r>
                  <a:rPr lang="en-US" dirty="0" smtClean="0"/>
                  <a:t>Not even clear what outcome we want here: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ave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wrt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𝒔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, encrypting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Want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wrt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Encrypting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 smtClean="0"/>
                  <a:t> 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  <a:blipFill rotWithShape="1">
                <a:blip r:embed="rId3"/>
                <a:stretch>
                  <a:fillRect l="-449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9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Ring-Switching: The Goal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cannot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 want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to be “related”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>
                  <a:lnSpc>
                    <a:spcPts val="32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 smtClean="0"/>
                  <a:t> encodes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𝐺𝐹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ts val="32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/>
                  <a:t> encodes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…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𝐺𝐹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May want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encode a subset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’s?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.g.,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of them</a:t>
                </a:r>
              </a:p>
              <a:p>
                <a:pPr lvl="1"/>
                <a:r>
                  <a:rPr lang="en-US" dirty="0" smtClean="0"/>
                  <a:t>Not always possible,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What relations </a:t>
                </a:r>
                <a:r>
                  <a:rPr lang="en-US" dirty="0"/>
                  <a:t>between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</a:t>
                </a:r>
                <a:r>
                  <a:rPr lang="en-US" dirty="0" smtClean="0"/>
                  <a:t>are possible?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0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limited ring-switching technique was described in [BGV’12]</a:t>
                </a:r>
              </a:p>
              <a:p>
                <a:pPr lvl="1"/>
                <a:r>
                  <a:rPr lang="en-US" dirty="0" smtClean="0"/>
                  <a:t>Only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Transforms big-ring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𝐜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into small-ring</a:t>
                </a:r>
                <a:r>
                  <a:rPr lang="en-US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s.t</a:t>
                </a:r>
                <a:r>
                  <a:rPr lang="en-US" dirty="0" err="1" smtClean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(encrypted in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𝐜</m:t>
                    </m:r>
                  </m:oMath>
                </a14:m>
                <a:r>
                  <a:rPr lang="en-US" dirty="0" smtClean="0"/>
                  <a:t>) can be recovered from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(encrypted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Used only for bootstrapping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Transformation: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Work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/>
                      </a:rPr>
                      <m:t>𝐜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𝐬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ym typeface="Wingdings" pitchFamily="2" charset="2"/>
                  </a:rPr>
                  <a:t>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𝐜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dirty="0" err="1" smtClean="0">
                    <a:sym typeface="Wingdings" pitchFamily="2" charset="2"/>
                  </a:rPr>
                  <a:t>wrt</a:t>
                </a:r>
                <a:r>
                  <a:rPr lang="en-US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𝐬</m:t>
                        </m:r>
                      </m:e>
                      <m:sup>
                        <m:r>
                          <a:rPr lang="en-US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𝐜</m:t>
                    </m:r>
                  </m:oMath>
                </a14:m>
                <a:r>
                  <a:rPr lang="en-US" b="0" dirty="0" smtClean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𝐜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0" dirty="0" smtClean="0"/>
                  <a:t> encrypt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b="0" dirty="0" smtClean="0"/>
                  <a:t>, that encode vectors: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𝐺𝐹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𝐜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𝐺𝐹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Necessarily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 subfield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-linear function of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‘s</a:t>
                </a:r>
              </a:p>
              <a:p>
                <a:pPr lvl="1"/>
                <a:r>
                  <a:rPr lang="en-US" dirty="0" smtClean="0"/>
                  <a:t>We can choose the linear functions, but not the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‘</a:t>
                </a:r>
                <a:r>
                  <a:rPr lang="en-US" dirty="0" smtClean="0"/>
                  <a:t>s that correspond to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can use projections (so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’s a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2035" r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7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6202</TotalTime>
  <Words>4122</Words>
  <Application>Microsoft Office PowerPoint</Application>
  <PresentationFormat>On-screen Show (4:3)</PresentationFormat>
  <Paragraphs>290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Field-Switching in Homomorphic Encryption</vt:lpstr>
      <vt:lpstr>HE Over Cyclotomic Rings</vt:lpstr>
      <vt:lpstr>HE Over Cyclotomic Rings</vt:lpstr>
      <vt:lpstr>HE Over Cyclotomic Rings</vt:lpstr>
      <vt:lpstr>How Large are m,q?</vt:lpstr>
      <vt:lpstr>Switching to Smaller m?</vt:lpstr>
      <vt:lpstr>Ring-Switching: The Goal</vt:lpstr>
      <vt:lpstr>Prior Work</vt:lpstr>
      <vt:lpstr>Our Transformation: Overview</vt:lpstr>
      <vt:lpstr>Our Transformation: Overview</vt:lpstr>
      <vt:lpstr>Algebra</vt:lpstr>
      <vt:lpstr>Geometry of K</vt:lpstr>
      <vt:lpstr>Geometry of K,K^′</vt:lpstr>
      <vt:lpstr>Geometry of K,K^′</vt:lpstr>
      <vt:lpstr>The Trace Function</vt:lpstr>
      <vt:lpstr>The Trace Function</vt:lpstr>
      <vt:lpstr>The Intermediate Trace Function</vt:lpstr>
      <vt:lpstr>Some Complications</vt:lpstr>
      <vt:lpstr>The Dual of R</vt:lpstr>
      <vt:lpstr>Prime Splitting</vt:lpstr>
      <vt:lpstr>Prime Splitting</vt:lpstr>
      <vt:lpstr>Prime Splitting</vt:lpstr>
      <vt:lpstr>Plaintext-Slot Representation</vt:lpstr>
      <vt:lpstr>Plaintext-Slot Representation</vt:lpstr>
      <vt:lpstr>Plaintext-Slot Representation</vt:lpstr>
      <vt:lpstr>Illustration of Lemma 3</vt:lpstr>
      <vt:lpstr>The Transformation</vt:lpstr>
      <vt:lpstr>Step 1, Key Switching</vt:lpstr>
      <vt:lpstr>Security of Key-Swicthing</vt:lpstr>
      <vt:lpstr>R_q-LWE With Secret in R_q^′</vt:lpstr>
      <vt:lpstr>R_q-LWE With Secret in R_q^′</vt:lpstr>
      <vt:lpstr>Steps 2,3: Ring Switching</vt:lpstr>
      <vt:lpstr>Steps 2,3: Ring Switching</vt:lpstr>
      <vt:lpstr>Correctness</vt:lpstr>
      <vt:lpstr>Correctness</vt:lpstr>
      <vt:lpstr>Conclusions</vt:lpstr>
      <vt:lpstr>Epilog: The [AP13] Work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Field-Switching in Homomorphic Encryption</dc:title>
  <dc:creator>Shai Halevi</dc:creator>
  <cp:lastModifiedBy>Shai Halevi</cp:lastModifiedBy>
  <cp:revision>207</cp:revision>
  <dcterms:created xsi:type="dcterms:W3CDTF">2013-08-05T16:33:21Z</dcterms:created>
  <dcterms:modified xsi:type="dcterms:W3CDTF">2013-08-16T17:49:29Z</dcterms:modified>
</cp:coreProperties>
</file>