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67"/>
  </p:notesMasterIdLst>
  <p:handoutMasterIdLst>
    <p:handoutMasterId r:id="rId68"/>
  </p:handoutMasterIdLst>
  <p:sldIdLst>
    <p:sldId id="408" r:id="rId2"/>
    <p:sldId id="525" r:id="rId3"/>
    <p:sldId id="523" r:id="rId4"/>
    <p:sldId id="522" r:id="rId5"/>
    <p:sldId id="603" r:id="rId6"/>
    <p:sldId id="531" r:id="rId7"/>
    <p:sldId id="532" r:id="rId8"/>
    <p:sldId id="607" r:id="rId9"/>
    <p:sldId id="608" r:id="rId10"/>
    <p:sldId id="582" r:id="rId11"/>
    <p:sldId id="589" r:id="rId12"/>
    <p:sldId id="584" r:id="rId13"/>
    <p:sldId id="585" r:id="rId14"/>
    <p:sldId id="604" r:id="rId15"/>
    <p:sldId id="527" r:id="rId16"/>
    <p:sldId id="528" r:id="rId17"/>
    <p:sldId id="622" r:id="rId18"/>
    <p:sldId id="529" r:id="rId19"/>
    <p:sldId id="617" r:id="rId20"/>
    <p:sldId id="530" r:id="rId21"/>
    <p:sldId id="605" r:id="rId22"/>
    <p:sldId id="609" r:id="rId23"/>
    <p:sldId id="611" r:id="rId24"/>
    <p:sldId id="612" r:id="rId25"/>
    <p:sldId id="630" r:id="rId26"/>
    <p:sldId id="536" r:id="rId27"/>
    <p:sldId id="409" r:id="rId28"/>
    <p:sldId id="600" r:id="rId29"/>
    <p:sldId id="539" r:id="rId30"/>
    <p:sldId id="581" r:id="rId31"/>
    <p:sldId id="632" r:id="rId32"/>
    <p:sldId id="540" r:id="rId33"/>
    <p:sldId id="411" r:id="rId34"/>
    <p:sldId id="414" r:id="rId35"/>
    <p:sldId id="413" r:id="rId36"/>
    <p:sldId id="415" r:id="rId37"/>
    <p:sldId id="416" r:id="rId38"/>
    <p:sldId id="418" r:id="rId39"/>
    <p:sldId id="635" r:id="rId40"/>
    <p:sldId id="544" r:id="rId41"/>
    <p:sldId id="537" r:id="rId42"/>
    <p:sldId id="412" r:id="rId43"/>
    <p:sldId id="419" r:id="rId44"/>
    <p:sldId id="420" r:id="rId45"/>
    <p:sldId id="421" r:id="rId46"/>
    <p:sldId id="424" r:id="rId47"/>
    <p:sldId id="425" r:id="rId48"/>
    <p:sldId id="426" r:id="rId49"/>
    <p:sldId id="427" r:id="rId50"/>
    <p:sldId id="428" r:id="rId51"/>
    <p:sldId id="422" r:id="rId52"/>
    <p:sldId id="423" r:id="rId53"/>
    <p:sldId id="547" r:id="rId54"/>
    <p:sldId id="546" r:id="rId55"/>
    <p:sldId id="640" r:id="rId56"/>
    <p:sldId id="641" r:id="rId57"/>
    <p:sldId id="564" r:id="rId58"/>
    <p:sldId id="643" r:id="rId59"/>
    <p:sldId id="552" r:id="rId60"/>
    <p:sldId id="645" r:id="rId61"/>
    <p:sldId id="610" r:id="rId62"/>
    <p:sldId id="553" r:id="rId63"/>
    <p:sldId id="554" r:id="rId64"/>
    <p:sldId id="646" r:id="rId65"/>
    <p:sldId id="407" r:id="rId66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47"/>
    <p:restoredTop sz="94231"/>
  </p:normalViewPr>
  <p:slideViewPr>
    <p:cSldViewPr snapToObjects="1">
      <p:cViewPr varScale="1">
        <p:scale>
          <a:sx n="74" d="100"/>
          <a:sy n="74" d="100"/>
        </p:scale>
        <p:origin x="9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04" y="-78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F3E65F-F2B7-CA4B-AFA9-A0FE419079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8575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02FA34-875C-2C42-B7A6-64BC922182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DE56C7A-8D39-9743-B166-B076586483FE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325563" y="692150"/>
            <a:ext cx="4454525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7B844AE-847D-6441-B2B6-86EB7F68A5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4267200"/>
            <a:ext cx="51816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6311927-8F6E-6D40-B7E7-EB2EBEC1C7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8575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B75C2B-D1D5-9045-BC9B-7FB0786C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BF882A54-D026-9347-862F-B12E3FCFA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69641E0-FE8F-0C4E-AFAD-5CD7E35A1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1pPr>
            <a:lvl2pPr marL="742950" indent="-28575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2pPr>
            <a:lvl3pPr marL="11430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3pPr>
            <a:lvl4pPr marL="16002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4pPr>
            <a:lvl5pPr marL="20574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9pPr>
          </a:lstStyle>
          <a:p>
            <a:fld id="{B473120E-3AA9-8647-9ADA-212C848538F4}" type="slidenum">
              <a:rPr lang="en-US" altLang="en-US" sz="10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CED69FA-359A-AC4B-ADE0-F31FB28472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22F7E4-B6C3-9C40-8209-B75F2AAD7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8EA87-10D2-C74C-AA46-C7092F61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E2169-19CC-0A42-8AC9-993F75EC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5F306-D997-F044-B01E-C4235F4E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1253-E6C9-9743-8847-63C8AACCE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29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39F6-8671-F14D-8FDF-63DACB6D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8C40C-7D0B-4545-B38A-C18C4B1A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C368-085D-CE43-973E-64C9A6D8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8140-2718-3A4A-88AD-4C408DC7A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0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820AC-5A17-6B44-94C2-3DE81733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A87A-F19A-A741-B684-530C273C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6B6D1-E562-9E49-87C1-456A9C7D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FC7C-CD6A-AF46-8501-CB5D43CD8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31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23B6D-C517-9545-BA88-B87C5849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721CF-2303-4145-9FF9-F7DC63A7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8D42-63BC-2443-8B65-00D6D26D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A004-BA33-2047-BC15-AED9565F5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3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33957-533C-414A-8ABF-954BE4A1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A8FB-009E-8C48-B9BC-153D8B68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67FF9-3419-C04C-8B5F-F2CFC295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F508-EB58-5A43-A193-8964A1566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37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C0F7CE-454D-DA43-890F-3953E197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151141-2F4C-2A41-A10A-C2E31BF9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B1F78B-1030-2544-8018-36DC7993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DFAF-84D4-6F4F-AC06-38891DF3E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52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A05529-5E9C-9F45-8140-3A025785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23F553-BCD5-2D42-B992-269D2865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43F000-5A80-9A45-AB6B-A21BB32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B1C4-30C7-5548-99D0-84BD4E871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72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8D925F-D841-1142-83DA-AC532905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19E98A-F099-8D49-8AA7-045F301A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AFBA60-5D94-8C42-8D01-F737A3B4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EAEA-9031-9E49-9564-8261F18F9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64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29FEE1-56CC-5B4F-AE68-15995007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346660-06A0-9D44-B8D3-C5B58A3D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7BC14A-9034-8C43-BA55-32B07933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FBCF0-CEE2-7740-B452-B9C237E31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5BEB5E-191B-4342-ABB7-62BF8C24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440976-3E17-6A4B-B95D-E19D91D0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E87AD8-08FF-EC4F-B21E-1D68F951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C7C0-FD0E-DB4B-A021-E90E0E0CB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6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060AF5-0D28-C640-A40A-65EE155B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FE422-1578-5D4E-A9E0-D6832B30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70F43-F590-AF4E-AE96-4DC89E99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CA41-83F7-1647-9088-7E2B634D6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7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66ADBF-8BBE-D644-9045-506D66753C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AA3A6F-1163-B742-BC09-0461BE4A2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E5D3C-29C8-524C-8798-F88E7B375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9FB1D-C77A-6F4C-921A-6837A4260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A559-BDE3-E247-B46D-115F14CD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Lucida Calligraphy" charset="0"/>
                <a:ea typeface="ＭＳ Ｐゴシック" charset="-128"/>
              </a:defRPr>
            </a:lvl1pPr>
          </a:lstStyle>
          <a:p>
            <a:pPr>
              <a:defRPr/>
            </a:pPr>
            <a:fld id="{F5033079-4EC3-1746-8AE1-AF87F9911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futureofvoting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11.08811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01.00528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2F9ABFE-8FB2-274E-A1BB-D34D6DAC2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2098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Election Security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FD07EB-609F-8D42-8993-257B764E9B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7388" y="3619500"/>
            <a:ext cx="7770812" cy="2806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4000" dirty="0"/>
              <a:t>Ronald L. Rivest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MIT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Boston University Cyber Alliance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April 4, 2019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sz="2800" dirty="0">
              <a:latin typeface="Comic Sans MS" charset="0"/>
            </a:endParaRPr>
          </a:p>
        </p:txBody>
      </p:sp>
      <p:pic>
        <p:nvPicPr>
          <p:cNvPr id="15363" name="Picture 9" descr="csail">
            <a:extLst>
              <a:ext uri="{FF2B5EF4-FFF2-40B4-BE49-F238E27FC236}">
                <a16:creationId xmlns:a16="http://schemas.microsoft.com/office/drawing/2014/main" id="{9F51F0E3-94AE-8443-B7F0-500DB3D1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660775"/>
            <a:ext cx="21463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A948BB48-173E-8942-AB84-CC0EF1BE20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Optical scanners are used</a:t>
            </a:r>
            <a:b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for efficient tabulation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2512D15-9E40-5345-AC8A-B708A35ED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8FED9D21-5D7F-6142-A82B-EE6256054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4676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3">
            <a:extLst>
              <a:ext uri="{FF2B5EF4-FFF2-40B4-BE49-F238E27FC236}">
                <a16:creationId xmlns:a16="http://schemas.microsoft.com/office/drawing/2014/main" id="{029CEE05-B8A3-3745-AEC6-9A76666848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(Concern:) Scanners may introduce systematic errors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4C4D60-C989-2F47-977D-A3AF26B2D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F4C787D-6AB9-A846-BD36-D3384AAD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Causes of scanner errors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867F0F29-12C6-F648-A84C-1F6F0166B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Differences in </a:t>
            </a:r>
            <a:r>
              <a:rPr lang="en-US" altLang="en-US" b="1" dirty="0">
                <a:ea typeface="ＭＳ Ｐゴシック" panose="020B0600070205080204" pitchFamily="34" charset="-128"/>
              </a:rPr>
              <a:t>interpretation </a:t>
            </a:r>
            <a:r>
              <a:rPr lang="en-US" altLang="en-US" dirty="0">
                <a:ea typeface="ＭＳ Ｐゴシック" panose="020B0600070205080204" pitchFamily="34" charset="-128"/>
              </a:rPr>
              <a:t>between machine interpretation, and hand interpretation based on “voter intent” rules.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Stray marks </a:t>
            </a:r>
            <a:r>
              <a:rPr lang="en-US" altLang="en-US" dirty="0">
                <a:ea typeface="ＭＳ Ｐゴシック" panose="020B0600070205080204" pitchFamily="34" charset="-128"/>
              </a:rPr>
              <a:t>(e.g. caused by folds)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Configuration errors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Programming errors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Hacking (</a:t>
            </a:r>
            <a:r>
              <a:rPr lang="en-US" altLang="en-US" b="1" dirty="0">
                <a:ea typeface="ＭＳ Ｐゴシック" panose="020B0600070205080204" pitchFamily="34" charset="-128"/>
              </a:rPr>
              <a:t>adversarial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attack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>
            <a:extLst>
              <a:ext uri="{FF2B5EF4-FFF2-40B4-BE49-F238E27FC236}">
                <a16:creationId xmlns:a16="http://schemas.microsoft.com/office/drawing/2014/main" id="{A3E7AB38-03D1-DA4F-9EAA-0BE806D35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How </a:t>
            </a:r>
            <a:r>
              <a:rPr lang="en-US" altLang="en-US" i="1">
                <a:solidFill>
                  <a:srgbClr val="FF0000"/>
                </a:solidFill>
                <a:ea typeface="ＭＳ Ｐゴシック" panose="020B0600070205080204" pitchFamily="34" charset="-128"/>
              </a:rPr>
              <a:t>should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 we vote?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5EC5CD2-2C6F-D640-8C09-1E81FD83B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7B08E8AA-A426-FD45-B2AA-4C8590666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780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F237BD60-A30F-4F41-A285-052EEBD3D5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9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14257811-35EC-8F4D-9DBB-0AFCEC50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A251356-A9B0-DC4D-976D-AF120528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0"/>
            <a:ext cx="7924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Only eligible voters may vote, and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each eligible voter votes at most once.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Each cast vote is </a:t>
            </a:r>
            <a:r>
              <a:rPr lang="en-US" altLang="en-US" sz="3000" b="1">
                <a:ea typeface="ＭＳ Ｐゴシック" panose="020B0600070205080204" pitchFamily="34" charset="-128"/>
              </a:rPr>
              <a:t>secret</a:t>
            </a:r>
            <a:r>
              <a:rPr lang="en-US" altLang="en-US" sz="3000">
                <a:ea typeface="ＭＳ Ｐゴシック" panose="020B0600070205080204" pitchFamily="34" charset="-128"/>
              </a:rPr>
              <a:t>,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even if voter wishes otherwise! 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vote-selling!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receipt showing how you voted!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Final outcome is </a:t>
            </a:r>
            <a:r>
              <a:rPr lang="en-US" altLang="en-US" sz="3000" b="1">
                <a:ea typeface="ＭＳ Ｐゴシック" panose="020B0600070205080204" pitchFamily="34" charset="-128"/>
              </a:rPr>
              <a:t>verifiably correct</a:t>
            </a:r>
            <a:r>
              <a:rPr lang="en-US" altLang="en-US" sz="300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No ``trusted parties’’ – </a:t>
            </a:r>
            <a:r>
              <a:rPr lang="en-US" altLang="en-US" sz="3000" b="1">
                <a:ea typeface="ＭＳ Ｐゴシック" panose="020B0600070205080204" pitchFamily="34" charset="-128"/>
              </a:rPr>
              <a:t>all are suspect</a:t>
            </a:r>
            <a:r>
              <a:rPr lang="en-US" altLang="en-US" sz="3000">
                <a:ea typeface="ＭＳ Ｐゴシック" panose="020B0600070205080204" pitchFamily="34" charset="-128"/>
              </a:rPr>
              <a:t>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Vendors, voters, election officials, candidates,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 spouses, other nation-states, …</a:t>
            </a:r>
          </a:p>
        </p:txBody>
      </p:sp>
    </p:spTree>
    <p:extLst>
      <p:ext uri="{BB962C8B-B14F-4D97-AF65-F5344CB8AC3E}">
        <p14:creationId xmlns:p14="http://schemas.microsoft.com/office/powerpoint/2010/main" val="170808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6C6AA89-E910-304C-822C-3941CF86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Evidence-Based</a:t>
            </a:r>
            <a:r>
              <a:rPr lang="en-US" altLang="en-US">
                <a:ea typeface="ＭＳ Ｐゴシック" panose="020B0600070205080204" pitchFamily="34" charset="-128"/>
              </a:rPr>
              <a:t> Elections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8D866-A04E-EB4A-8DCB-AD46B97C1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752600"/>
            <a:ext cx="8229600" cy="4038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dirty="0">
                <a:ea typeface="ＭＳ Ｐゴシック" charset="-128"/>
              </a:rPr>
              <a:t>An election system should not only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accurately figure out </a:t>
            </a:r>
            <a:r>
              <a:rPr lang="en-US" altLang="en-US" sz="3000" i="1" u="sng" dirty="0">
                <a:ea typeface="ＭＳ Ｐゴシック" charset="-128"/>
              </a:rPr>
              <a:t>who won</a:t>
            </a:r>
            <a:r>
              <a:rPr lang="en-US" altLang="en-US" sz="3000" dirty="0">
                <a:ea typeface="ＭＳ Ｐゴシック" charset="-128"/>
              </a:rPr>
              <a:t>,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dirty="0">
                <a:ea typeface="ＭＳ Ｐゴシック" charset="-128"/>
              </a:rPr>
              <a:t>but should also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provide </a:t>
            </a:r>
            <a:r>
              <a:rPr lang="en-US" altLang="en-US" sz="3000" i="1" u="sng" dirty="0">
                <a:ea typeface="ＭＳ Ｐゴシック" charset="-128"/>
              </a:rPr>
              <a:t>convincing evidence</a:t>
            </a:r>
            <a:r>
              <a:rPr lang="en-US" altLang="en-US" sz="3000" i="1" dirty="0">
                <a:ea typeface="ＭＳ Ｐゴシック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that the winner really won.</a:t>
            </a:r>
            <a:br>
              <a:rPr lang="en-US" altLang="en-US" sz="3000" i="1" dirty="0">
                <a:ea typeface="ＭＳ Ｐゴシック" charset="-128"/>
              </a:rPr>
            </a:br>
            <a:endParaRPr lang="en-US" altLang="en-US" sz="3000" i="1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                 (Stark &amp; Wagner 2012)</a:t>
            </a:r>
          </a:p>
        </p:txBody>
      </p:sp>
    </p:spTree>
    <p:extLst>
      <p:ext uri="{BB962C8B-B14F-4D97-AF65-F5344CB8AC3E}">
        <p14:creationId xmlns:p14="http://schemas.microsoft.com/office/powerpoint/2010/main" val="41966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>
            <a:extLst>
              <a:ext uri="{FF2B5EF4-FFF2-40B4-BE49-F238E27FC236}">
                <a16:creationId xmlns:a16="http://schemas.microsoft.com/office/drawing/2014/main" id="{495FD926-D238-F749-BC2F-0E222C435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49BC8E13-A835-4248-B5FF-90053FF942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(Rivest &amp; </a:t>
            </a:r>
            <a:r>
              <a:rPr lang="en-US" dirty="0" err="1"/>
              <a:t>Wack</a:t>
            </a:r>
            <a:r>
              <a:rPr lang="en-US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25054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7" descr="John_Cole_Exit_Poll_Cartoon.jpg">
            <a:extLst>
              <a:ext uri="{FF2B5EF4-FFF2-40B4-BE49-F238E27FC236}">
                <a16:creationId xmlns:a16="http://schemas.microsoft.com/office/drawing/2014/main" id="{A2F4A9BC-E792-A14E-93E8-3C57A200B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18" r="-14218"/>
          <a:stretch>
            <a:fillRect/>
          </a:stretch>
        </p:blipFill>
        <p:spPr>
          <a:xfrm>
            <a:off x="-381000" y="533400"/>
            <a:ext cx="9539288" cy="5246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B551E-F693-EB47-B6C3-FC2022A07AE9}"/>
              </a:ext>
            </a:extLst>
          </p:cNvPr>
          <p:cNvSpPr txBox="1"/>
          <p:nvPr/>
        </p:nvSpPr>
        <p:spPr>
          <a:xfrm>
            <a:off x="1730375" y="5867400"/>
            <a:ext cx="5857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And Who Do You Hope You Voted For?</a:t>
            </a:r>
          </a:p>
        </p:txBody>
      </p:sp>
    </p:spTree>
    <p:extLst>
      <p:ext uri="{BB962C8B-B14F-4D97-AF65-F5344CB8AC3E}">
        <p14:creationId xmlns:p14="http://schemas.microsoft.com/office/powerpoint/2010/main" val="404228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313AA65-821C-3449-92F6-775417A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F8E342CB-BAB6-B848-A79C-E8F1B32B9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Security Requirements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Evidence-based Elections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Independence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Auditing of Paper Ballots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k-cut for sampling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Bayesian audits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Cryptographic Voting Schemes (E2E-V)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Remote (Internet) Voting ???</a:t>
            </a:r>
          </a:p>
        </p:txBody>
      </p:sp>
    </p:spTree>
    <p:extLst>
      <p:ext uri="{BB962C8B-B14F-4D97-AF65-F5344CB8AC3E}">
        <p14:creationId xmlns:p14="http://schemas.microsoft.com/office/powerpoint/2010/main" val="2417824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3A77DA6-8E73-8145-B7A2-614D8F7D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AF18CC5-CAAE-1645-8DEF-5892EF38D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is </a:t>
            </a:r>
            <a:r>
              <a:rPr lang="en-US" altLang="en-US" i="1" dirty="0">
                <a:ea typeface="ＭＳ Ｐゴシック" panose="020B0600070205080204" pitchFamily="34" charset="-128"/>
              </a:rPr>
              <a:t>not </a:t>
            </a:r>
            <a:r>
              <a:rPr lang="en-US" altLang="en-US" dirty="0">
                <a:ea typeface="ＭＳ Ｐゴシック" panose="020B0600070205080204" pitchFamily="34" charset="-128"/>
              </a:rPr>
              <a:t>to be trusted!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voting system is </a:t>
            </a:r>
            <a:r>
              <a:rPr lang="en-US" altLang="en-US" i="1" dirty="0">
                <a:ea typeface="ＭＳ Ｐゴシック" panose="020B0600070205080204" pitchFamily="34" charset="-128"/>
              </a:rPr>
              <a:t>software 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</a:t>
            </a:r>
            <a:r>
              <a:rPr lang="en-US" altLang="en-US" b="1" dirty="0">
                <a:ea typeface="ＭＳ Ｐゴシック" panose="020B0600070205080204" pitchFamily="34" charset="-128"/>
              </a:rPr>
              <a:t>an undetected error in the software can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not </a:t>
            </a:r>
            <a:r>
              <a:rPr lang="en-US" altLang="en-US" b="1" dirty="0">
                <a:ea typeface="ＭＳ Ｐゴシック" panose="020B0600070205080204" pitchFamily="34" charset="-128"/>
              </a:rPr>
              <a:t>cause an undetectable change in the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election outcome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i="1" dirty="0">
                <a:ea typeface="ＭＳ Ｐゴシック" panose="020B0600070205080204" pitchFamily="34" charset="-128"/>
              </a:rPr>
              <a:t>Strongly software-independent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it is possible to correct any such outcome error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Paper ballots (with hand recount)</a:t>
            </a:r>
          </a:p>
        </p:txBody>
      </p:sp>
    </p:spTree>
    <p:extLst>
      <p:ext uri="{BB962C8B-B14F-4D97-AF65-F5344CB8AC3E}">
        <p14:creationId xmlns:p14="http://schemas.microsoft.com/office/powerpoint/2010/main" val="3517405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3CC7EE5-C33D-C348-AAF9-1CA85ACF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NASEM Report (9/6/19)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61DA43A5-7AEF-D84A-8EAE-95E94FE6FE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76400"/>
            <a:ext cx="3017838" cy="452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1C9F4-7A0B-0744-8DA7-1144099CEB67}"/>
              </a:ext>
            </a:extLst>
          </p:cNvPr>
          <p:cNvSpPr txBox="1"/>
          <p:nvPr/>
        </p:nvSpPr>
        <p:spPr>
          <a:xfrm>
            <a:off x="4343400" y="1698625"/>
            <a:ext cx="4648200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National Academies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issued report on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     ”</a:t>
            </a:r>
            <a:r>
              <a:rPr lang="en-US" sz="3200" b="1" dirty="0">
                <a:latin typeface="+mn-lt"/>
              </a:rPr>
              <a:t>Securing the Vote</a:t>
            </a:r>
            <a:r>
              <a:rPr lang="en-US" sz="3200" dirty="0">
                <a:latin typeface="+mn-lt"/>
              </a:rPr>
              <a:t>”</a:t>
            </a:r>
          </a:p>
          <a:p>
            <a:pPr>
              <a:defRPr/>
            </a:pPr>
            <a:endParaRPr lang="en-US" sz="32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  <a:hlinkClick r:id="rId3"/>
              </a:rPr>
              <a:t>www.nap.edu/futureofvoting</a:t>
            </a:r>
            <a:endParaRPr lang="en-US" sz="2800" dirty="0">
              <a:latin typeface="+mn-lt"/>
            </a:endParaRP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</a:rPr>
              <a:t>(159 pages; free pdf)</a:t>
            </a: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b="1" dirty="0">
                <a:latin typeface="+mn-lt"/>
              </a:rPr>
              <a:t>41 recommendations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E1EA8C23-513F-F346-AF85-864877D0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4.12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Use </a:t>
            </a:r>
            <a:r>
              <a:rPr lang="en-US" altLang="en-US" b="1" i="1">
                <a:ea typeface="ＭＳ Ｐゴシック" panose="020B0600070205080204" pitchFamily="34" charset="-128"/>
              </a:rPr>
              <a:t>voter verifiable paper ballots</a:t>
            </a:r>
            <a:br>
              <a:rPr lang="en-US" altLang="en-US" b="1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ea typeface="ＭＳ Ｐゴシック" panose="020B0600070205080204" pitchFamily="34" charset="-128"/>
              </a:rPr>
              <a:t>everywhere by 2020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579D941-F4DE-C744-ADB4-2C54FD4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74C90021-F6F1-C94B-A020-16BA554C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457AC-DA95-8E41-BCA8-95122A2C1042}"/>
              </a:ext>
            </a:extLst>
          </p:cNvPr>
          <p:cNvSpPr txBox="1"/>
          <p:nvPr/>
        </p:nvSpPr>
        <p:spPr>
          <a:xfrm>
            <a:off x="1143000" y="3505200"/>
            <a:ext cx="70866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A </a:t>
            </a:r>
            <a:r>
              <a:rPr lang="en-US" sz="3200" b="1" i="1" dirty="0">
                <a:latin typeface="+mn-lt"/>
              </a:rPr>
              <a:t>risk-limiting audit (RLA) </a:t>
            </a:r>
            <a:r>
              <a:rPr lang="en-US" sz="3200" i="1" dirty="0">
                <a:latin typeface="+mn-lt"/>
              </a:rPr>
              <a:t>uses manual interpretation of randomly chosen cast paper ballots to verify with high probability the reported election outcome (or correct it, if wrong).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A37FFD6-C013-8047-8120-4B813925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6868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Election Process (paper ballots)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9B892273-60B8-F84F-80DF-6C7AEDA71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Print ballots; setup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Mark Choices; </a:t>
            </a:r>
            <a:r>
              <a:rPr lang="en-US" altLang="en-US" b="1" dirty="0">
                <a:ea typeface="ＭＳ Ｐゴシック" charset="-128"/>
              </a:rPr>
              <a:t>Verify Vote</a:t>
            </a:r>
            <a:r>
              <a:rPr lang="en-US" altLang="en-US" dirty="0">
                <a:ea typeface="ＭＳ Ｐゴシック" charset="-128"/>
              </a:rPr>
              <a:t>; Cast Vote!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Optical scanners give initial (“reported”) outcome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b="1" dirty="0">
                <a:ea typeface="ＭＳ Ｐゴシック" charset="-128"/>
              </a:rPr>
              <a:t>Statistical audit of cast paper ballots </a:t>
            </a:r>
            <a:br>
              <a:rPr lang="en-US" altLang="en-US" b="1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by hand to confirm/disprove reported outcome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dirty="0">
                <a:ea typeface="ＭＳ Ｐゴシック" charset="-128"/>
              </a:rPr>
              <a:t>“Brush your teeth; eat your spinach; </a:t>
            </a:r>
            <a:br>
              <a:rPr lang="en-US" altLang="en-US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    </a:t>
            </a:r>
            <a:r>
              <a:rPr lang="en-US" altLang="en-US" b="1" dirty="0">
                <a:ea typeface="ＭＳ Ｐゴシック" charset="-128"/>
              </a:rPr>
              <a:t>audit your elections!”   </a:t>
            </a:r>
            <a:r>
              <a:rPr lang="en-US" altLang="en-US" dirty="0">
                <a:ea typeface="ＭＳ Ｐゴシック" charset="-128"/>
              </a:rPr>
              <a:t>--   </a:t>
            </a:r>
            <a:r>
              <a:rPr lang="en-US" altLang="en-US" dirty="0" err="1">
                <a:ea typeface="ＭＳ Ｐゴシック" charset="-128"/>
              </a:rPr>
              <a:t>Poorvi</a:t>
            </a:r>
            <a:r>
              <a:rPr lang="en-US" altLang="en-US" dirty="0">
                <a:ea typeface="ＭＳ Ｐゴシック" charset="-128"/>
              </a:rPr>
              <a:t> Vora</a:t>
            </a:r>
            <a:endParaRPr lang="en-US" altLang="en-US" b="1" dirty="0">
              <a:ea typeface="ＭＳ Ｐゴシック" charset="-128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24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AF9BC58C-01BA-BA4B-A9B5-096843A79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of Paper Ballots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8ABB123D-7C18-904E-B731-BD62D2BE36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46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260A-AFD0-3B47-8DC2-6A8E63D0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Audits are about: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197DE-F024-8746-94BE-C26421BCC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Sampling cast paper ballots at random</a:t>
            </a:r>
          </a:p>
          <a:p>
            <a:pPr lvl="1"/>
            <a:r>
              <a:rPr lang="en-US" i="1" dirty="0"/>
              <a:t>Counting, or Sampling with k-cut</a:t>
            </a:r>
          </a:p>
          <a:p>
            <a:pPr lvl="1"/>
            <a:endParaRPr lang="en-US" i="1" dirty="0"/>
          </a:p>
          <a:p>
            <a:r>
              <a:rPr lang="en-US" dirty="0"/>
              <a:t>Figuring out what the sampled ballots tell you about the reported election results</a:t>
            </a:r>
          </a:p>
          <a:p>
            <a:pPr lvl="1"/>
            <a:r>
              <a:rPr lang="en-US" i="1" dirty="0"/>
              <a:t>Risk-Limiting audits, or Bayesian audits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42689A5-567D-4849-8134-C7118433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Who is audit for?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256E7B41-8F58-D24E-AA7B-3B36D60A2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Losing candidates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convince them that “they lost fair and square”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winner </a:t>
            </a:r>
            <a:r>
              <a:rPr lang="mr-IN" altLang="en-US" b="1">
                <a:ea typeface="ＭＳ Ｐゴシック" panose="020B0600070205080204" pitchFamily="34" charset="-128"/>
              </a:rPr>
              <a:t>–</a:t>
            </a:r>
            <a:r>
              <a:rPr lang="en-US" altLang="en-US" b="1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provide a mandate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public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assuage doubts about “rigged elections” 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Election officials – </a:t>
            </a:r>
            <a:r>
              <a:rPr lang="en-US" altLang="en-US">
                <a:ea typeface="ＭＳ Ｐゴシック" panose="020B0600070205080204" pitchFamily="34" charset="-128"/>
              </a:rPr>
              <a:t>to help them provide accurate and efficiently-verified results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A04CB3E-EC21-9348-8339-6DFC6189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General audit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9290B-D9E4-DB45-B730-351116CEF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13038"/>
            <a:ext cx="8229600" cy="4525962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Draw an initial random sample of ballots.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Interpret them by hand.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Stop if reported outcome is now confirmed to desired confidence level.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If all ballots have now been examined, you have done a full recount, and are done. Otherwise increase sample size; return to 2.</a:t>
            </a:r>
            <a:br>
              <a:rPr lang="en-US" dirty="0">
                <a:ea typeface="+mn-ea"/>
                <a:cs typeface="+mn-cs"/>
              </a:rPr>
            </a:br>
            <a:endParaRPr lang="en-US" dirty="0"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241D3-C906-5E46-84FA-5221F936F8E7}"/>
              </a:ext>
            </a:extLst>
          </p:cNvPr>
          <p:cNvSpPr txBox="1"/>
          <p:nvPr/>
        </p:nvSpPr>
        <p:spPr>
          <a:xfrm>
            <a:off x="2101850" y="1295400"/>
            <a:ext cx="5257800" cy="338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                                        Cast Votes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24C0-3884-6C4E-B6E1-955364D01B12}"/>
              </a:ext>
            </a:extLst>
          </p:cNvPr>
          <p:cNvSpPr txBox="1"/>
          <p:nvPr/>
        </p:nvSpPr>
        <p:spPr>
          <a:xfrm>
            <a:off x="2895600" y="2133600"/>
            <a:ext cx="1066800" cy="3381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Sample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E1EE27-88F6-1244-B2E9-2B60C6B7A875}"/>
              </a:ext>
            </a:extLst>
          </p:cNvPr>
          <p:cNvCxnSpPr>
            <a:cxnSpLocks noChangeShapeType="1"/>
            <a:endCxn id="5" idx="0"/>
          </p:cNvCxnSpPr>
          <p:nvPr/>
        </p:nvCxnSpPr>
        <p:spPr bwMode="auto">
          <a:xfrm>
            <a:off x="3429000" y="1633538"/>
            <a:ext cx="0" cy="5000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83EAF2-C17F-824D-8BA1-E5CAE927E3DF}"/>
              </a:ext>
            </a:extLst>
          </p:cNvPr>
          <p:cNvSpPr txBox="1"/>
          <p:nvPr/>
        </p:nvSpPr>
        <p:spPr>
          <a:xfrm>
            <a:off x="3962400" y="2133600"/>
            <a:ext cx="457200" cy="338138"/>
          </a:xfrm>
          <a:prstGeom prst="rect">
            <a:avLst/>
          </a:prstGeom>
          <a:solidFill>
            <a:schemeClr val="accent5">
              <a:lumMod val="60000"/>
              <a:lumOff val="40000"/>
              <a:alpha val="63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542E72-0135-AF4C-8435-FA40CBE4092D}"/>
              </a:ext>
            </a:extLst>
          </p:cNvPr>
          <p:cNvCxnSpPr>
            <a:cxnSpLocks noChangeShapeType="1"/>
            <a:stCxn id="14" idx="1"/>
            <a:endCxn id="14" idx="3"/>
          </p:cNvCxnSpPr>
          <p:nvPr/>
        </p:nvCxnSpPr>
        <p:spPr bwMode="auto">
          <a:xfrm>
            <a:off x="3962400" y="2303463"/>
            <a:ext cx="4572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88540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C289909-534E-2842-9AFC-68FCE022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66700"/>
            <a:ext cx="9067800" cy="11049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Have we made progress since 2000?</a:t>
            </a:r>
          </a:p>
        </p:txBody>
      </p:sp>
      <p:pic>
        <p:nvPicPr>
          <p:cNvPr id="17410" name="Content Placeholder 7" descr="Screen Shot 2015-10-16 at 10.12.28 AM.png">
            <a:extLst>
              <a:ext uri="{FF2B5EF4-FFF2-40B4-BE49-F238E27FC236}">
                <a16:creationId xmlns:a16="http://schemas.microsoft.com/office/drawing/2014/main" id="{908843CC-6DD5-B14F-93E3-9A01120DED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8" r="-71088"/>
          <a:stretch>
            <a:fillRect/>
          </a:stretch>
        </p:blipFill>
        <p:spPr>
          <a:xfrm>
            <a:off x="3352800" y="1663700"/>
            <a:ext cx="6961188" cy="3706532"/>
          </a:xfrm>
        </p:spPr>
      </p:pic>
      <p:pic>
        <p:nvPicPr>
          <p:cNvPr id="17411" name="Picture 3" descr="rosenberg-voting-2">
            <a:extLst>
              <a:ext uri="{FF2B5EF4-FFF2-40B4-BE49-F238E27FC236}">
                <a16:creationId xmlns:a16="http://schemas.microsoft.com/office/drawing/2014/main" id="{458B5A78-C9D4-974D-8672-F49C4A72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63700"/>
            <a:ext cx="32448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8">
            <a:extLst>
              <a:ext uri="{FF2B5EF4-FFF2-40B4-BE49-F238E27FC236}">
                <a16:creationId xmlns:a16="http://schemas.microsoft.com/office/drawing/2014/main" id="{CBEBC2E4-CBE4-6A4E-9FEC-87AC36375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338" y="4114800"/>
            <a:ext cx="2744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</a:rPr>
              <a:t>Hanging chads</a:t>
            </a:r>
            <a:br>
              <a:rPr lang="en-US" altLang="en-US" sz="3000" dirty="0">
                <a:latin typeface="Arial" panose="020B0604020202020204" pitchFamily="34" charset="0"/>
              </a:rPr>
            </a:br>
            <a:r>
              <a:rPr lang="en-US" altLang="en-US" sz="3000" dirty="0">
                <a:latin typeface="Arial" panose="020B0604020202020204" pitchFamily="34" charset="0"/>
              </a:rPr>
              <a:t>      (2000)</a:t>
            </a:r>
          </a:p>
        </p:txBody>
      </p:sp>
      <p:sp>
        <p:nvSpPr>
          <p:cNvPr id="17413" name="TextBox 9">
            <a:extLst>
              <a:ext uri="{FF2B5EF4-FFF2-40B4-BE49-F238E27FC236}">
                <a16:creationId xmlns:a16="http://schemas.microsoft.com/office/drawing/2014/main" id="{B5E88084-1DFD-7047-BC0B-220D2638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5257800"/>
            <a:ext cx="8734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Arial" panose="020B0604020202020204" pitchFamily="34" charset="0"/>
                <a:sym typeface="Wingdings" pitchFamily="2" charset="2"/>
              </a:rPr>
              <a:t>               </a:t>
            </a:r>
            <a:r>
              <a:rPr lang="en-US" altLang="en-US" sz="3000" dirty="0">
                <a:latin typeface="Arial" panose="020B0604020202020204" pitchFamily="34" charset="0"/>
                <a:sym typeface="Wingdings" pitchFamily="2" charset="2"/>
              </a:rPr>
              <a:t>Voting Machines at Risk (2015)</a:t>
            </a:r>
            <a:endParaRPr lang="en-US" altLang="en-US" sz="3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71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C27F9447-3F05-5545-B115-35C4E27E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a RLA does </a:t>
            </a:r>
            <a:r>
              <a:rPr lang="en-US" altLang="en-US" b="1">
                <a:ea typeface="ＭＳ Ｐゴシック" panose="020B0600070205080204" pitchFamily="34" charset="-128"/>
              </a:rPr>
              <a:t>not </a:t>
            </a:r>
            <a:r>
              <a:rPr lang="en-US" altLang="en-US">
                <a:ea typeface="ＭＳ Ｐゴシック" panose="020B0600070205080204" pitchFamily="34" charset="-128"/>
              </a:rPr>
              <a:t>do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8DC78E7-FA88-3C4C-8FD7-1D04DB685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RLA does not address: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correctness of the </a:t>
            </a:r>
            <a:r>
              <a:rPr lang="en-US" altLang="en-US" b="1" i="1">
                <a:ea typeface="ＭＳ Ｐゴシック" panose="020B0600070205080204" pitchFamily="34" charset="-128"/>
              </a:rPr>
              <a:t>tally </a:t>
            </a:r>
            <a:r>
              <a:rPr lang="en-US" altLang="en-US" b="1">
                <a:ea typeface="ＭＳ Ｐゴシック" panose="020B0600070205080204" pitchFamily="34" charset="-128"/>
              </a:rPr>
              <a:t>(as opposed to the outcome)</a:t>
            </a:r>
            <a:endParaRPr lang="en-US" altLang="en-US" b="1" i="1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eligibility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authentication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usability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privacy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chain of custody of paper ballots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FE3676DB-0BF3-064E-A745-EEB2C244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Two auditing paradigms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15B8-FEC8-4A48-8C94-33E65BDC0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50" y="1676400"/>
            <a:ext cx="795655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Ballot-polling audits</a:t>
            </a:r>
            <a:r>
              <a:rPr lang="en-US" altLang="en-US">
                <a:ea typeface="ＭＳ Ｐゴシック" panose="020B0600070205080204" pitchFamily="34" charset="-128"/>
              </a:rPr>
              <a:t>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   Uses the cast paper ballots only.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   Like ``exit poll’’ of ballots…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Comparison audits</a:t>
            </a:r>
            <a:r>
              <a:rPr lang="en-US" altLang="en-US">
                <a:ea typeface="ＭＳ Ｐゴシック" panose="020B0600070205080204" pitchFamily="34" charset="-128"/>
              </a:rPr>
              <a:t>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   Compares paper ballot with corresponding 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   electronic records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       (``cast vote records’’ – CVRs)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Comparison audit more efficient by a factor of roughly  (1 / margin-of-victory).</a:t>
            </a:r>
          </a:p>
        </p:txBody>
      </p:sp>
    </p:spTree>
    <p:extLst>
      <p:ext uri="{BB962C8B-B14F-4D97-AF65-F5344CB8AC3E}">
        <p14:creationId xmlns:p14="http://schemas.microsoft.com/office/powerpoint/2010/main" val="23204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0BF3AEE-5CC8-5D44-AA55-F27E1D29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Bravo audit [LSY12]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CEE0A97E-AD72-0F46-84ED-D8843B724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Ballot-polling audit</a:t>
            </a:r>
          </a:p>
          <a:p>
            <a:pPr eaLnBrk="1" hangingPunct="1"/>
            <a:r>
              <a:rPr lang="en-US" altLang="en-US" b="1" i="1" dirty="0">
                <a:ea typeface="ＭＳ Ｐゴシック" panose="020B0600070205080204" pitchFamily="34" charset="-128"/>
              </a:rPr>
              <a:t>Risk-limiting audit</a:t>
            </a:r>
            <a:r>
              <a:rPr lang="en-US" altLang="en-US" i="1" dirty="0">
                <a:ea typeface="ＭＳ Ｐゴシック" panose="020B0600070205080204" pitchFamily="34" charset="-128"/>
              </a:rPr>
              <a:t>: provides guarantee that chance of accepting incorrect outcome</a:t>
            </a:r>
            <a:br>
              <a:rPr lang="en-US" altLang="en-US" i="1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is at most given risk limit (e.g. α = 0.05).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Uses reported margin-of-victory as input.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Accumulates product over sampled votes for Alice or Bob </a:t>
            </a:r>
            <a:r>
              <a:rPr lang="en-US" altLang="en-US">
                <a:ea typeface="ＭＳ Ｐゴシック" panose="020B0600070205080204" pitchFamily="34" charset="-128"/>
              </a:rPr>
              <a:t>of  2A  or  2B  </a:t>
            </a:r>
            <a:r>
              <a:rPr lang="en-US" altLang="en-US" dirty="0">
                <a:ea typeface="ＭＳ Ｐゴシック" panose="020B0600070205080204" pitchFamily="34" charset="-128"/>
              </a:rPr>
              <a:t>where A, B are </a:t>
            </a:r>
            <a:r>
              <a:rPr lang="en-US" altLang="en-US" i="1" dirty="0">
                <a:ea typeface="ＭＳ Ｐゴシック" panose="020B0600070205080204" pitchFamily="34" charset="-128"/>
              </a:rPr>
              <a:t>reported </a:t>
            </a:r>
            <a:r>
              <a:rPr lang="en-US" altLang="en-US" dirty="0">
                <a:ea typeface="ＭＳ Ｐゴシック" panose="020B0600070205080204" pitchFamily="34" charset="-128"/>
              </a:rPr>
              <a:t>fractions of votes for Alice, Bob, stopping when product exceeds 1 / </a:t>
            </a:r>
            <a:r>
              <a:rPr lang="en-US" altLang="en-US" i="1" dirty="0">
                <a:ea typeface="ＭＳ Ｐゴシック" panose="020B0600070205080204" pitchFamily="34" charset="-128"/>
              </a:rPr>
              <a:t>α 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8621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0F15-8ADA-A049-BDDA-A714EA1BEC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Sampling with k-cut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DF25F-904C-4A4C-8AF1-4841F9BC7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48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5DAD-FC28-104F-9B06-6E666205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random ballot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F5E35-87F1-5941-98DF-DD863709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Counting </a:t>
            </a:r>
            <a:r>
              <a:rPr lang="en-US" dirty="0"/>
              <a:t>is standard method: </a:t>
            </a:r>
            <a:br>
              <a:rPr lang="en-US" dirty="0"/>
            </a:br>
            <a:r>
              <a:rPr lang="en-US" dirty="0"/>
              <a:t>    count down to desired ballot</a:t>
            </a:r>
          </a:p>
          <a:p>
            <a:r>
              <a:rPr lang="en-US" b="1" i="1" dirty="0"/>
              <a:t>k</a:t>
            </a:r>
            <a:r>
              <a:rPr lang="en-US" b="1" dirty="0"/>
              <a:t>-cut </a:t>
            </a:r>
            <a:r>
              <a:rPr lang="en-US" dirty="0"/>
              <a:t>is new method </a:t>
            </a:r>
            <a:br>
              <a:rPr lang="en-US" dirty="0"/>
            </a:br>
            <a:r>
              <a:rPr lang="en-US" dirty="0"/>
              <a:t>    (Mayuri Sridhar &amp; Rivest ‘18)</a:t>
            </a:r>
            <a:endParaRPr lang="en-US" b="1" dirty="0"/>
          </a:p>
          <a:p>
            <a:pPr lvl="1"/>
            <a:r>
              <a:rPr lang="en-US" dirty="0"/>
              <a:t>Perform k = 6 “cuts” </a:t>
            </a:r>
            <a:br>
              <a:rPr lang="en-US" dirty="0"/>
            </a:br>
            <a:r>
              <a:rPr lang="en-US" dirty="0"/>
              <a:t>(each moving some top portion to bottom)</a:t>
            </a:r>
          </a:p>
        </p:txBody>
      </p:sp>
    </p:spTree>
    <p:extLst>
      <p:ext uri="{BB962C8B-B14F-4D97-AF65-F5344CB8AC3E}">
        <p14:creationId xmlns:p14="http://schemas.microsoft.com/office/powerpoint/2010/main" val="722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23CE-AB82-8841-89F0-3C5D149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</a:t>
            </a:r>
          </a:p>
        </p:txBody>
      </p:sp>
      <p:pic>
        <p:nvPicPr>
          <p:cNvPr id="3" name="IMG_9094_k7W52f.mp4">
            <a:hlinkClick r:id="" action="ppaction://media"/>
            <a:extLst>
              <a:ext uri="{FF2B5EF4-FFF2-40B4-BE49-F238E27FC236}">
                <a16:creationId xmlns:a16="http://schemas.microsoft.com/office/drawing/2014/main" id="{332F485E-08BD-7E40-A32C-F3AAAF24B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101" y="2362200"/>
            <a:ext cx="7986299" cy="4492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17822-0340-E743-B599-73520CA493D1}"/>
              </a:ext>
            </a:extLst>
          </p:cNvPr>
          <p:cNvSpPr txBox="1"/>
          <p:nvPr/>
        </p:nvSpPr>
        <p:spPr>
          <a:xfrm>
            <a:off x="1143000" y="17526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CE500A-E9AE-C24B-9C5F-1D9D49B54D7A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count to ballot 572 out of these 901 !</a:t>
            </a:r>
          </a:p>
        </p:txBody>
      </p:sp>
    </p:spTree>
    <p:extLst>
      <p:ext uri="{BB962C8B-B14F-4D97-AF65-F5344CB8AC3E}">
        <p14:creationId xmlns:p14="http://schemas.microsoft.com/office/powerpoint/2010/main" val="35643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F81F-AD6A-8E41-89BA-505C669A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0D719-46B2-084C-99CE-0EDA524A7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random number hint H between 1 and 99</a:t>
            </a:r>
            <a:br>
              <a:rPr lang="en-US" dirty="0"/>
            </a:br>
            <a:r>
              <a:rPr lang="en-US" dirty="0"/>
              <a:t>(google “random number generator” for app)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Cut (take) approximately  H %  of ballots off top and move to bottom.  OK to “eye-ball” it.</a:t>
            </a:r>
          </a:p>
          <a:p>
            <a:r>
              <a:rPr lang="en-US" dirty="0"/>
              <a:t>Repeat above  k = 6 times.</a:t>
            </a:r>
          </a:p>
          <a:p>
            <a:r>
              <a:rPr lang="en-US" dirty="0"/>
              <a:t>Take top ballot as randomly selected ballot.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E827-A975-6547-BF16-EE41552AC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24" y="2667000"/>
            <a:ext cx="416437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8E3-ECB1-8C40-A552-DFFD08C7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 video</a:t>
            </a:r>
          </a:p>
        </p:txBody>
      </p:sp>
      <p:pic>
        <p:nvPicPr>
          <p:cNvPr id="3" name="IMG_9092_hXyJJW.mp4">
            <a:hlinkClick r:id="" action="ppaction://media"/>
            <a:extLst>
              <a:ext uri="{FF2B5EF4-FFF2-40B4-BE49-F238E27FC236}">
                <a16:creationId xmlns:a16="http://schemas.microsoft.com/office/drawing/2014/main" id="{FAFC9639-3BDE-EB41-B847-61B221F16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9050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CC7A-D2F9-C649-AF6F-891AEBB2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 on </a:t>
            </a:r>
            <a:r>
              <a:rPr lang="en-US" i="1" dirty="0"/>
              <a:t>k-</a:t>
            </a:r>
            <a:r>
              <a:rPr lang="en-US" dirty="0"/>
              <a:t>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73CB4-C6DD-D544-8729-803CDEC20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about  5X  faster (depending…)</a:t>
            </a:r>
          </a:p>
          <a:p>
            <a:r>
              <a:rPr lang="en-US" dirty="0"/>
              <a:t>May decrease risk limit a tad to account for residual non-uniformity of sampling</a:t>
            </a:r>
          </a:p>
          <a:p>
            <a:r>
              <a:rPr lang="en-US" dirty="0"/>
              <a:t>Analysis: Markov chain convergence</a:t>
            </a:r>
          </a:p>
          <a:p>
            <a:r>
              <a:rPr lang="en-US" i="1" dirty="0"/>
              <a:t>k-cut </a:t>
            </a:r>
            <a:r>
              <a:rPr lang="en-US" dirty="0"/>
              <a:t>does not work for </a:t>
            </a:r>
            <a:r>
              <a:rPr lang="en-US" i="1" dirty="0"/>
              <a:t>ballot-comparison audits </a:t>
            </a:r>
            <a:r>
              <a:rPr lang="en-US" dirty="0"/>
              <a:t>where you are looking for ballot with specific ID.</a:t>
            </a:r>
          </a:p>
          <a:p>
            <a:r>
              <a:rPr lang="en-US" dirty="0"/>
              <a:t>For details, see: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https://arxiv.org/abs/1811.08811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>
            <a:extLst>
              <a:ext uri="{FF2B5EF4-FFF2-40B4-BE49-F238E27FC236}">
                <a16:creationId xmlns:a16="http://schemas.microsoft.com/office/drawing/2014/main" id="{BF634416-49BF-3E40-94F5-22F61EC9C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other outcome rules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E3E7A4-D208-EE44-B496-A583F35F3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9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2FD00E2-8A60-1048-9D9A-001837FD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1534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Nov. 2016 – Who Really Won?</a:t>
            </a:r>
          </a:p>
        </p:txBody>
      </p:sp>
      <p:pic>
        <p:nvPicPr>
          <p:cNvPr id="18434" name="Picture 4" descr="trump.jpg">
            <a:extLst>
              <a:ext uri="{FF2B5EF4-FFF2-40B4-BE49-F238E27FC236}">
                <a16:creationId xmlns:a16="http://schemas.microsoft.com/office/drawing/2014/main" id="{E9F4D1E7-8DBF-E444-BBB6-A09FA5396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r="-16023"/>
          <a:stretch>
            <a:fillRect/>
          </a:stretch>
        </p:blipFill>
        <p:spPr bwMode="auto">
          <a:xfrm>
            <a:off x="4548188" y="1909763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 descr="clinton.jpg">
            <a:extLst>
              <a:ext uri="{FF2B5EF4-FFF2-40B4-BE49-F238E27FC236}">
                <a16:creationId xmlns:a16="http://schemas.microsoft.com/office/drawing/2014/main" id="{E835FEDF-EFE8-B142-8105-D20A63E1B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12900"/>
            <a:ext cx="395446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00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5A1EDB0-1829-9440-BD14-F325EB92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Social choice functions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213745F-B31F-F94D-B9A8-AE65A7834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Not all elections are </a:t>
            </a:r>
            <a:r>
              <a:rPr lang="en-US" altLang="en-US" i="1" dirty="0">
                <a:ea typeface="ＭＳ Ｐゴシック" panose="020B0600070205080204" pitchFamily="34" charset="-128"/>
              </a:rPr>
              <a:t>plurality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Some elections are </a:t>
            </a:r>
            <a:r>
              <a:rPr lang="en-US" altLang="en-US" i="1" dirty="0">
                <a:ea typeface="ＭＳ Ｐゴシック" panose="020B0600070205080204" pitchFamily="34" charset="-128"/>
              </a:rPr>
              <a:t>ranked-choice:</a:t>
            </a:r>
            <a:br>
              <a:rPr lang="en-US" altLang="en-US" i="1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    </a:t>
            </a:r>
            <a:r>
              <a:rPr lang="en-US" altLang="en-US" dirty="0">
                <a:ea typeface="ＭＳ Ｐゴシック" panose="020B0600070205080204" pitchFamily="34" charset="-128"/>
              </a:rPr>
              <a:t>ballot gives voter’s preferences: 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                     A &gt; C &gt; D &gt; B          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 specified ``social choice function’’ maps collections of ballots to outcomes.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IRV (Instant Runoff Voting) – Keep eliminating candidate with fewest first-choice votes until some candidate has a majority of first-choice votes.  (ME, San Francisco use IRV.)</a:t>
            </a:r>
          </a:p>
        </p:txBody>
      </p:sp>
    </p:spTree>
    <p:extLst>
      <p:ext uri="{BB962C8B-B14F-4D97-AF65-F5344CB8AC3E}">
        <p14:creationId xmlns:p14="http://schemas.microsoft.com/office/powerpoint/2010/main" val="1390164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84A23AAC-700C-9C4C-BE64-A58F0BE2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Black-box audits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C944F3FD-C7A8-EE4F-A6B1-C90E32D93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“Black-box audits” only need 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draw random samples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derive many variant collections from a random 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apply the social choice function in a “black-box” manner to those variant collections, to determine the winners of those collections.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i="1" dirty="0">
                <a:ea typeface="ＭＳ Ｐゴシック" panose="020B0600070205080204" pitchFamily="34" charset="-128"/>
              </a:rPr>
              <a:t>Black-box audits thus apply to any voting system (any social choice function) 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Bayesian audits.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060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1ADF-206E-3E45-8853-C1A8C94C69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Bayesian audits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E5C35-7B08-1542-9551-9FCFB6DB6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02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7C1B-4424-BF46-853E-B98B6588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Rochester Hills MI </a:t>
            </a:r>
            <a:r>
              <a:rPr lang="en-US" sz="3000" dirty="0"/>
              <a:t>(12/3/2018)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40FD-3B12-2447-9B04-012323086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Reported results for Proposition:</a:t>
            </a:r>
            <a:br>
              <a:rPr lang="en-US" dirty="0"/>
            </a:br>
            <a:r>
              <a:rPr lang="en-US" dirty="0"/>
              <a:t>            22,999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</a:t>
            </a:r>
            <a:r>
              <a:rPr lang="en-US" dirty="0"/>
              <a:t>12,343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</a:t>
            </a:r>
            <a:r>
              <a:rPr lang="en-US" dirty="0"/>
              <a:t>1,324 </a:t>
            </a:r>
            <a:r>
              <a:rPr lang="en-US" b="1" dirty="0"/>
              <a:t>Other</a:t>
            </a:r>
          </a:p>
          <a:p>
            <a:r>
              <a:rPr lang="en-US" dirty="0"/>
              <a:t>Sample results for Proposition:</a:t>
            </a:r>
            <a:br>
              <a:rPr lang="en-US" dirty="0"/>
            </a:br>
            <a:r>
              <a:rPr lang="en-US" dirty="0"/>
              <a:t>                    50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        </a:t>
            </a:r>
            <a:r>
              <a:rPr lang="en-US" dirty="0"/>
              <a:t>26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        </a:t>
            </a:r>
            <a:r>
              <a:rPr lang="en-US" dirty="0"/>
              <a:t>0 </a:t>
            </a:r>
            <a:r>
              <a:rPr lang="en-US" b="1" dirty="0"/>
              <a:t>Other</a:t>
            </a:r>
          </a:p>
          <a:p>
            <a:r>
              <a:rPr lang="en-US" i="1" dirty="0"/>
              <a:t>So… ???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87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6948-8B8F-5D4C-ADAC-C5730AC0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Compare RLA with Bayesian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F7A31-7F4B-4943-9091-D5ACAE49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RLA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current ``risk’’? (Probability that if reported winner is incorrect, audit would nonetheless accept it if audit stopped now.)</a:t>
            </a:r>
          </a:p>
          <a:p>
            <a:r>
              <a:rPr lang="en-US" b="1" dirty="0"/>
              <a:t>Bayesian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probability that reported winner would lose </a:t>
            </a:r>
            <a:r>
              <a:rPr lang="en-US" i="1" dirty="0"/>
              <a:t>if all ballots were examined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(“upset probability”)</a:t>
            </a:r>
          </a:p>
        </p:txBody>
      </p:sp>
    </p:spTree>
    <p:extLst>
      <p:ext uri="{BB962C8B-B14F-4D97-AF65-F5344CB8AC3E}">
        <p14:creationId xmlns:p14="http://schemas.microsoft.com/office/powerpoint/2010/main" val="19926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615F-981E-B645-AD52-B5533601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Method (ballot polling)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5A057-C225-F543-A4B8-69B6D8309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Start by drawing sample of paper ballots from population of cast paper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 for remaining ballots, but </a:t>
            </a:r>
            <a:r>
              <a:rPr lang="en-US" i="1" dirty="0"/>
              <a:t>simulating</a:t>
            </a:r>
            <a:r>
              <a:rPr lang="en-US" dirty="0"/>
              <a:t> what you might see: replace each draw of a paper ballot with copy of random earlier ballot.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winner for all (drawn and simulated)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steps 2—3 many times, measuring fraction of time reported winner loses.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with larger sample if fraction &gt; 5%.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47D05-5093-4D4A-A856-4375C675704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2F1D29B-AE78-C548-B66E-5F492849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8D5EE7-ECE8-DB41-9A10-274A23719F7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B61BC-6789-8C4B-8C9D-7BB4F48D6FEB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29BC45-61E9-F640-B09D-829351117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B9CDC4-341E-6A4F-AC3B-47506EFBB38B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535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97467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N    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5296D-B6A8-AB48-9E5F-C5C32F4F41F6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61A8A9-4AB3-B841-90BB-64D7D574F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73A992-9BE1-D54D-804D-3B67FC2D7A5A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88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D1A4C-11DB-A344-B1EC-8F0B32945035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C85A67-B893-CB40-B504-85BC9B266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DD4C5D-3A1C-534C-87A9-682FACECF1D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5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5">
            <a:extLst>
              <a:ext uri="{FF2B5EF4-FFF2-40B4-BE49-F238E27FC236}">
                <a16:creationId xmlns:a16="http://schemas.microsoft.com/office/drawing/2014/main" id="{F0ED3BB2-7CC2-F24E-9114-DED85259D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do we vote?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2F08156-B784-C940-ADC9-AFFC5D8C0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81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… Y N     N Y N … … … …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F3771-2DE4-0B4C-A3A2-7E7FA02797A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F48796-33EC-A041-AC62-A4534E1308E8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089AD5-3654-E04A-951E-DB9633DB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06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B516-05B3-D948-BBDE-49579EDC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761F-A6D4-EB42-A66C-572537DD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dirty="0"/>
              <a:t>RLA results:</a:t>
            </a:r>
          </a:p>
          <a:p>
            <a:pPr marL="457200" lvl="1" indent="0">
              <a:buNone/>
            </a:pPr>
            <a:r>
              <a:rPr lang="en-US" sz="3200" dirty="0"/>
              <a:t>     Risk measured at 2.1 %</a:t>
            </a:r>
          </a:p>
          <a:p>
            <a:pPr marL="0" indent="0">
              <a:buNone/>
            </a:pPr>
            <a:r>
              <a:rPr lang="en-US" dirty="0"/>
              <a:t>	             (Kellie </a:t>
            </a:r>
            <a:r>
              <a:rPr lang="en-US" dirty="0" err="1"/>
              <a:t>Ottoboni</a:t>
            </a:r>
            <a:r>
              <a:rPr lang="en-US" dirty="0"/>
              <a:t> using SUITE tool)</a:t>
            </a:r>
          </a:p>
          <a:p>
            <a:r>
              <a:rPr lang="en-US" b="1" dirty="0"/>
              <a:t>Bayesian results:</a:t>
            </a:r>
            <a:br>
              <a:rPr lang="en-US" b="1" dirty="0"/>
            </a:br>
            <a:r>
              <a:rPr lang="en-US" dirty="0"/>
              <a:t>      99.7 % of time </a:t>
            </a:r>
            <a:r>
              <a:rPr lang="en-US" b="1" dirty="0"/>
              <a:t>Yes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0.3 % of time </a:t>
            </a:r>
            <a:r>
              <a:rPr lang="en-US" b="1" dirty="0"/>
              <a:t>No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          (</a:t>
            </a:r>
            <a:r>
              <a:rPr lang="en-US" dirty="0" err="1"/>
              <a:t>Mayuri</a:t>
            </a:r>
            <a:r>
              <a:rPr lang="en-US" dirty="0"/>
              <a:t> Sridhar using BPTOOL)</a:t>
            </a:r>
          </a:p>
          <a:p>
            <a:r>
              <a:rPr lang="en-US" b="1" dirty="0"/>
              <a:t>Both methods confirm reported outcome.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4610-9506-0843-9C43-C8E96E8B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EFFA8-8E80-FA4C-AE6C-C91B32B3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methods extend to:</a:t>
            </a:r>
          </a:p>
          <a:p>
            <a:pPr lvl="1"/>
            <a:r>
              <a:rPr lang="en-US" dirty="0"/>
              <a:t>Ballot-comparison audits</a:t>
            </a:r>
          </a:p>
          <a:p>
            <a:pPr lvl="1"/>
            <a:r>
              <a:rPr lang="en-US" dirty="0"/>
              <a:t>Hybrid audits (CVR and no-CVR strata)</a:t>
            </a:r>
          </a:p>
          <a:p>
            <a:pPr lvl="1"/>
            <a:r>
              <a:rPr lang="en-US" dirty="0"/>
              <a:t>IRV or other complex voting schemes</a:t>
            </a:r>
          </a:p>
          <a:p>
            <a:pPr lvl="1"/>
            <a:r>
              <a:rPr lang="en-US" dirty="0"/>
              <a:t>For more details see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https://arxiv.org/abs/1801.00528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3">
            <a:extLst>
              <a:ext uri="{FF2B5EF4-FFF2-40B4-BE49-F238E27FC236}">
                <a16:creationId xmlns:a16="http://schemas.microsoft.com/office/drawing/2014/main" id="{D44A470D-C67A-F54A-8E70-9FDB876DAD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0F6C8B-863E-0A44-BE91-650AA105A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15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5B613491-F11F-4944-AD2F-FF3994CE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17CB1C62-3FB2-8345-B262-6EB706D4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06525"/>
            <a:ext cx="8001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/>
              <a:t>Provides </a:t>
            </a:r>
            <a:r>
              <a:rPr lang="ja-JP" altLang="en-US"/>
              <a:t>“</a:t>
            </a:r>
            <a:r>
              <a:rPr lang="en-US" altLang="ja-JP"/>
              <a:t>end-to-end</a:t>
            </a:r>
            <a:r>
              <a:rPr lang="ja-JP" altLang="en-US"/>
              <a:t>”</a:t>
            </a:r>
            <a:r>
              <a:rPr lang="en-US" altLang="ja-JP"/>
              <a:t> integrity; votes are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cast as intended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voter)</a:t>
            </a:r>
            <a:endParaRPr lang="en-US" altLang="ja-JP"/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collected as cast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voter or proxy)</a:t>
            </a:r>
            <a:endParaRPr lang="en-US" altLang="ja-JP"/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counted as collected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anyone)</a:t>
            </a:r>
            <a:endParaRPr lang="en-US" altLang="ja-JP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Paper ballots have only </a:t>
            </a:r>
            <a:r>
              <a:rPr lang="en-US" altLang="en-US" i="1"/>
              <a:t>first</a:t>
            </a:r>
            <a:r>
              <a:rPr lang="en-US" altLang="en-US"/>
              <a:t> property; once ballot is cast, integrity depends on </a:t>
            </a:r>
            <a:r>
              <a:rPr lang="ja-JP" altLang="en-US"/>
              <a:t>“</a:t>
            </a:r>
            <a:r>
              <a:rPr lang="en-US" altLang="ja-JP"/>
              <a:t>chain of custody</a:t>
            </a:r>
            <a:r>
              <a:rPr lang="ja-JP" altLang="en-US"/>
              <a:t>”</a:t>
            </a:r>
            <a:r>
              <a:rPr lang="en-US" altLang="ja-JP"/>
              <a:t> of ballots.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End-to-end systems provide software independence, verifiable chain of custody, and verifiable tally.</a:t>
            </a:r>
          </a:p>
        </p:txBody>
      </p:sp>
    </p:spTree>
    <p:extLst>
      <p:ext uri="{BB962C8B-B14F-4D97-AF65-F5344CB8AC3E}">
        <p14:creationId xmlns:p14="http://schemas.microsoft.com/office/powerpoint/2010/main" val="9265682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3">
            <a:extLst>
              <a:ext uri="{FF2B5EF4-FFF2-40B4-BE49-F238E27FC236}">
                <a16:creationId xmlns:a16="http://schemas.microsoft.com/office/drawing/2014/main" id="{E9FB0AC3-4B33-5445-B044-022DAC82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Public Bulletin Board (PBB)</a:t>
            </a:r>
          </a:p>
        </p:txBody>
      </p:sp>
      <p:sp>
        <p:nvSpPr>
          <p:cNvPr id="47106" name="Content Placeholder 5">
            <a:extLst>
              <a:ext uri="{FF2B5EF4-FFF2-40B4-BE49-F238E27FC236}">
                <a16:creationId xmlns:a16="http://schemas.microsoft.com/office/drawing/2014/main" id="{83058149-463B-F348-843C-80A811A0D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E2E systems have append-only  “</a:t>
            </a:r>
            <a:r>
              <a:rPr lang="en-US" altLang="ja-JP" i="1">
                <a:ea typeface="ＭＳ Ｐゴシック" panose="020B0600070205080204" pitchFamily="34" charset="-128"/>
              </a:rPr>
              <a:t>public bulletin board</a:t>
            </a:r>
            <a:r>
              <a:rPr lang="en-US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posting election information, including encryptions of votes.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PBB posts “evidence” (proof) that reported winner is correct.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Use blockchain ??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B6AA8-C5A1-194B-AD47-0536DC324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17675"/>
            <a:ext cx="3962400" cy="4710113"/>
          </a:xfrm>
          <a:prstGeom prst="rect">
            <a:avLst/>
          </a:prstGeom>
          <a:solidFill>
            <a:srgbClr val="A1F9A9">
              <a:alpha val="83920"/>
            </a:srgbClr>
          </a:solidFill>
          <a:ln w="9525">
            <a:solidFill>
              <a:srgbClr val="FDF9A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i="1"/>
              <a:t>Public Bulletin Board</a:t>
            </a:r>
            <a:r>
              <a:rPr lang="en-US" altLang="en-US" sz="2800"/>
              <a:t>:</a:t>
            </a:r>
            <a:br>
              <a:rPr lang="en-US" altLang="en-US" sz="2800"/>
            </a:br>
            <a:endParaRPr lang="en-US" altLang="en-US" sz="280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Election parameters</a:t>
            </a:r>
            <a:br>
              <a:rPr lang="en-US" altLang="en-US" sz="2800"/>
            </a:br>
            <a:r>
              <a:rPr lang="en-US" altLang="en-US" sz="2800"/>
              <a:t>    Voter, E(Vote) pairs: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  </a:t>
            </a:r>
            <a:r>
              <a:rPr lang="en-US" altLang="en-US" sz="2000"/>
              <a:t>“</a:t>
            </a:r>
            <a:r>
              <a:rPr lang="en-US" altLang="ja-JP" sz="2000"/>
              <a:t>Abe</a:t>
            </a:r>
            <a:r>
              <a:rPr lang="en-US" altLang="en-US" sz="2000"/>
              <a:t>”</a:t>
            </a:r>
            <a:r>
              <a:rPr lang="en-US" altLang="ja-JP" sz="2000"/>
              <a:t>,  E(vote</a:t>
            </a:r>
            <a:r>
              <a:rPr lang="en-US" altLang="ja-JP" sz="2000" baseline="-25000"/>
              <a:t>Abe</a:t>
            </a:r>
            <a:r>
              <a:rPr lang="en-US" altLang="ja-JP" sz="2000"/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/>
              <a:t>          “</a:t>
            </a:r>
            <a:r>
              <a:rPr lang="en-US" altLang="ja-JP" sz="2000"/>
              <a:t>Ben</a:t>
            </a:r>
            <a:r>
              <a:rPr lang="en-US" altLang="en-US" sz="2000"/>
              <a:t>”</a:t>
            </a:r>
            <a:r>
              <a:rPr lang="en-US" altLang="ja-JP" sz="2000"/>
              <a:t>,  E(vote</a:t>
            </a:r>
            <a:r>
              <a:rPr lang="en-US" altLang="ja-JP" sz="2000" baseline="-25000"/>
              <a:t>Ben</a:t>
            </a:r>
            <a:r>
              <a:rPr lang="en-US" altLang="ja-JP" sz="2000"/>
              <a:t>)</a:t>
            </a:r>
            <a:endParaRPr lang="en-US" altLang="ja-JP" sz="280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   …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Reported winner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Proof of correctness</a:t>
            </a:r>
            <a:br>
              <a:rPr lang="en-US" altLang="en-US" sz="2800"/>
            </a:br>
            <a:endParaRPr lang="en-US" altLang="en-US" sz="280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28295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92054C75-6E12-C84F-9AB4-BB152D15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Votes are encrypted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6B57E7-B682-584F-A329-256531D22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She can verify that encryption was done correctly using cute “cast or challenge” protocol due to Josh Benaloh</a:t>
            </a:r>
            <a:r>
              <a:rPr lang="mr-IN" altLang="en-US">
                <a:ea typeface="ＭＳ Ｐゴシック" panose="020B0600070205080204" pitchFamily="34" charset="-128"/>
              </a:rPr>
              <a:t>…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gets “receipt”: copy of her encrypted vote (same as what is posted on PBB)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can’t use receipt to sell her vote!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38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601A69D6-DE84-9D48-8D62-54157D82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can confirm chain of custody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422C286-B383-7F4C-B535-DEDCA6D5C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Voter names and receipts posted on PBB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Voter checks “collected as cast” by verifying that her name/receipt is posted on PBB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If it is missing, she can credibly complain if her receipt is ``authentic’’ (e.g. hard to forge).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Enough credible complaints </a:t>
            </a:r>
            <a:r>
              <a:rPr lang="en-US" altLang="en-US" dirty="0">
                <a:latin typeface="Wingdings" pitchFamily="2" charset="2"/>
                <a:ea typeface="Wingdings" pitchFamily="2" charset="2"/>
                <a:cs typeface="Wingdings" pitchFamily="2" charset="2"/>
                <a:sym typeface="Wingdings" pitchFamily="2" charset="2"/>
              </a:rPr>
              <a:t>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Re-run election!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3742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0FF0087E-6E41-F04A-ADB9-DF143D2E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Anyone can verify tally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AB4D-D6DC-6B46-9954-91A129B6A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PBB posts final tally (reported outcome) and crypto proof that reported outcome is correct.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Use </a:t>
            </a:r>
            <a:r>
              <a:rPr lang="en-US" i="1" dirty="0" err="1">
                <a:ea typeface="+mn-ea"/>
                <a:cs typeface="+mn-cs"/>
              </a:rPr>
              <a:t>homomorphic</a:t>
            </a:r>
            <a:r>
              <a:rPr lang="en-US" i="1" dirty="0">
                <a:ea typeface="+mn-ea"/>
                <a:cs typeface="+mn-cs"/>
              </a:rPr>
              <a:t> tallying</a:t>
            </a:r>
            <a:r>
              <a:rPr lang="en-US" dirty="0">
                <a:ea typeface="+mn-ea"/>
                <a:cs typeface="+mn-cs"/>
              </a:rPr>
              <a:t>:</a:t>
            </a:r>
            <a:br>
              <a:rPr lang="en-US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                  </a:t>
            </a:r>
            <a:r>
              <a:rPr lang="en-US" i="1" dirty="0">
                <a:ea typeface="+mn-ea"/>
                <a:cs typeface="+mn-cs"/>
              </a:rPr>
              <a:t>E(v1) E(v2) = E(v1+v2)</a:t>
            </a:r>
            <a:br>
              <a:rPr lang="en-US" i="1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Product of </a:t>
            </a:r>
            <a:r>
              <a:rPr lang="en-US" dirty="0" err="1">
                <a:ea typeface="+mn-ea"/>
                <a:cs typeface="+mn-cs"/>
              </a:rPr>
              <a:t>ciphertexts</a:t>
            </a:r>
            <a:r>
              <a:rPr lang="en-US" dirty="0">
                <a:ea typeface="+mn-ea"/>
                <a:cs typeface="+mn-cs"/>
              </a:rPr>
              <a:t> is </a:t>
            </a:r>
            <a:r>
              <a:rPr lang="en-US" dirty="0" err="1">
                <a:ea typeface="+mn-ea"/>
                <a:cs typeface="+mn-cs"/>
              </a:rPr>
              <a:t>ciphertext</a:t>
            </a:r>
            <a:r>
              <a:rPr lang="en-US" dirty="0">
                <a:ea typeface="+mn-ea"/>
                <a:cs typeface="+mn-cs"/>
              </a:rPr>
              <a:t> of sum.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Decrypting individual ballots not necessary; </a:t>
            </a:r>
            <a:r>
              <a:rPr lang="en-US" dirty="0">
                <a:ea typeface="+mn-ea"/>
                <a:cs typeface="+mn-cs"/>
              </a:rPr>
              <a:t>only product of all votes gets decrypted.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Election authorities post proof that decryption of product is correct.</a:t>
            </a:r>
          </a:p>
        </p:txBody>
      </p:sp>
    </p:spTree>
    <p:extLst>
      <p:ext uri="{BB962C8B-B14F-4D97-AF65-F5344CB8AC3E}">
        <p14:creationId xmlns:p14="http://schemas.microsoft.com/office/powerpoint/2010/main" val="177433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ADB9432C-133F-9F45-83D2-01192803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E2E deployments in real elections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3C8F04FD-3B9C-2645-A3E6-627838DCC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Scantegrity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</a:t>
            </a:r>
            <a:r>
              <a:rPr lang="en-US" altLang="en-US" dirty="0" err="1">
                <a:ea typeface="ＭＳ Ｐゴシック" panose="020B0600070205080204" pitchFamily="34" charset="-128"/>
              </a:rPr>
              <a:t>Chaum</a:t>
            </a:r>
            <a:r>
              <a:rPr lang="en-US" altLang="en-US" dirty="0">
                <a:ea typeface="ＭＳ Ｐゴシック" panose="020B0600070205080204" pitchFamily="34" charset="-128"/>
              </a:rPr>
              <a:t>; Takoma Park, MD; 2009 &amp; 2011)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Wombat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(Rosen; 3 elections in Israel; 2011 &amp; 2012)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Prêt </a:t>
            </a:r>
            <a:r>
              <a:rPr lang="en-US" altLang="en-US" dirty="0" err="1">
                <a:ea typeface="ＭＳ Ｐゴシック" panose="020B0600070205080204" pitchFamily="34" charset="-128"/>
              </a:rPr>
              <a:t>à</a:t>
            </a:r>
            <a:r>
              <a:rPr lang="en-US" altLang="en-US" dirty="0">
                <a:ea typeface="ＭＳ Ｐゴシック" panose="020B0600070205080204" pitchFamily="34" charset="-128"/>
              </a:rPr>
              <a:t> Voter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(Ryan; New South Wales, Australia; 2014)</a:t>
            </a:r>
          </a:p>
          <a:p>
            <a:pPr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StarVote</a:t>
            </a:r>
            <a:r>
              <a:rPr lang="en-US" altLang="en-US" dirty="0">
                <a:ea typeface="ＭＳ Ｐゴシック" panose="020B0600070205080204" pitchFamily="34" charset="-128"/>
              </a:rPr>
              <a:t> (Austin, Texas)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</a:t>
            </a:r>
            <a:r>
              <a:rPr lang="en-US" altLang="en-US" dirty="0" err="1">
                <a:ea typeface="ＭＳ Ｐゴシック" panose="020B0600070205080204" pitchFamily="34" charset="-128"/>
              </a:rPr>
              <a:t>DeBeauvoir</a:t>
            </a:r>
            <a:r>
              <a:rPr lang="en-US" altLang="en-US" dirty="0">
                <a:ea typeface="ＭＳ Ｐゴシック" panose="020B0600070205080204" pitchFamily="34" charset="-128"/>
              </a:rPr>
              <a:t>; (was) in progress…)</a:t>
            </a:r>
          </a:p>
        </p:txBody>
      </p:sp>
    </p:spTree>
    <p:extLst>
      <p:ext uri="{BB962C8B-B14F-4D97-AF65-F5344CB8AC3E}">
        <p14:creationId xmlns:p14="http://schemas.microsoft.com/office/powerpoint/2010/main" val="3267731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3742AF27-8162-EF45-BC6C-06F61F68A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Paper Ballots, mostly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DC4E8D55-F77D-9742-AFAA-2F68701ABB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30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A34EAD1F-2A9E-B247-A49B-86591D63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Best of both worlds: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paper + electronic	 E2E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A19C2357-4CA7-6044-8C8D-C48E61A5D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Some hybrid systems, like Scantegrity, Wombat, and StarVote, have </a:t>
            </a:r>
            <a:r>
              <a:rPr lang="en-US" altLang="en-US" i="1">
                <a:ea typeface="ＭＳ Ｐゴシック" panose="020B0600070205080204" pitchFamily="34" charset="-128"/>
              </a:rPr>
              <a:t>both:</a:t>
            </a: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i="1">
                <a:ea typeface="ＭＳ Ｐゴシック" panose="020B0600070205080204" pitchFamily="34" charset="-128"/>
              </a:rPr>
              <a:t>        </a:t>
            </a:r>
            <a:r>
              <a:rPr lang="en-US" altLang="en-US">
                <a:ea typeface="ＭＳ Ｐゴシック" panose="020B0600070205080204" pitchFamily="34" charset="-128"/>
              </a:rPr>
              <a:t> a paper ballot </a:t>
            </a:r>
            <a:r>
              <a:rPr lang="en-US" altLang="en-US" b="1">
                <a:ea typeface="ＭＳ Ｐゴシック" panose="020B0600070205080204" pitchFamily="34" charset="-128"/>
              </a:rPr>
              <a:t>and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         an electronic E2E subsystem.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statistically audit paper ballots as usual, </a:t>
            </a:r>
            <a:r>
              <a:rPr lang="en-US" altLang="en-US" b="1">
                <a:ea typeface="ＭＳ Ｐゴシック" panose="020B0600070205080204" pitchFamily="34" charset="-128"/>
              </a:rPr>
              <a:t>and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can audit electronic records on PBB as usual for E2E system.  </a:t>
            </a:r>
          </a:p>
        </p:txBody>
      </p:sp>
    </p:spTree>
    <p:extLst>
      <p:ext uri="{BB962C8B-B14F-4D97-AF65-F5344CB8AC3E}">
        <p14:creationId xmlns:p14="http://schemas.microsoft.com/office/powerpoint/2010/main" val="10874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7429E623-890E-5744-A897-E52AAB7B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5.11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No </a:t>
            </a:r>
            <a:r>
              <a:rPr lang="en-US" altLang="en-US" b="1" i="1">
                <a:ea typeface="ＭＳ Ｐゴシック" panose="020B0600070205080204" pitchFamily="34" charset="-128"/>
              </a:rPr>
              <a:t>Internet voting</a:t>
            </a:r>
            <a:r>
              <a:rPr lang="en-US" altLang="en-US" b="1"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>
            <a:extLst>
              <a:ext uri="{FF2B5EF4-FFF2-40B4-BE49-F238E27FC236}">
                <a16:creationId xmlns:a16="http://schemas.microsoft.com/office/drawing/2014/main" id="{8649DFED-173D-8449-A5CC-8CF77FF67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721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When can I vote on the Internet?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(or on my phone?)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294D69C-4C98-7A4D-83CA-7AE69AD9C5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4275" name="Picture 5" descr="vote-in-your-pjs.png">
            <a:extLst>
              <a:ext uri="{FF2B5EF4-FFF2-40B4-BE49-F238E27FC236}">
                <a16:creationId xmlns:a16="http://schemas.microsoft.com/office/drawing/2014/main" id="{F5F0B382-98E0-5342-B46E-29FF5275F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3276600"/>
            <a:ext cx="4297362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6D80AD-837F-BB4D-9DA4-A76E6A2ABFD5}"/>
              </a:ext>
            </a:extLst>
          </p:cNvPr>
          <p:cNvSpPr txBox="1"/>
          <p:nvPr/>
        </p:nvSpPr>
        <p:spPr>
          <a:xfrm>
            <a:off x="4160838" y="5992813"/>
            <a:ext cx="46863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http://</a:t>
            </a:r>
            <a:r>
              <a:rPr lang="en-US" sz="2800" dirty="0" err="1">
                <a:latin typeface="+mn-lt"/>
                <a:ea typeface="ＭＳ Ｐゴシック" charset="0"/>
                <a:cs typeface="ＭＳ Ｐゴシック" charset="0"/>
              </a:rPr>
              <a:t>voteinyourpajamas.org</a:t>
            </a: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05002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FutureOfVoting.png">
            <a:extLst>
              <a:ext uri="{FF2B5EF4-FFF2-40B4-BE49-F238E27FC236}">
                <a16:creationId xmlns:a16="http://schemas.microsoft.com/office/drawing/2014/main" id="{6661749B-E410-B946-878D-C7A8AB6A2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1113"/>
            <a:ext cx="4089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ontent Placeholder 6">
            <a:extLst>
              <a:ext uri="{FF2B5EF4-FFF2-40B4-BE49-F238E27FC236}">
                <a16:creationId xmlns:a16="http://schemas.microsoft.com/office/drawing/2014/main" id="{A52C528E-906B-A441-9623-1A3A74A37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U.S. Vote Foundation 2015 Report on Internet Voting: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E2E </a:t>
            </a:r>
            <a:r>
              <a:rPr lang="en-US" altLang="en-US" sz="2200" i="1">
                <a:ea typeface="ＭＳ Ｐゴシック" panose="020B0600070205080204" pitchFamily="34" charset="-128"/>
              </a:rPr>
              <a:t>necessary</a:t>
            </a:r>
            <a:r>
              <a:rPr lang="en-US" altLang="en-US" sz="2200">
                <a:ea typeface="ＭＳ Ｐゴシック" panose="020B0600070205080204" pitchFamily="34" charset="-128"/>
              </a:rPr>
              <a:t> for IV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But: E2E should first be well-established and understood for in-person voting, 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E2E </a:t>
            </a:r>
            <a:r>
              <a:rPr lang="en-US" altLang="en-US" sz="2200" i="1">
                <a:ea typeface="ＭＳ Ｐゴシック" panose="020B0600070205080204" pitchFamily="34" charset="-128"/>
              </a:rPr>
              <a:t>not sufficient </a:t>
            </a:r>
            <a:r>
              <a:rPr lang="en-US" altLang="en-US" sz="2200">
                <a:ea typeface="ＭＳ Ｐゴシック" panose="020B0600070205080204" pitchFamily="34" charset="-128"/>
              </a:rPr>
              <a:t>for IV: many problems remain: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Malware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DDOS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Authentication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MITM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Zero-day attacks on servers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Coercion &amp; vote-selling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86036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AE5567C2-F2C0-EB4F-B8DC-F01925CA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Conclusions	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72C6F55F-3546-334F-9A20-5BEC6F5C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 can make elections much more secure with post-election audits and cryptography.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 methods are the way to go, long-term.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Especially hybrid methods with paper+E2E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We’re not yet ready for ``internet voting,’’ and may not be for 20 years</a:t>
            </a:r>
            <a:r>
              <a:rPr lang="mr-IN" altLang="en-US">
                <a:ea typeface="ＭＳ Ｐゴシック" panose="020B0600070205080204" pitchFamily="34" charset="-128"/>
              </a:rPr>
              <a:t>…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5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6D54E4C7-4D33-BD44-93C9-E96E271DA7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71684" name="TextBox 6">
            <a:extLst>
              <a:ext uri="{FF2B5EF4-FFF2-40B4-BE49-F238E27FC236}">
                <a16:creationId xmlns:a16="http://schemas.microsoft.com/office/drawing/2014/main" id="{B06BC787-D6DD-374B-8F5A-D278FB0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86200"/>
            <a:ext cx="67566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2pPr>
            <a:lvl3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3pPr>
            <a:lvl4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4pPr>
            <a:lvl5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latin typeface="+mn-lt"/>
              </a:rPr>
              <a:t>Thanks for your attention!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  <a:p>
            <a:pPr>
              <a:defRPr/>
            </a:pPr>
            <a:r>
              <a:rPr lang="en-US" sz="4000" dirty="0">
                <a:latin typeface="+mn-lt"/>
              </a:rPr>
              <a:t>(and thanks to NSF CSOI and to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Verified Voting!)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77EF8-76FF-4A4E-B426-2ECDB12DC4AB}"/>
              </a:ext>
            </a:extLst>
          </p:cNvPr>
          <p:cNvSpPr txBox="1"/>
          <p:nvPr/>
        </p:nvSpPr>
        <p:spPr>
          <a:xfrm>
            <a:off x="3316288" y="2667000"/>
            <a:ext cx="24526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2690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CB08263-9A4F-B941-BA91-68AE69AF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4582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1893 – “Australian” Paper Ballot</a:t>
            </a:r>
          </a:p>
        </p:txBody>
      </p:sp>
      <p:pic>
        <p:nvPicPr>
          <p:cNvPr id="27650" name="Content Placeholder 5" descr="ballot1893b.jpg">
            <a:extLst>
              <a:ext uri="{FF2B5EF4-FFF2-40B4-BE49-F238E27FC236}">
                <a16:creationId xmlns:a16="http://schemas.microsoft.com/office/drawing/2014/main" id="{8B0ED508-8D3E-D14B-BADA-4C6511C5F5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95" r="-23395"/>
          <a:stretch>
            <a:fillRect/>
          </a:stretch>
        </p:blipFill>
        <p:spPr>
          <a:xfrm>
            <a:off x="381000" y="1676400"/>
            <a:ext cx="8955088" cy="4767263"/>
          </a:xfrm>
        </p:spPr>
      </p:pic>
    </p:spTree>
    <p:extLst>
      <p:ext uri="{BB962C8B-B14F-4D97-AF65-F5344CB8AC3E}">
        <p14:creationId xmlns:p14="http://schemas.microsoft.com/office/powerpoint/2010/main" val="395601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1CFC5F7-9F64-9247-A512-6D5664CE3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1026E965-4E9A-0A4A-982F-56B5C6F82A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533400"/>
            <a:ext cx="8551862" cy="55927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ECA30242-2D71-CB4F-9D48-C453ECB13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Stats by number of voters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A43805F9-C33A-0F43-A34C-3A18DD4547E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alpha val="7059"/>
            </a:schemeClr>
          </a:solidFill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55%   Voter marked paper ballots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13%   mixed: paper ballots + DRE w/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  5%  mixed: paper ballots + DRE w/o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  6%  DRE w/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21%  DRE w/o VVPAT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Roughly: 79% use voter-verifiable paper!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(stats from Verified Voting)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D8A496-1E6E-2C4A-A379-B7480E8E8AF5}"/>
              </a:ext>
            </a:extLst>
          </p:cNvPr>
          <p:cNvSpPr/>
          <p:nvPr/>
        </p:nvSpPr>
        <p:spPr>
          <a:xfrm>
            <a:off x="838200" y="1600200"/>
            <a:ext cx="7696200" cy="2362200"/>
          </a:xfrm>
          <a:prstGeom prst="rect">
            <a:avLst/>
          </a:prstGeom>
          <a:solidFill>
            <a:srgbClr val="92D05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6191A-5814-164B-8F9E-54A1A62B41C7}"/>
              </a:ext>
            </a:extLst>
          </p:cNvPr>
          <p:cNvSpPr/>
          <p:nvPr/>
        </p:nvSpPr>
        <p:spPr>
          <a:xfrm>
            <a:off x="2438400" y="5105400"/>
            <a:ext cx="5029200" cy="609600"/>
          </a:xfrm>
          <a:prstGeom prst="rect">
            <a:avLst/>
          </a:prstGeom>
          <a:solidFill>
            <a:srgbClr val="92D05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15802</TotalTime>
  <Words>1454</Words>
  <Application>Microsoft Macintosh PowerPoint</Application>
  <PresentationFormat>On-screen Show (4:3)</PresentationFormat>
  <Paragraphs>264</Paragraphs>
  <Slides>65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Lucida Calligraphy</vt:lpstr>
      <vt:lpstr>ＭＳ Ｐゴシック</vt:lpstr>
      <vt:lpstr>Arial</vt:lpstr>
      <vt:lpstr>Calibri</vt:lpstr>
      <vt:lpstr>Times New Roman</vt:lpstr>
      <vt:lpstr>Comic Sans MS</vt:lpstr>
      <vt:lpstr>Monotype Sorts</vt:lpstr>
      <vt:lpstr>Wingdings</vt:lpstr>
      <vt:lpstr>Office Theme</vt:lpstr>
      <vt:lpstr>Election Security</vt:lpstr>
      <vt:lpstr>Outline</vt:lpstr>
      <vt:lpstr>Have we made progress since 2000?</vt:lpstr>
      <vt:lpstr>Nov. 2016 – Who Really Won?</vt:lpstr>
      <vt:lpstr>How do we vote?</vt:lpstr>
      <vt:lpstr>Paper Ballots, mostly</vt:lpstr>
      <vt:lpstr>1893 – “Australian” Paper Ballot</vt:lpstr>
      <vt:lpstr>PowerPoint Presentation</vt:lpstr>
      <vt:lpstr>Stats by number of voters</vt:lpstr>
      <vt:lpstr>Optical scanners are used  for efficient tabulation</vt:lpstr>
      <vt:lpstr>PowerPoint Presentation</vt:lpstr>
      <vt:lpstr>(Concern:) Scanners may introduce systematic errors</vt:lpstr>
      <vt:lpstr>Causes of scanner errors</vt:lpstr>
      <vt:lpstr>How should we vote?</vt:lpstr>
      <vt:lpstr>Security Requirements</vt:lpstr>
      <vt:lpstr>Security Requirements</vt:lpstr>
      <vt:lpstr>Evidence-Based Elections </vt:lpstr>
      <vt:lpstr>Software Independence</vt:lpstr>
      <vt:lpstr>PowerPoint Presentation</vt:lpstr>
      <vt:lpstr>Software Independence</vt:lpstr>
      <vt:lpstr>NASEM Report (9/6/19)</vt:lpstr>
      <vt:lpstr>Recommendation 4.12   Use voter verifiable paper ballots  everywhere by 2020  </vt:lpstr>
      <vt:lpstr>Recommendations 5.7—5.9   Audit election outcomes!</vt:lpstr>
      <vt:lpstr>Recommendations 5.7—5.9   Audit election outcomes!</vt:lpstr>
      <vt:lpstr>Election Process (paper ballots)</vt:lpstr>
      <vt:lpstr>Auditing of Paper Ballots</vt:lpstr>
      <vt:lpstr>Audits are about:</vt:lpstr>
      <vt:lpstr>Who is audit for?</vt:lpstr>
      <vt:lpstr>General audit structure</vt:lpstr>
      <vt:lpstr>What a RLA does not do</vt:lpstr>
      <vt:lpstr>Two auditing paradigms</vt:lpstr>
      <vt:lpstr>Bravo audit [LSY12]</vt:lpstr>
      <vt:lpstr>Sampling with k-cut</vt:lpstr>
      <vt:lpstr>Finding a random ballot </vt:lpstr>
      <vt:lpstr>Counting</vt:lpstr>
      <vt:lpstr>k-cut</vt:lpstr>
      <vt:lpstr>k-cut video</vt:lpstr>
      <vt:lpstr>Remarks on k-cut</vt:lpstr>
      <vt:lpstr>Auditing other outcome rules</vt:lpstr>
      <vt:lpstr>Social choice functions</vt:lpstr>
      <vt:lpstr>Black-box audits</vt:lpstr>
      <vt:lpstr>Bayesian audits</vt:lpstr>
      <vt:lpstr>Audit Rochester Hills MI (12/3/2018)</vt:lpstr>
      <vt:lpstr>Compare RLA with Bayesian</vt:lpstr>
      <vt:lpstr>Bayesian Method (ballot polling)</vt:lpstr>
      <vt:lpstr>Figure</vt:lpstr>
      <vt:lpstr>Figure</vt:lpstr>
      <vt:lpstr>Figure</vt:lpstr>
      <vt:lpstr>Figure</vt:lpstr>
      <vt:lpstr>Figure</vt:lpstr>
      <vt:lpstr>Results</vt:lpstr>
      <vt:lpstr>Remarks</vt:lpstr>
      <vt:lpstr>End-to-end Verifiable Voting</vt:lpstr>
      <vt:lpstr>End-to-End Verifiable Voting</vt:lpstr>
      <vt:lpstr>Public Bulletin Board (PBB)</vt:lpstr>
      <vt:lpstr>Votes are encrypted</vt:lpstr>
      <vt:lpstr>Voter can confirm chain of custody</vt:lpstr>
      <vt:lpstr> Anyone can verify tally</vt:lpstr>
      <vt:lpstr>E2E deployments in real elections</vt:lpstr>
      <vt:lpstr>Best of both worlds: paper + electronic  E2E</vt:lpstr>
      <vt:lpstr>Recommendation 5.11   No Internet voting!</vt:lpstr>
      <vt:lpstr>When can I vote on the Internet? (or on my phone?)</vt:lpstr>
      <vt:lpstr>PowerPoint Presentation</vt:lpstr>
      <vt:lpstr>Conclusions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Integrity</dc:title>
  <dc:subject/>
  <dc:creator>Microsoft Office User</dc:creator>
  <cp:keywords/>
  <dc:description/>
  <cp:lastModifiedBy>Microsoft Office User</cp:lastModifiedBy>
  <cp:revision>70</cp:revision>
  <cp:lastPrinted>2018-09-13T01:42:30Z</cp:lastPrinted>
  <dcterms:created xsi:type="dcterms:W3CDTF">2017-10-13T15:03:00Z</dcterms:created>
  <dcterms:modified xsi:type="dcterms:W3CDTF">2019-04-03T08:01:26Z</dcterms:modified>
  <cp:category/>
</cp:coreProperties>
</file>