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408" r:id="rId2"/>
    <p:sldId id="409" r:id="rId3"/>
    <p:sldId id="420" r:id="rId4"/>
    <p:sldId id="421" r:id="rId5"/>
    <p:sldId id="424" r:id="rId6"/>
    <p:sldId id="423" r:id="rId7"/>
    <p:sldId id="407" r:id="rId8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Lucida Calligraphy" panose="03010101010101010101" pitchFamily="66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3"/>
    <p:restoredTop sz="94231"/>
  </p:normalViewPr>
  <p:slideViewPr>
    <p:cSldViewPr snapToObjects="1">
      <p:cViewPr varScale="1">
        <p:scale>
          <a:sx n="75" d="100"/>
          <a:sy n="75" d="100"/>
        </p:scale>
        <p:origin x="176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704" y="-78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3E65F-F2B7-CA4B-AFA9-A0FE41907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8575" y="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1" tIns="0" rIns="19301" bIns="0" numCol="1" anchor="t" anchorCtr="0" compatLnSpc="1">
            <a:prstTxWarp prst="textNoShape">
              <a:avLst/>
            </a:prstTxWarp>
          </a:bodyPr>
          <a:lstStyle>
            <a:lvl1pPr defTabSz="925513">
              <a:defRPr sz="1000" i="1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902FA34-875C-2C42-B7A6-64BC922182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06850" y="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1" tIns="0" rIns="19301" bIns="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000" i="1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196CA65-72AE-3C49-9F83-9B695E8344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692150"/>
            <a:ext cx="4454525" cy="3340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47B844AE-847D-6441-B2B6-86EB7F68A5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4267200"/>
            <a:ext cx="5181600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90" tIns="46645" rIns="93290" bIns="46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6311927-8F6E-6D40-B7E7-EB2EBEC1C7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8575" y="8534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1" tIns="0" rIns="19301" bIns="0" numCol="1" anchor="b" anchorCtr="0" compatLnSpc="1">
            <a:prstTxWarp prst="textNoShape">
              <a:avLst/>
            </a:prstTxWarp>
          </a:bodyPr>
          <a:lstStyle>
            <a:lvl1pPr defTabSz="925513">
              <a:defRPr sz="1000" i="1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D3B75C2B-D1D5-9045-BC9B-7FB0786C9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6850" y="8534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1" tIns="0" rIns="19301" bIns="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0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4BFEBD60-8921-7044-AE58-24AD8921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FDC4C9F9-4363-3246-B01A-A50E563133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1pPr>
            <a:lvl2pPr marL="742950" indent="-285750" defTabSz="925513"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2pPr>
            <a:lvl3pPr marL="1143000" indent="-228600" defTabSz="925513"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3pPr>
            <a:lvl4pPr marL="1600200" indent="-228600" defTabSz="925513"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4pPr>
            <a:lvl5pPr marL="2057400" indent="-228600" defTabSz="925513"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panose="03010101010101010101" pitchFamily="66" charset="77"/>
                <a:ea typeface="ＭＳ Ｐゴシック" panose="020B0600070205080204" pitchFamily="34" charset="-128"/>
              </a:defRPr>
            </a:lvl9pPr>
          </a:lstStyle>
          <a:p>
            <a:fld id="{298D54AB-BECD-AB46-AEA8-9C5A84584E84}" type="slidenum">
              <a:rPr lang="en-US" altLang="en-US" sz="1000" smtClean="0">
                <a:latin typeface="Times New Roman" panose="02020603050405020304" pitchFamily="18" charset="0"/>
              </a:rPr>
              <a:pPr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617196E-D923-1340-A3B1-1DEDEEC24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F8AB9B3-38A8-B946-ADC3-270FB849E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BAE8-98D0-B645-97C3-0D5BF399A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59A77-6CA0-2B47-A485-0BF56B21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E25AC-B7DA-684F-9DD6-88377EC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A7B26-6D55-2D4A-8462-D1F7EEFDE8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64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F6AEC-B9AE-E146-9400-51C25839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C7DD2-1581-0A4A-8F4F-422C677B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08612-17A7-E441-9DB3-EF1E59DA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BF56D-FC3B-E64C-B7A2-9A7173A65A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59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EBD2-87E0-8544-9B88-98E21B3D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D07C5-CC85-9A42-ACEE-D8186B97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A138B-596E-884B-996E-496D9B0B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4B59-AC51-504C-990A-532FC0696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27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36EDE-0C04-BE41-A5A5-BA50DF4F7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550E3-FAB3-4F49-9AD9-6AF88B01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19670-D90E-5D4E-98A9-6F09961C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8914-7FFF-BE49-B19D-C7B3B18FD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65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A2183-92E9-5842-8381-DC2B240BD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4AA49-8CA6-EE47-8D08-6CAE2D9D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A0433-B29A-B641-B007-D610F661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6BC18-37B9-814E-968C-68670C7AB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7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E4F156-C3C8-9C44-AC69-4E387128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0C7AFF-314E-364A-AA27-4F81DA35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12C05-7997-9941-B6E1-79F8C6AF6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9433F-0B42-1149-8607-BDDC16E46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5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939A59-F4B1-C543-B195-F36BE63A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B58A910-BAFC-EA4B-A6B4-2681C8936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D83917-1C09-1249-86D2-612C65C7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7AA3-3999-9B45-8536-C0548B8E0A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54BC76-64C4-BB48-9845-5A68D822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CC6478-E5E0-FD49-A290-B86D8481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CFFE65-197B-B143-892A-102D39EA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B997-CC05-9141-8A14-EB372295DF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63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C8813CC-A03E-D747-ADA7-81376F5F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5DD317E-45FD-7D43-BC55-9843FFF7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6854E7C-3460-1945-9208-BB4BBA9E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347B-6AC4-564B-86B7-6CBFD2C1E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95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829ED8-B249-2243-BE5E-E5244900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2E7C82-59B5-E64C-92AB-D245C16D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9B7657-326B-9142-BF92-D2AD9CE4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57A6A-F182-C647-8004-F3AFA3FD6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65A37F-7BCE-1A4C-A650-A71EEF4E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E95FBF-5018-5742-AD43-D4E345C6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2BB95B-AFD1-C346-BB58-5BCCF405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60FF-0310-AC44-AA26-C07E1A6ED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60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AB8E535-54EC-F143-A704-97E1385CFE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AC4BB80-C34E-0A4D-BC43-20F1A0EF54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E5D3C-29C8-524C-8798-F88E7B375B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ucida Calligraphy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FB1D-C77A-6F4C-921A-6837A4260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ucida Calligraphy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A559-BDE3-E247-B46D-115F14CD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Lucida Calligraphy" charset="0"/>
                <a:ea typeface="ＭＳ Ｐゴシック" charset="-128"/>
              </a:defRPr>
            </a:lvl1pPr>
          </a:lstStyle>
          <a:p>
            <a:pPr>
              <a:defRPr/>
            </a:pPr>
            <a:fld id="{C35E3528-4E5B-114A-9CAC-47BF61D13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801.0052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834CF617-8804-3F49-BD0F-9D08812B3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077200" cy="1143000"/>
          </a:xfrm>
        </p:spPr>
        <p:txBody>
          <a:bodyPr/>
          <a:lstStyle/>
          <a:p>
            <a:pPr eaLnBrk="1" hangingPunct="1"/>
            <a:br>
              <a:rPr lang="en-US" altLang="en-US" sz="4000" i="1" dirty="0">
                <a:ea typeface="ＭＳ Ｐゴシック" panose="020B0600070205080204" pitchFamily="34" charset="-128"/>
              </a:rPr>
            </a:br>
            <a:r>
              <a:rPr lang="en-US" altLang="en-US" sz="4000" i="1" dirty="0">
                <a:ea typeface="ＭＳ Ｐゴシック" panose="020B0600070205080204" pitchFamily="34" charset="-128"/>
              </a:rPr>
              <a:t>Bayesian audits (by example)</a:t>
            </a:r>
            <a:endParaRPr lang="en-US" altLang="en-US" sz="4000" dirty="0">
              <a:ea typeface="ＭＳ Ｐゴシック" panose="020B0600070205080204" pitchFamily="34" charset="-128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EFD07EB-609F-8D42-8993-257B764E9BD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7388" y="3619500"/>
            <a:ext cx="7770812" cy="28067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US" sz="4000" dirty="0"/>
              <a:t>Ronald L. Rivest</a:t>
            </a:r>
          </a:p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US" dirty="0"/>
              <a:t>MIT</a:t>
            </a:r>
          </a:p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US" sz="2800" dirty="0"/>
              <a:t>Making Every Vote Count</a:t>
            </a:r>
          </a:p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US" sz="2800" dirty="0"/>
              <a:t>January 31, 2019</a:t>
            </a:r>
          </a:p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endParaRPr lang="en-US" sz="2800" dirty="0">
              <a:latin typeface="Comic Sans MS" charset="0"/>
            </a:endParaRPr>
          </a:p>
        </p:txBody>
      </p:sp>
      <p:pic>
        <p:nvPicPr>
          <p:cNvPr id="15363" name="Picture 9" descr="csail">
            <a:extLst>
              <a:ext uri="{FF2B5EF4-FFF2-40B4-BE49-F238E27FC236}">
                <a16:creationId xmlns:a16="http://schemas.microsoft.com/office/drawing/2014/main" id="{528276CC-F867-F741-92D9-64BFFC0EF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3660775"/>
            <a:ext cx="21463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260A-AFD0-3B47-8DC2-6A8E63D0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Audits are about: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197DE-F024-8746-94BE-C26421BCC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Sampling cast paper ballots at random</a:t>
            </a:r>
            <a:endParaRPr lang="en-US" i="1" dirty="0"/>
          </a:p>
          <a:p>
            <a:pPr lvl="1"/>
            <a:endParaRPr lang="en-US" i="1" dirty="0"/>
          </a:p>
          <a:p>
            <a:r>
              <a:rPr lang="en-US" dirty="0"/>
              <a:t>Figuring out what the sampled ballots tell you about the reported election results</a:t>
            </a:r>
          </a:p>
          <a:p>
            <a:pPr lvl="1"/>
            <a:r>
              <a:rPr lang="en-US" b="1" i="1" dirty="0"/>
              <a:t>RLAs</a:t>
            </a:r>
          </a:p>
          <a:p>
            <a:pPr lvl="1"/>
            <a:r>
              <a:rPr lang="en-US" b="1" i="1" dirty="0"/>
              <a:t>Bayesian audits (not quite the same, but simpler to understand)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1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C6948-8B8F-5D4C-ADAC-C5730AC0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Bayesian audits are not RLAs </a:t>
            </a:r>
            <a:br>
              <a:rPr lang="en-US" dirty="0"/>
            </a:br>
            <a:r>
              <a:rPr lang="en-US" dirty="0"/>
              <a:t>(but are a “close cousin”)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7A31-7F4B-4943-9091-D5ACAE49E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RLA Question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What is current ``</a:t>
            </a:r>
            <a:r>
              <a:rPr lang="en-US" b="1" dirty="0"/>
              <a:t>risk</a:t>
            </a:r>
            <a:r>
              <a:rPr lang="en-US" dirty="0"/>
              <a:t>’’ (probability that if reported winner is incorrect, audit would nonetheless accept it if audit stopped now)?</a:t>
            </a:r>
          </a:p>
          <a:p>
            <a:r>
              <a:rPr lang="en-US" b="1" dirty="0"/>
              <a:t>Bayesian Question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What is (model-based) “</a:t>
            </a:r>
            <a:r>
              <a:rPr lang="en-US" b="1" dirty="0"/>
              <a:t>upset probability” </a:t>
            </a:r>
            <a:r>
              <a:rPr lang="en-US" dirty="0"/>
              <a:t>that reported winner would lose if all ballots were examined?  </a:t>
            </a:r>
          </a:p>
        </p:txBody>
      </p:sp>
    </p:spTree>
    <p:extLst>
      <p:ext uri="{BB962C8B-B14F-4D97-AF65-F5344CB8AC3E}">
        <p14:creationId xmlns:p14="http://schemas.microsoft.com/office/powerpoint/2010/main" val="28727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A615F-981E-B645-AD52-B5533601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Method (ballot polling)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5A057-C225-F543-A4B8-69B6D8309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Start:</a:t>
            </a:r>
            <a:r>
              <a:rPr lang="en-US" dirty="0"/>
              <a:t> draw initial sample of paper ballots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Extend: </a:t>
            </a:r>
            <a:r>
              <a:rPr lang="en-US" i="1" dirty="0"/>
              <a:t>simulate</a:t>
            </a:r>
            <a:r>
              <a:rPr lang="en-US" dirty="0"/>
              <a:t> what you might see for remaining ballots: replace each draw of a paper ballot with copy of random earlier ballot.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Find winner </a:t>
            </a:r>
            <a:r>
              <a:rPr lang="en-US" dirty="0"/>
              <a:t>for all (drawn and simulated) ballots.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Repeat</a:t>
            </a:r>
            <a:r>
              <a:rPr lang="en-US" dirty="0"/>
              <a:t> steps 2—3 many times, measuring fraction of time reported winner loses.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Escalate</a:t>
            </a:r>
            <a:r>
              <a:rPr lang="en-US" dirty="0"/>
              <a:t> to larger sample if fraction &gt; limit.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0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79AB-DEF8-B547-BA5A-28B62FD7A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7FC8-2540-C647-A00B-68D3475B2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Hershey’s Kisses </a:t>
            </a:r>
            <a:r>
              <a:rPr lang="en-US" dirty="0"/>
              <a:t>(Silver) versus</a:t>
            </a:r>
            <a:br>
              <a:rPr lang="en-US" dirty="0"/>
            </a:br>
            <a:r>
              <a:rPr lang="en-US" b="1" dirty="0"/>
              <a:t>Reese’s Pieces </a:t>
            </a:r>
            <a:r>
              <a:rPr lang="en-US" dirty="0"/>
              <a:t>(Gold)</a:t>
            </a:r>
          </a:p>
          <a:p>
            <a:r>
              <a:rPr lang="en-US" dirty="0"/>
              <a:t>Reported 9 Kisses (H) versus 3 </a:t>
            </a:r>
            <a:r>
              <a:rPr lang="en-US" dirty="0" err="1"/>
              <a:t>Reeses</a:t>
            </a:r>
            <a:r>
              <a:rPr lang="en-US" dirty="0"/>
              <a:t> (R)</a:t>
            </a:r>
          </a:p>
          <a:p>
            <a:r>
              <a:rPr lang="en-US" dirty="0"/>
              <a:t>Sample 3H / 1R  </a:t>
            </a:r>
            <a:r>
              <a:rPr lang="en-US" dirty="0">
                <a:sym typeface="Wingdings" pitchFamily="2" charset="2"/>
              </a:rPr>
              <a:t> 17.4 % won by </a:t>
            </a:r>
            <a:r>
              <a:rPr lang="en-US" dirty="0" err="1">
                <a:sym typeface="Wingdings" pitchFamily="2" charset="2"/>
              </a:rPr>
              <a:t>Reeses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Sample 4H / 1R  7.5 % won by </a:t>
            </a:r>
            <a:r>
              <a:rPr lang="en-US" dirty="0" err="1">
                <a:sym typeface="Wingdings" pitchFamily="2" charset="2"/>
              </a:rPr>
              <a:t>Reeses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Sample 5H / 1R  2.3 % won by </a:t>
            </a:r>
            <a:r>
              <a:rPr lang="en-US" dirty="0" err="1">
                <a:sym typeface="Wingdings" pitchFamily="2" charset="2"/>
              </a:rPr>
              <a:t>Reeses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Sample 6H / 1R  0.4 % won by </a:t>
            </a:r>
            <a:r>
              <a:rPr lang="en-US" dirty="0" err="1">
                <a:sym typeface="Wingdings" pitchFamily="2" charset="2"/>
              </a:rPr>
              <a:t>Reeses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9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4610-9506-0843-9C43-C8E96E8B9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EFFA8-8E80-FA4C-AE6C-C91B32B3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Bayesian methods extend to:</a:t>
            </a:r>
          </a:p>
          <a:p>
            <a:pPr lvl="1"/>
            <a:r>
              <a:rPr lang="en-US" dirty="0"/>
              <a:t>Ballot-comparison audits</a:t>
            </a:r>
          </a:p>
          <a:p>
            <a:pPr lvl="1"/>
            <a:r>
              <a:rPr lang="en-US" dirty="0"/>
              <a:t>Hybrid audits (CVR and no-CVR strata)</a:t>
            </a:r>
          </a:p>
          <a:p>
            <a:pPr lvl="1"/>
            <a:r>
              <a:rPr lang="en-US" dirty="0"/>
              <a:t>IRV (RCV) or other complex voting schemes</a:t>
            </a:r>
            <a:br>
              <a:rPr lang="en-US" dirty="0"/>
            </a:br>
            <a:r>
              <a:rPr lang="en-US" dirty="0"/>
              <a:t>(since method uses social choice function as a “black box” at the end of each simulation trial)</a:t>
            </a:r>
          </a:p>
          <a:p>
            <a:r>
              <a:rPr lang="en-US" dirty="0"/>
              <a:t>For more details see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hlinkClick r:id="rId2"/>
              </a:rPr>
              <a:t>https://arxiv.org/abs/1801.00528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3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>
            <a:extLst>
              <a:ext uri="{FF2B5EF4-FFF2-40B4-BE49-F238E27FC236}">
                <a16:creationId xmlns:a16="http://schemas.microsoft.com/office/drawing/2014/main" id="{6D54E4C7-4D33-BD44-93C9-E96E271DA7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Monotype Sorts" charset="0"/>
              <a:buNone/>
              <a:defRPr/>
            </a:pPr>
            <a:r>
              <a:rPr lang="en-US">
                <a:latin typeface="Comic Sans MS" charset="0"/>
              </a:rPr>
              <a:t> </a:t>
            </a:r>
          </a:p>
        </p:txBody>
      </p:sp>
      <p:sp>
        <p:nvSpPr>
          <p:cNvPr id="71684" name="TextBox 6">
            <a:extLst>
              <a:ext uri="{FF2B5EF4-FFF2-40B4-BE49-F238E27FC236}">
                <a16:creationId xmlns:a16="http://schemas.microsoft.com/office/drawing/2014/main" id="{B06BC787-D6DD-374B-8F5A-D278FB0F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86200"/>
            <a:ext cx="675665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2pPr>
            <a:lvl3pPr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3pPr>
            <a:lvl4pPr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4pPr>
            <a:lvl5pPr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Lucida Calligraphy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4000" dirty="0">
                <a:latin typeface="+mn-lt"/>
              </a:rPr>
              <a:t>Thanks for your attention!</a:t>
            </a:r>
            <a:br>
              <a:rPr lang="en-US" sz="4000" dirty="0">
                <a:latin typeface="+mn-lt"/>
              </a:rPr>
            </a:br>
            <a:endParaRPr lang="en-US" sz="4000" dirty="0">
              <a:latin typeface="+mn-lt"/>
            </a:endParaRPr>
          </a:p>
          <a:p>
            <a:pPr>
              <a:defRPr/>
            </a:pPr>
            <a:r>
              <a:rPr lang="en-US" sz="4000" dirty="0">
                <a:latin typeface="+mn-lt"/>
              </a:rPr>
              <a:t>(and thanks to NSF CSOI and to 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Verified Voting!)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177EF8-76FF-4A4E-B426-2ECDB12DC4AB}"/>
              </a:ext>
            </a:extLst>
          </p:cNvPr>
          <p:cNvSpPr txBox="1"/>
          <p:nvPr/>
        </p:nvSpPr>
        <p:spPr>
          <a:xfrm>
            <a:off x="3316288" y="2667000"/>
            <a:ext cx="2452687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The End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29951</TotalTime>
  <Words>172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Comic Sans MS</vt:lpstr>
      <vt:lpstr>Lucida Calligraphy</vt:lpstr>
      <vt:lpstr>Monotype Sorts</vt:lpstr>
      <vt:lpstr>Times New Roman</vt:lpstr>
      <vt:lpstr>Wingdings</vt:lpstr>
      <vt:lpstr>Office Theme</vt:lpstr>
      <vt:lpstr> Bayesian audits (by example)</vt:lpstr>
      <vt:lpstr>Audits are about:</vt:lpstr>
      <vt:lpstr>Bayesian audits are not RLAs  (but are a “close cousin”)</vt:lpstr>
      <vt:lpstr>Bayesian Method (ballot polling)</vt:lpstr>
      <vt:lpstr>Example</vt:lpstr>
      <vt:lpstr>Remarks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Integrity</dc:title>
  <dc:subject/>
  <dc:creator>Microsoft Office User</dc:creator>
  <cp:keywords/>
  <dc:description/>
  <cp:lastModifiedBy>Microsoft Office User</cp:lastModifiedBy>
  <cp:revision>90</cp:revision>
  <cp:lastPrinted>2018-09-13T01:42:30Z</cp:lastPrinted>
  <dcterms:created xsi:type="dcterms:W3CDTF">2017-10-13T15:03:00Z</dcterms:created>
  <dcterms:modified xsi:type="dcterms:W3CDTF">2019-01-29T04:01:29Z</dcterms:modified>
  <cp:category/>
</cp:coreProperties>
</file>