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22"/>
  </p:notesMasterIdLst>
  <p:handoutMasterIdLst>
    <p:handoutMasterId r:id="rId23"/>
  </p:handoutMasterIdLst>
  <p:sldIdLst>
    <p:sldId id="408" r:id="rId2"/>
    <p:sldId id="409" r:id="rId3"/>
    <p:sldId id="411" r:id="rId4"/>
    <p:sldId id="414" r:id="rId5"/>
    <p:sldId id="413" r:id="rId6"/>
    <p:sldId id="415" r:id="rId7"/>
    <p:sldId id="416" r:id="rId8"/>
    <p:sldId id="418" r:id="rId9"/>
    <p:sldId id="412" r:id="rId10"/>
    <p:sldId id="419" r:id="rId11"/>
    <p:sldId id="420" r:id="rId12"/>
    <p:sldId id="421" r:id="rId13"/>
    <p:sldId id="424" r:id="rId14"/>
    <p:sldId id="425" r:id="rId15"/>
    <p:sldId id="426" r:id="rId16"/>
    <p:sldId id="427" r:id="rId17"/>
    <p:sldId id="428" r:id="rId18"/>
    <p:sldId id="422" r:id="rId19"/>
    <p:sldId id="423" r:id="rId20"/>
    <p:sldId id="407" r:id="rId21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3"/>
    <p:restoredTop sz="94231"/>
  </p:normalViewPr>
  <p:slideViewPr>
    <p:cSldViewPr snapToObjects="1">
      <p:cViewPr>
        <p:scale>
          <a:sx n="75" d="100"/>
          <a:sy n="75" d="100"/>
        </p:scale>
        <p:origin x="176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04" y="-78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F3E65F-F2B7-CA4B-AFA9-A0FE419079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8575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02FA34-875C-2C42-B7A6-64BC922182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196CA65-72AE-3C49-9F83-9B695E834429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325563" y="692150"/>
            <a:ext cx="4454525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7B844AE-847D-6441-B2B6-86EB7F68A5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267200"/>
            <a:ext cx="51816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311927-8F6E-6D40-B7E7-EB2EBEC1C7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8575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B75C2B-D1D5-9045-BC9B-7FB0786C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4BFEBD60-8921-7044-AE58-24AD8921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FDC4C9F9-4363-3246-B01A-A50E563133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1pPr>
            <a:lvl2pPr marL="742950" indent="-28575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2pPr>
            <a:lvl3pPr marL="11430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3pPr>
            <a:lvl4pPr marL="16002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4pPr>
            <a:lvl5pPr marL="20574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9pPr>
          </a:lstStyle>
          <a:p>
            <a:fld id="{298D54AB-BECD-AB46-AEA8-9C5A84584E84}" type="slidenum">
              <a:rPr lang="en-US" altLang="en-US" sz="10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617196E-D923-1340-A3B1-1DEDEEC24D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F8AB9B3-38A8-B946-ADC3-270FB849E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6BAE8-98D0-B645-97C3-0D5BF399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9A77-6CA0-2B47-A485-0BF56B21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5AC-B7DA-684F-9DD6-88377EC7E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A7B26-6D55-2D4A-8462-D1F7EEFDE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64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F6AEC-B9AE-E146-9400-51C25839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C7DD2-1581-0A4A-8F4F-422C677B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08612-17A7-E441-9DB3-EF1E59DA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F56D-FC3B-E64C-B7A2-9A7173A65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59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CEBD2-87E0-8544-9B88-98E21B3D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D07C5-CC85-9A42-ACEE-D8186B97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A138B-596E-884B-996E-496D9B0B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4B59-AC51-504C-990A-532FC06961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27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36EDE-0C04-BE41-A5A5-BA50DF4F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550E3-FAB3-4F49-9AD9-6AF88B01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19670-D90E-5D4E-98A9-6F09961C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48914-7FFF-BE49-B19D-C7B3B18FD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5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A2183-92E9-5842-8381-DC2B240B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AA49-8CA6-EE47-8D08-6CAE2D9D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A0433-B29A-B641-B007-D610F661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6BC18-37B9-814E-968C-68670C7AB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75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E4F156-C3C8-9C44-AC69-4E387128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0C7AFF-314E-364A-AA27-4F81DA35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812C05-7997-9941-B6E1-79F8C6AF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9433F-0B42-1149-8607-BDDC16E469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55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939A59-F4B1-C543-B195-F36BE63A3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58A910-BAFC-EA4B-A6B4-2681C893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D83917-1C09-1249-86D2-612C65C7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A7AA3-3999-9B45-8536-C0548B8E0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95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54BC76-64C4-BB48-9845-5A68D8225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CC6478-E5E0-FD49-A290-B86D8481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CFFE65-197B-B143-892A-102D39EA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AB997-CC05-9141-8A14-EB372295D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63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8813CC-A03E-D747-ADA7-81376F5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5DD317E-45FD-7D43-BC55-9843FFF7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854E7C-3460-1945-9208-BB4BBA9E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9347B-6AC4-564B-86B7-6CBFD2C1E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95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829ED8-B249-2243-BE5E-E5244900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2E7C82-59B5-E64C-92AB-D245C16D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9B7657-326B-9142-BF92-D2AD9CE4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57A6A-F182-C647-8004-F3AFA3FD6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1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65A37F-7BCE-1A4C-A650-A71EEF4E0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E95FBF-5018-5742-AD43-D4E345C6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2BB95B-AFD1-C346-BB58-5BCCF405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460FF-0310-AC44-AA26-C07E1A6ED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60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AB8E535-54EC-F143-A704-97E1385CFE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AC4BB80-C34E-0A4D-BC43-20F1A0EF54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5D3C-29C8-524C-8798-F88E7B375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9FB1D-C77A-6F4C-921A-6837A4260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A559-BDE3-E247-B46D-115F14CD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Lucida Calligraphy" charset="0"/>
                <a:ea typeface="ＭＳ Ｐゴシック" charset="-128"/>
              </a:defRPr>
            </a:lvl1pPr>
          </a:lstStyle>
          <a:p>
            <a:pPr>
              <a:defRPr/>
            </a:pPr>
            <a:fld id="{C35E3528-4E5B-114A-9CAC-47BF61D13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1.0052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11.0881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34CF617-8804-3F49-BD0F-9D08812B3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4000" i="1" dirty="0">
                <a:ea typeface="ＭＳ Ｐゴシック" panose="020B0600070205080204" pitchFamily="34" charset="-128"/>
              </a:rPr>
              <a:t>Two new election audit tools:</a:t>
            </a:r>
            <a:br>
              <a:rPr lang="en-US" altLang="en-US" sz="4000" i="1" dirty="0">
                <a:ea typeface="ＭＳ Ｐゴシック" panose="020B0600070205080204" pitchFamily="34" charset="-128"/>
              </a:rPr>
            </a:br>
            <a:r>
              <a:rPr lang="en-US" altLang="en-US" sz="4000" i="1" dirty="0">
                <a:ea typeface="ＭＳ Ｐゴシック" panose="020B0600070205080204" pitchFamily="34" charset="-128"/>
              </a:rPr>
              <a:t>sampling with k-cut, and </a:t>
            </a:r>
            <a:br>
              <a:rPr lang="en-US" altLang="en-US" sz="4000" i="1" dirty="0">
                <a:ea typeface="ＭＳ Ｐゴシック" panose="020B0600070205080204" pitchFamily="34" charset="-128"/>
              </a:rPr>
            </a:br>
            <a:r>
              <a:rPr lang="en-US" altLang="en-US" sz="4000" i="1" dirty="0">
                <a:ea typeface="ＭＳ Ｐゴシック" panose="020B0600070205080204" pitchFamily="34" charset="-128"/>
              </a:rPr>
              <a:t>Bayesian audits</a:t>
            </a: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FD07EB-609F-8D42-8993-257B764E9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7388" y="3619500"/>
            <a:ext cx="7770812" cy="2806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4000" dirty="0"/>
              <a:t>Ronald L. Rivest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MIT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Election Audit Summit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December 7, 2018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sz="2800" dirty="0">
              <a:latin typeface="Comic Sans MS" charset="0"/>
            </a:endParaRPr>
          </a:p>
        </p:txBody>
      </p:sp>
      <p:pic>
        <p:nvPicPr>
          <p:cNvPr id="15363" name="Picture 9" descr="csail">
            <a:extLst>
              <a:ext uri="{FF2B5EF4-FFF2-40B4-BE49-F238E27FC236}">
                <a16:creationId xmlns:a16="http://schemas.microsoft.com/office/drawing/2014/main" id="{528276CC-F867-F741-92D9-64BFFC0EF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660775"/>
            <a:ext cx="2146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7C1B-4424-BF46-853E-B98B6588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Rochester Hills 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40FD-3B12-2447-9B04-01232308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Reported results for Proposition:</a:t>
            </a:r>
            <a:br>
              <a:rPr lang="en-US" dirty="0"/>
            </a:br>
            <a:r>
              <a:rPr lang="en-US" dirty="0"/>
              <a:t>            22,999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</a:t>
            </a:r>
            <a:r>
              <a:rPr lang="en-US" dirty="0"/>
              <a:t>12,343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dirty="0"/>
              <a:t>1,324 </a:t>
            </a:r>
            <a:r>
              <a:rPr lang="en-US" b="1" dirty="0"/>
              <a:t>Other</a:t>
            </a:r>
          </a:p>
          <a:p>
            <a:r>
              <a:rPr lang="en-US" dirty="0"/>
              <a:t>Sample results for Proposition:</a:t>
            </a:r>
            <a:br>
              <a:rPr lang="en-US" dirty="0"/>
            </a:br>
            <a:r>
              <a:rPr lang="en-US" dirty="0"/>
              <a:t>                    50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        </a:t>
            </a:r>
            <a:r>
              <a:rPr lang="en-US" dirty="0"/>
              <a:t>26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        </a:t>
            </a:r>
            <a:r>
              <a:rPr lang="en-US" dirty="0"/>
              <a:t>0 </a:t>
            </a:r>
            <a:r>
              <a:rPr lang="en-US" b="1" dirty="0"/>
              <a:t>Other</a:t>
            </a:r>
          </a:p>
          <a:p>
            <a:r>
              <a:rPr lang="en-US" i="1" dirty="0"/>
              <a:t>So… ???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107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6948-8B8F-5D4C-ADAC-C5730AC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Compare RLA with Bayesian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7A31-7F4B-4943-9091-D5ACAE49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RLA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current ``risk’’? (Probability that if reported winner is incorrect, audit would nonetheless accept it if audit stopped now.)</a:t>
            </a:r>
          </a:p>
          <a:p>
            <a:r>
              <a:rPr lang="en-US" b="1" dirty="0"/>
              <a:t>Bayesian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probability that reported winner would lose if all ballots were examined?</a:t>
            </a:r>
            <a:br>
              <a:rPr lang="en-US" dirty="0"/>
            </a:br>
            <a:r>
              <a:rPr lang="en-US" dirty="0"/>
              <a:t>(“upset probability”)</a:t>
            </a:r>
          </a:p>
        </p:txBody>
      </p:sp>
    </p:spTree>
    <p:extLst>
      <p:ext uri="{BB962C8B-B14F-4D97-AF65-F5344CB8AC3E}">
        <p14:creationId xmlns:p14="http://schemas.microsoft.com/office/powerpoint/2010/main" val="287274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615F-981E-B645-AD52-B5533601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Method (ballot polling)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5A057-C225-F543-A4B8-69B6D830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Start by drawing sample of paper ballots from population of cast paper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for remaining ballots, but </a:t>
            </a:r>
            <a:r>
              <a:rPr lang="en-US" i="1" dirty="0"/>
              <a:t>simulating</a:t>
            </a:r>
            <a:r>
              <a:rPr lang="en-US" dirty="0"/>
              <a:t> what you might see: replace each draw of a paper ballot with copy of random earlier ballot.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winner for all (drawn and simulated)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steps 2—3 many times, measuring fraction of time reported winner loses.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with larger sample if fraction &gt; 5%.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0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47D05-5093-4D4A-A856-4375C675704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2F1D29B-AE78-C548-B66E-5F492849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8D5EE7-ECE8-DB41-9A10-274A23719F7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9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B61BC-6789-8C4B-8C9D-7BB4F48D6FEB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29BC45-61E9-F640-B09D-829351117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B9CDC4-341E-6A4F-AC3B-47506EFBB38B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61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97467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N    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5296D-B6A8-AB48-9E5F-C5C32F4F41F6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61A8A9-4AB3-B841-90BB-64D7D574F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73A992-9BE1-D54D-804D-3B67FC2D7A5A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52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D1A4C-11DB-A344-B1EC-8F0B32945035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C85A67-B893-CB40-B504-85BC9B266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DD4C5D-3A1C-534C-87A9-682FACECF1D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445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81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… Y N     N Y N … … … …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F3771-2DE4-0B4C-A3A2-7E7FA02797A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F48796-33EC-A041-AC62-A4534E1308E8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089AD5-3654-E04A-951E-DB9633DB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25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B516-05B3-D948-BBDE-49579EDC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761F-A6D4-EB42-A66C-572537DD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dirty="0"/>
              <a:t>RLA results:</a:t>
            </a:r>
          </a:p>
          <a:p>
            <a:pPr marL="457200" lvl="1" indent="0">
              <a:buNone/>
            </a:pPr>
            <a:r>
              <a:rPr lang="en-US" sz="3200" dirty="0"/>
              <a:t>     Risk measured at 2.1 %</a:t>
            </a:r>
          </a:p>
          <a:p>
            <a:pPr marL="0" indent="0">
              <a:buNone/>
            </a:pPr>
            <a:r>
              <a:rPr lang="en-US" dirty="0"/>
              <a:t>	             (Kellie </a:t>
            </a:r>
            <a:r>
              <a:rPr lang="en-US" dirty="0" err="1"/>
              <a:t>Ottoboni</a:t>
            </a:r>
            <a:r>
              <a:rPr lang="en-US" dirty="0"/>
              <a:t> using SUITE tool)</a:t>
            </a:r>
          </a:p>
          <a:p>
            <a:r>
              <a:rPr lang="en-US" b="1" dirty="0"/>
              <a:t>Bayesian results:</a:t>
            </a:r>
            <a:br>
              <a:rPr lang="en-US" b="1" dirty="0"/>
            </a:br>
            <a:r>
              <a:rPr lang="en-US" dirty="0"/>
              <a:t>      99.7 % of time </a:t>
            </a:r>
            <a:r>
              <a:rPr lang="en-US" b="1" dirty="0"/>
              <a:t>Yes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0.3 % of time </a:t>
            </a:r>
            <a:r>
              <a:rPr lang="en-US" b="1" dirty="0"/>
              <a:t>No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          (</a:t>
            </a:r>
            <a:r>
              <a:rPr lang="en-US" dirty="0" err="1"/>
              <a:t>Mayuri</a:t>
            </a:r>
            <a:r>
              <a:rPr lang="en-US" dirty="0"/>
              <a:t> Sridhar using BPTOOL)</a:t>
            </a:r>
          </a:p>
          <a:p>
            <a:r>
              <a:rPr lang="en-US" b="1" dirty="0"/>
              <a:t>Both methods confirm reported outcome.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4610-9506-0843-9C43-C8E96E8B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EFFA8-8E80-FA4C-AE6C-C91B32B3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methods extend to:</a:t>
            </a:r>
          </a:p>
          <a:p>
            <a:pPr lvl="1"/>
            <a:r>
              <a:rPr lang="en-US" dirty="0"/>
              <a:t>Ballot-comparison audits</a:t>
            </a:r>
          </a:p>
          <a:p>
            <a:pPr lvl="1"/>
            <a:r>
              <a:rPr lang="en-US" dirty="0"/>
              <a:t>Hybrid audits (CVR and no-CVR strata)</a:t>
            </a:r>
          </a:p>
          <a:p>
            <a:pPr lvl="1"/>
            <a:r>
              <a:rPr lang="en-US" dirty="0"/>
              <a:t>IRV (RCV) or other complex voting schemes</a:t>
            </a:r>
            <a:br>
              <a:rPr lang="en-US" dirty="0"/>
            </a:br>
            <a:r>
              <a:rPr lang="en-US" dirty="0"/>
              <a:t>(since method uses social choice function as a “black box” at the end of each simulation trial)</a:t>
            </a:r>
          </a:p>
          <a:p>
            <a:r>
              <a:rPr lang="en-US" dirty="0"/>
              <a:t>For more details see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https://arxiv.org/abs/1801.00528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3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260A-AFD0-3B47-8DC2-6A8E63D0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Audits are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197DE-F024-8746-94BE-C26421BC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 cast paper ballots at random</a:t>
            </a:r>
          </a:p>
          <a:p>
            <a:pPr lvl="1"/>
            <a:r>
              <a:rPr lang="en-US" i="1" dirty="0"/>
              <a:t>Sampling with k-cut</a:t>
            </a:r>
          </a:p>
          <a:p>
            <a:pPr lvl="1"/>
            <a:endParaRPr lang="en-US" i="1" dirty="0"/>
          </a:p>
          <a:p>
            <a:r>
              <a:rPr lang="en-US" dirty="0"/>
              <a:t>Figuring out what the sampled ballots tell you about the reported election results</a:t>
            </a:r>
          </a:p>
          <a:p>
            <a:pPr lvl="1"/>
            <a:r>
              <a:rPr lang="en-US" i="1" dirty="0"/>
              <a:t>Bayesian audits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1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6D54E4C7-4D33-BD44-93C9-E96E271DA7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71684" name="TextBox 6">
            <a:extLst>
              <a:ext uri="{FF2B5EF4-FFF2-40B4-BE49-F238E27FC236}">
                <a16:creationId xmlns:a16="http://schemas.microsoft.com/office/drawing/2014/main" id="{B06BC787-D6DD-374B-8F5A-D278FB0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67566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2pPr>
            <a:lvl3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3pPr>
            <a:lvl4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4pPr>
            <a:lvl5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latin typeface="+mn-lt"/>
              </a:rPr>
              <a:t>Thanks for your attention!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  <a:p>
            <a:pPr>
              <a:defRPr/>
            </a:pPr>
            <a:r>
              <a:rPr lang="en-US" sz="4000" dirty="0">
                <a:latin typeface="+mn-lt"/>
              </a:rPr>
              <a:t>(and thanks to NSF CSOI and to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Verified Voting!)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77EF8-76FF-4A4E-B426-2ECDB12DC4AB}"/>
              </a:ext>
            </a:extLst>
          </p:cNvPr>
          <p:cNvSpPr txBox="1"/>
          <p:nvPr/>
        </p:nvSpPr>
        <p:spPr>
          <a:xfrm>
            <a:off x="3316288" y="2667000"/>
            <a:ext cx="24526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0F15-8ADA-A049-BDDA-A714EA1BEC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Sampling with k-cut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DF25F-904C-4A4C-8AF1-4841F9BC7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7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5DAD-FC28-104F-9B06-6E666205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random ballot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F5E35-87F1-5941-98DF-DD863709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Counting </a:t>
            </a:r>
            <a:r>
              <a:rPr lang="en-US" dirty="0"/>
              <a:t>is standard method: </a:t>
            </a:r>
            <a:br>
              <a:rPr lang="en-US" dirty="0"/>
            </a:br>
            <a:r>
              <a:rPr lang="en-US" dirty="0"/>
              <a:t>    count down to desired ballot</a:t>
            </a:r>
          </a:p>
          <a:p>
            <a:r>
              <a:rPr lang="en-US" b="1" i="1" dirty="0"/>
              <a:t>k</a:t>
            </a:r>
            <a:r>
              <a:rPr lang="en-US" b="1" dirty="0"/>
              <a:t>-cut </a:t>
            </a:r>
            <a:r>
              <a:rPr lang="en-US" dirty="0"/>
              <a:t>is new method:</a:t>
            </a:r>
            <a:endParaRPr lang="en-US" b="1" dirty="0"/>
          </a:p>
          <a:p>
            <a:pPr lvl="1"/>
            <a:r>
              <a:rPr lang="en-US" dirty="0"/>
              <a:t>Perform k = 6 “cuts” </a:t>
            </a:r>
            <a:br>
              <a:rPr lang="en-US" dirty="0"/>
            </a:br>
            <a:r>
              <a:rPr lang="en-US" dirty="0"/>
              <a:t>(each moving some top portion to bottom)</a:t>
            </a:r>
          </a:p>
          <a:p>
            <a:pPr lvl="1"/>
            <a:r>
              <a:rPr lang="en-US" dirty="0"/>
              <a:t>(By </a:t>
            </a:r>
            <a:r>
              <a:rPr lang="en-US" dirty="0" err="1"/>
              <a:t>Mayuri</a:t>
            </a:r>
            <a:r>
              <a:rPr lang="en-US" dirty="0"/>
              <a:t> Sridhar &amp; me)</a:t>
            </a:r>
          </a:p>
        </p:txBody>
      </p:sp>
    </p:spTree>
    <p:extLst>
      <p:ext uri="{BB962C8B-B14F-4D97-AF65-F5344CB8AC3E}">
        <p14:creationId xmlns:p14="http://schemas.microsoft.com/office/powerpoint/2010/main" val="27628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23CE-AB82-8841-89F0-3C5D149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</a:t>
            </a:r>
          </a:p>
        </p:txBody>
      </p:sp>
      <p:pic>
        <p:nvPicPr>
          <p:cNvPr id="3" name="IMG_9094_k7W52f.mp4">
            <a:hlinkClick r:id="" action="ppaction://media"/>
            <a:extLst>
              <a:ext uri="{FF2B5EF4-FFF2-40B4-BE49-F238E27FC236}">
                <a16:creationId xmlns:a16="http://schemas.microsoft.com/office/drawing/2014/main" id="{332F485E-08BD-7E40-A32C-F3AAAF24B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101" y="2362200"/>
            <a:ext cx="7986299" cy="4492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17822-0340-E743-B599-73520CA493D1}"/>
              </a:ext>
            </a:extLst>
          </p:cNvPr>
          <p:cNvSpPr txBox="1"/>
          <p:nvPr/>
        </p:nvSpPr>
        <p:spPr>
          <a:xfrm>
            <a:off x="1143000" y="17526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CE500A-E9AE-C24B-9C5F-1D9D49B54D7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count to ballot 572 out of these 901 !</a:t>
            </a:r>
          </a:p>
        </p:txBody>
      </p:sp>
    </p:spTree>
    <p:extLst>
      <p:ext uri="{BB962C8B-B14F-4D97-AF65-F5344CB8AC3E}">
        <p14:creationId xmlns:p14="http://schemas.microsoft.com/office/powerpoint/2010/main" val="24050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F81F-AD6A-8E41-89BA-505C669A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0D719-46B2-084C-99CE-0EDA524A7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random number hint H between 1 and 99</a:t>
            </a:r>
            <a:br>
              <a:rPr lang="en-US" dirty="0"/>
            </a:br>
            <a:r>
              <a:rPr lang="en-US" dirty="0"/>
              <a:t>(google “random number generator” for app)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Cut (take) approximately  H %  of ballots off top and move to bottom.  OK to “eye-ball” it.</a:t>
            </a:r>
          </a:p>
          <a:p>
            <a:r>
              <a:rPr lang="en-US" dirty="0"/>
              <a:t>Repeat above  k = 6 times.</a:t>
            </a:r>
          </a:p>
          <a:p>
            <a:r>
              <a:rPr lang="en-US" dirty="0"/>
              <a:t>Take top ballot as randomly selected ballot.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E827-A975-6547-BF16-EE41552A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24" y="2667000"/>
            <a:ext cx="416437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8E3-ECB1-8C40-A552-DFFD08C7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 video</a:t>
            </a:r>
          </a:p>
        </p:txBody>
      </p:sp>
      <p:pic>
        <p:nvPicPr>
          <p:cNvPr id="3" name="IMG_9092_hXyJJW.mp4">
            <a:hlinkClick r:id="" action="ppaction://media"/>
            <a:extLst>
              <a:ext uri="{FF2B5EF4-FFF2-40B4-BE49-F238E27FC236}">
                <a16:creationId xmlns:a16="http://schemas.microsoft.com/office/drawing/2014/main" id="{FAFC9639-3BDE-EB41-B847-61B221F16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050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CC7A-D2F9-C649-AF6F-891AEBB2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 on </a:t>
            </a:r>
            <a:r>
              <a:rPr lang="en-US" i="1" dirty="0"/>
              <a:t>k-</a:t>
            </a:r>
            <a:r>
              <a:rPr lang="en-US" dirty="0"/>
              <a:t>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73CB4-C6DD-D544-8729-803CDEC2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about  5X  faster (depending…)</a:t>
            </a:r>
          </a:p>
          <a:p>
            <a:r>
              <a:rPr lang="en-US" dirty="0"/>
              <a:t>May want to decrease risk limit a tad to account for residual non-uniformity of sampling</a:t>
            </a:r>
          </a:p>
          <a:p>
            <a:r>
              <a:rPr lang="en-US" i="1" dirty="0"/>
              <a:t>k-cut </a:t>
            </a:r>
            <a:r>
              <a:rPr lang="en-US" dirty="0"/>
              <a:t>does not work for </a:t>
            </a:r>
            <a:r>
              <a:rPr lang="en-US" i="1" dirty="0"/>
              <a:t>ballot-comparison audits </a:t>
            </a:r>
            <a:r>
              <a:rPr lang="en-US" dirty="0"/>
              <a:t>where you are looking for ballot with specific ID.</a:t>
            </a:r>
          </a:p>
          <a:p>
            <a:r>
              <a:rPr lang="en-US" dirty="0"/>
              <a:t>For details, see: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https://arxiv.org/abs/1811.08811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0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1ADF-206E-3E45-8853-C1A8C94C69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Bayesian audits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E5C35-7B08-1542-9551-9FCFB6DB6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56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29915</TotalTime>
  <Words>456</Words>
  <Application>Microsoft Macintosh PowerPoint</Application>
  <PresentationFormat>On-screen Show (4:3)</PresentationFormat>
  <Paragraphs>88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Lucida Calligraphy</vt:lpstr>
      <vt:lpstr>ＭＳ Ｐゴシック</vt:lpstr>
      <vt:lpstr>Arial</vt:lpstr>
      <vt:lpstr>Calibri</vt:lpstr>
      <vt:lpstr>Times New Roman</vt:lpstr>
      <vt:lpstr>Comic Sans MS</vt:lpstr>
      <vt:lpstr>Monotype Sorts</vt:lpstr>
      <vt:lpstr>Wingdings</vt:lpstr>
      <vt:lpstr>Office Theme</vt:lpstr>
      <vt:lpstr>Two new election audit tools: sampling with k-cut, and  Bayesian audits</vt:lpstr>
      <vt:lpstr>Audits are about:</vt:lpstr>
      <vt:lpstr>Sampling with k-cut</vt:lpstr>
      <vt:lpstr>Finding a random ballot </vt:lpstr>
      <vt:lpstr>Counting</vt:lpstr>
      <vt:lpstr>k-cut</vt:lpstr>
      <vt:lpstr>k-cut video</vt:lpstr>
      <vt:lpstr>Remarks on k-cut</vt:lpstr>
      <vt:lpstr>Bayesian audits</vt:lpstr>
      <vt:lpstr>Audit Rochester Hills MI</vt:lpstr>
      <vt:lpstr>Compare RLA with Bayesian</vt:lpstr>
      <vt:lpstr>Bayesian Method (ballot polling)</vt:lpstr>
      <vt:lpstr>Figure</vt:lpstr>
      <vt:lpstr>Figure</vt:lpstr>
      <vt:lpstr>Figure</vt:lpstr>
      <vt:lpstr>Figure</vt:lpstr>
      <vt:lpstr>Figure</vt:lpstr>
      <vt:lpstr>Results</vt:lpstr>
      <vt:lpstr>Remarks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Integrity</dc:title>
  <dc:subject/>
  <dc:creator>Microsoft Office User</dc:creator>
  <cp:keywords/>
  <dc:description/>
  <cp:lastModifiedBy>Microsoft Office User</cp:lastModifiedBy>
  <cp:revision>87</cp:revision>
  <cp:lastPrinted>2018-09-13T01:42:30Z</cp:lastPrinted>
  <dcterms:created xsi:type="dcterms:W3CDTF">2017-10-13T15:03:00Z</dcterms:created>
  <dcterms:modified xsi:type="dcterms:W3CDTF">2018-12-07T03:07:56Z</dcterms:modified>
  <cp:category/>
</cp:coreProperties>
</file>