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0" r:id="rId16"/>
    <p:sldId id="273" r:id="rId17"/>
    <p:sldId id="293" r:id="rId18"/>
    <p:sldId id="29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94" r:id="rId30"/>
    <p:sldId id="295" r:id="rId31"/>
    <p:sldId id="285" r:id="rId32"/>
    <p:sldId id="298" r:id="rId33"/>
    <p:sldId id="286" r:id="rId34"/>
    <p:sldId id="299" r:id="rId35"/>
    <p:sldId id="297" r:id="rId36"/>
    <p:sldId id="287" r:id="rId37"/>
    <p:sldId id="288" r:id="rId38"/>
    <p:sldId id="289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E9D3"/>
    <a:srgbClr val="04C5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47" autoAdjust="0"/>
  </p:normalViewPr>
  <p:slideViewPr>
    <p:cSldViewPr>
      <p:cViewPr varScale="1">
        <p:scale>
          <a:sx n="98" d="100"/>
          <a:sy n="98" d="100"/>
        </p:scale>
        <p:origin x="-20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E7031-C3BE-41F4-B556-02E48B8699B3}" type="datetimeFigureOut">
              <a:rPr lang="en-US" smtClean="0"/>
              <a:pPr/>
              <a:t>8/1/2010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82CD5-6F60-4BE0-8CF2-8CE13EAFC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CC87-8C12-4D55-8AE4-A654D0F8B3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the formula (put a graph) or remove 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CC87-8C12-4D55-8AE4-A654D0F8B37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CC87-8C12-4D55-8AE4-A654D0F8B37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the formula (put a graph) or remove 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CC87-8C12-4D55-8AE4-A654D0F8B37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system grows – throughput degrades.</a:t>
            </a:r>
          </a:p>
          <a:p>
            <a:r>
              <a:rPr lang="en-US" dirty="0" smtClean="0"/>
              <a:t>Replace top callouts:</a:t>
            </a:r>
          </a:p>
          <a:p>
            <a:r>
              <a:rPr lang="en-US" dirty="0" smtClean="0"/>
              <a:t>- Analytic bound</a:t>
            </a:r>
            <a:r>
              <a:rPr lang="en-US" baseline="0" dirty="0" smtClean="0"/>
              <a:t> not so pessimistic when buffers are large</a:t>
            </a:r>
            <a:endParaRPr lang="en-US" baseline="0" dirty="0"/>
          </a:p>
          <a:p>
            <a:r>
              <a:rPr lang="en-US" baseline="0" dirty="0" smtClean="0"/>
              <a:t>(because we assume buffers to be empty upon blocking)</a:t>
            </a:r>
          </a:p>
          <a:p>
            <a:r>
              <a:rPr lang="en-US" baseline="0" dirty="0" smtClean="0"/>
              <a:t>- Simulations show we still have a problem (because buffers are full half the time)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2CD5-6F60-4BE0-8CF2-8CE13EAFC24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for callout:</a:t>
            </a:r>
          </a:p>
          <a:p>
            <a:r>
              <a:rPr lang="en-US" dirty="0" smtClean="0"/>
              <a:t>- Throughput upper bound drops</a:t>
            </a:r>
            <a:r>
              <a:rPr lang="en-US" baseline="0" dirty="0" smtClean="0"/>
              <a:t> to 50% with as few as 50 nodes</a:t>
            </a:r>
          </a:p>
          <a:p>
            <a:r>
              <a:rPr lang="en-US" baseline="0" dirty="0" smtClean="0"/>
              <a:t>- Simulations much worse – only 20% for 50 nodes</a:t>
            </a:r>
          </a:p>
          <a:p>
            <a:pPr>
              <a:buFontTx/>
              <a:buChar char="-"/>
            </a:pPr>
            <a:r>
              <a:rPr lang="en-US" baseline="0" dirty="0" smtClean="0"/>
              <a:t>Again, bigger buffers help only in theory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2CD5-6F60-4BE0-8CF2-8CE13EAFC24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</a:t>
            </a:r>
            <a:r>
              <a:rPr lang="en-US" baseline="0" dirty="0" smtClean="0"/>
              <a:t> year, add more references,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2CD5-6F60-4BE0-8CF2-8CE13EAFC24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Stuck instead of stalled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2CD5-6F60-4BE0-8CF2-8CE13EAFC24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text to animations (clouds)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CC87-8C12-4D55-8AE4-A654D0F8B37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 </a:t>
            </a:r>
            <a:r>
              <a:rPr lang="en-US" dirty="0" err="1" smtClean="0"/>
              <a:t>disapp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CC87-8C12-4D55-8AE4-A654D0F8B3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Swap the colors</a:t>
            </a:r>
          </a:p>
          <a:p>
            <a:r>
              <a:rPr lang="en-US" dirty="0" smtClean="0"/>
              <a:t>Explanation of blocking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2CC87-8C12-4D55-8AE4-A654D0F8B37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2CD5-6F60-4BE0-8CF2-8CE13EAFC24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2CD5-6F60-4BE0-8CF2-8CE13EAFC24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total time</a:t>
            </a:r>
            <a:r>
              <a:rPr lang="en-US" baseline="0" dirty="0" smtClean="0"/>
              <a:t> , total amount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2CD5-6F60-4BE0-8CF2-8CE13EAFC24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FCE5-462B-400D-B1BD-A203A34E652E}" type="datetime1">
              <a:rPr lang="en-US" smtClean="0"/>
              <a:pPr/>
              <a:t>8/1/2010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5E22E44-2A85-4431-969C-9FF39AF04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5E95-8F55-47C7-9D55-8642A6A2C3F4}" type="datetime1">
              <a:rPr lang="en-US" smtClean="0"/>
              <a:pPr/>
              <a:t>8/1/2010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2E44-2A85-4431-969C-9FF39AF0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C552-99D0-4F1B-A497-2DFB4B9A696C}" type="datetime1">
              <a:rPr lang="en-US" smtClean="0"/>
              <a:pPr/>
              <a:t>8/1/2010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2E44-2A85-4431-969C-9FF39AF0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BE41-C1D3-4616-9ED5-0600C2CAF1FC}" type="datetime1">
              <a:rPr lang="en-US" smtClean="0"/>
              <a:pPr/>
              <a:t>8/1/2010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2E44-2A85-4431-969C-9FF39AF04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6275-9E0D-41E7-89A1-7CCFE116DE58}" type="datetime1">
              <a:rPr lang="en-US" smtClean="0"/>
              <a:pPr/>
              <a:t>8/1/2010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E22E44-2A85-4431-969C-9FF39AF0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B3D1-66C4-420D-855D-F5378CED5855}" type="datetime1">
              <a:rPr lang="en-US" smtClean="0"/>
              <a:pPr/>
              <a:t>8/1/2010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2E44-2A85-4431-969C-9FF39AF04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2CB0-B2CE-467F-B214-253816A53819}" type="datetime1">
              <a:rPr lang="en-US" smtClean="0"/>
              <a:pPr/>
              <a:t>8/1/2010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2E44-2A85-4431-969C-9FF39AF04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8F5-270B-4853-A189-203E7206F9FD}" type="datetime1">
              <a:rPr lang="en-US" smtClean="0"/>
              <a:pPr/>
              <a:t>8/1/2010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2E44-2A85-4431-969C-9FF39AF0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A798-F60C-497E-8FB7-5EC4FC2013C4}" type="datetime1">
              <a:rPr lang="en-US" smtClean="0"/>
              <a:pPr/>
              <a:t>8/1/2010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2E44-2A85-4431-969C-9FF39AF0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29D2-6A11-44B5-925A-61284D69BF07}" type="datetime1">
              <a:rPr lang="en-US" smtClean="0"/>
              <a:pPr/>
              <a:t>8/1/2010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2E44-2A85-4431-969C-9FF39AF04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7DC8-A7BE-4C7E-985A-E9A693FDAC8F}" type="datetime1">
              <a:rPr lang="en-US" smtClean="0"/>
              <a:pPr/>
              <a:t>8/1/2010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E22E44-2A85-4431-969C-9FF39AF04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36CC97-0F7A-42C3-A880-0F995CF2DE7C}" type="datetime1">
              <a:rPr lang="en-US" smtClean="0"/>
              <a:pPr/>
              <a:t>8/1/2010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5E22E44-2A85-4431-969C-9FF39AF0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630561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 of Instability in Data Center Multicast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456" y="5692375"/>
            <a:ext cx="2286016" cy="97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5856" y="351552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Dmitry Basin</a:t>
            </a:r>
          </a:p>
          <a:p>
            <a:pPr algn="ctr"/>
            <a:r>
              <a:rPr lang="en-US" sz="2400" dirty="0" smtClean="0"/>
              <a:t>Ken </a:t>
            </a:r>
            <a:r>
              <a:rPr lang="en-US" sz="2400" dirty="0" err="1" smtClean="0"/>
              <a:t>Birman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Idit</a:t>
            </a:r>
            <a:r>
              <a:rPr lang="en-US" sz="2400" dirty="0" smtClean="0"/>
              <a:t> </a:t>
            </a:r>
            <a:r>
              <a:rPr lang="en-US" sz="2400" dirty="0" err="1" smtClean="0"/>
              <a:t>Keidar</a:t>
            </a:r>
            <a:endParaRPr lang="en-US" sz="2400" dirty="0" smtClean="0"/>
          </a:p>
          <a:p>
            <a:pPr algn="ctr"/>
            <a:r>
              <a:rPr lang="en-US" sz="2400" dirty="0" err="1" smtClean="0"/>
              <a:t>Ymir</a:t>
            </a:r>
            <a:r>
              <a:rPr lang="en-US" sz="2400" dirty="0" smtClean="0"/>
              <a:t> </a:t>
            </a:r>
            <a:r>
              <a:rPr lang="en-US" sz="2400" dirty="0" err="1" smtClean="0"/>
              <a:t>Vigfusson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Model</a:t>
            </a:r>
            <a:endParaRPr lang="en-US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486400" y="2806700"/>
          <a:ext cx="914400" cy="198438"/>
        </p:xfrm>
        <a:graphic>
          <a:graphicData uri="http://schemas.openxmlformats.org/presentationml/2006/ole">
            <p:oleObj spid="_x0000_s2050" name="Equation" r:id="rId3" imgW="914400" imgH="198720" progId="Equation.DSMT4">
              <p:embed/>
            </p:oleObj>
          </a:graphicData>
        </a:graphic>
      </p:graphicFrame>
      <p:sp>
        <p:nvSpPr>
          <p:cNvPr id="62" name="Freeform 61"/>
          <p:cNvSpPr/>
          <p:nvPr/>
        </p:nvSpPr>
        <p:spPr>
          <a:xfrm>
            <a:off x="3178210" y="3194482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778610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1720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314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2025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923928" y="4077072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707904" y="2852936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698021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6" name="Rounded Rectangular Callout 75"/>
          <p:cNvSpPr/>
          <p:nvPr/>
        </p:nvSpPr>
        <p:spPr>
          <a:xfrm>
            <a:off x="251520" y="1628800"/>
            <a:ext cx="3995936" cy="936104"/>
          </a:xfrm>
          <a:prstGeom prst="wedgeRoundRectCallout">
            <a:avLst>
              <a:gd name="adj1" fmla="val 27088"/>
              <a:gd name="adj2" fmla="val 11624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Thread forwards packets from incoming to outgoing buffers</a:t>
            </a:r>
            <a:endParaRPr lang="en-US" b="1" dirty="0"/>
          </a:p>
        </p:txBody>
      </p:sp>
      <p:sp>
        <p:nvSpPr>
          <p:cNvPr id="77" name="Rectangle 76"/>
          <p:cNvSpPr/>
          <p:nvPr/>
        </p:nvSpPr>
        <p:spPr>
          <a:xfrm>
            <a:off x="3707904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1042 L -0.05851 0.1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9098E-6 L -0.00347 0.036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02951 0.1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Model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486400" y="2806700"/>
          <a:ext cx="914400" cy="198438"/>
        </p:xfrm>
        <a:graphic>
          <a:graphicData uri="http://schemas.openxmlformats.org/presentationml/2006/ole">
            <p:oleObj spid="_x0000_s3074" name="Equation" r:id="rId3" imgW="914400" imgH="198720" progId="Equation.DSMT4">
              <p:embed/>
            </p:oleObj>
          </a:graphicData>
        </a:graphic>
      </p:graphicFrame>
      <p:sp>
        <p:nvSpPr>
          <p:cNvPr id="62" name="Freeform 61"/>
          <p:cNvSpPr/>
          <p:nvPr/>
        </p:nvSpPr>
        <p:spPr>
          <a:xfrm>
            <a:off x="3178210" y="3194482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804248" y="3194482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5050418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1720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314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2025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ular Callout 68"/>
          <p:cNvSpPr/>
          <p:nvPr/>
        </p:nvSpPr>
        <p:spPr>
          <a:xfrm>
            <a:off x="683568" y="1556792"/>
            <a:ext cx="3600400" cy="936104"/>
          </a:xfrm>
          <a:prstGeom prst="wedgeRoundRectCallout">
            <a:avLst>
              <a:gd name="adj1" fmla="val 73621"/>
              <a:gd name="adj2" fmla="val -203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Root forwards packets from application to outgoing buffers</a:t>
            </a:r>
            <a:endParaRPr lang="en-US" b="1" dirty="0"/>
          </a:p>
        </p:txBody>
      </p:sp>
      <p:sp>
        <p:nvSpPr>
          <p:cNvPr id="71" name="Cloud Callout 70"/>
          <p:cNvSpPr/>
          <p:nvPr/>
        </p:nvSpPr>
        <p:spPr>
          <a:xfrm>
            <a:off x="4427984" y="260648"/>
            <a:ext cx="2952328" cy="9361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138181" y="836712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138181" y="836712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148064" y="836712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7" name="Footer Placeholder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-0.01962 0.03333 -0.03923 0.0669 -0.02413 0.10116 C -0.00903 0.13542 0.04063 0.17014 0.09028 0.20509 " pathEditMode="relative" ptsTypes="a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4.07407E-6 C -0.00921 0.03194 -0.02171 0.06388 -0.02552 0.09745 C -0.02934 0.13101 -0.02066 0.18449 -0.0198 0.20138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5" grpId="0" animBg="1"/>
      <p:bldP spid="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Model</a:t>
            </a:r>
            <a:endParaRPr lang="en-US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3" name="Content Placeholder 8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Freeform 61"/>
          <p:cNvSpPr/>
          <p:nvPr/>
        </p:nvSpPr>
        <p:spPr>
          <a:xfrm>
            <a:off x="3178210" y="3194482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778610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1720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314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2025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loud Callout 70"/>
          <p:cNvSpPr/>
          <p:nvPr/>
        </p:nvSpPr>
        <p:spPr>
          <a:xfrm>
            <a:off x="4427984" y="260648"/>
            <a:ext cx="2952328" cy="93610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138181" y="836712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930269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4994165" y="2204864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930269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8" name="Cloud Callout 77"/>
          <p:cNvSpPr/>
          <p:nvPr/>
        </p:nvSpPr>
        <p:spPr>
          <a:xfrm>
            <a:off x="4211960" y="1556792"/>
            <a:ext cx="792088" cy="432048"/>
          </a:xfrm>
          <a:prstGeom prst="cloudCallout">
            <a:avLst>
              <a:gd name="adj1" fmla="val 45293"/>
              <a:gd name="adj2" fmla="val 78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Ok</a:t>
            </a:r>
            <a:endParaRPr lang="en-US" sz="1400" dirty="0"/>
          </a:p>
        </p:txBody>
      </p:sp>
      <p:sp>
        <p:nvSpPr>
          <p:cNvPr id="79" name="Cloud Callout 78"/>
          <p:cNvSpPr/>
          <p:nvPr/>
        </p:nvSpPr>
        <p:spPr>
          <a:xfrm>
            <a:off x="6300192" y="1556792"/>
            <a:ext cx="1152128" cy="432048"/>
          </a:xfrm>
          <a:prstGeom prst="cloudCallout">
            <a:avLst>
              <a:gd name="adj1" fmla="val -53915"/>
              <a:gd name="adj2" fmla="val 66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Oops..</a:t>
            </a:r>
            <a:endParaRPr lang="en-US" sz="1400" dirty="0"/>
          </a:p>
        </p:txBody>
      </p:sp>
      <p:sp>
        <p:nvSpPr>
          <p:cNvPr id="82" name="Rounded Rectangular Callout 81"/>
          <p:cNvSpPr/>
          <p:nvPr/>
        </p:nvSpPr>
        <p:spPr>
          <a:xfrm>
            <a:off x="323528" y="1556792"/>
            <a:ext cx="3816424" cy="936104"/>
          </a:xfrm>
          <a:prstGeom prst="wedgeRoundRectCallout">
            <a:avLst>
              <a:gd name="adj1" fmla="val 73621"/>
              <a:gd name="adj2" fmla="val -203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If any outgoing buffer is full,  thread stalls</a:t>
            </a:r>
            <a:endParaRPr lang="en-US" b="1" dirty="0"/>
          </a:p>
        </p:txBody>
      </p:sp>
      <p:sp>
        <p:nvSpPr>
          <p:cNvPr id="84" name="Freeform 83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ooter Placeholder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1964E-6 L -0.02361 0.041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4187 L -0.01111 0.00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8" grpId="0" animBg="1"/>
      <p:bldP spid="78" grpId="1" animBg="1"/>
      <p:bldP spid="79" grpId="0" animBg="1"/>
      <p:bldP spid="82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 Model: Node States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63025" y="3906262"/>
            <a:ext cx="2079963" cy="874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Pr(</a:t>
            </a:r>
            <a:r>
              <a:rPr lang="en-US" sz="2400" b="1" i="1" dirty="0" smtClean="0"/>
              <a:t>Bad</a:t>
            </a:r>
            <a:r>
              <a:rPr lang="en-US" sz="2400" dirty="0" smtClean="0"/>
              <a:t>) =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832728" y="3288645"/>
            <a:ext cx="2391694" cy="132787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Good</a:t>
            </a:r>
            <a:endParaRPr lang="en-US" sz="4000" b="1" i="1" dirty="0"/>
          </a:p>
        </p:txBody>
      </p:sp>
      <p:sp>
        <p:nvSpPr>
          <p:cNvPr id="14" name="Oval 13"/>
          <p:cNvSpPr/>
          <p:nvPr/>
        </p:nvSpPr>
        <p:spPr>
          <a:xfrm>
            <a:off x="5376947" y="3288645"/>
            <a:ext cx="2391694" cy="132787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Bad</a:t>
            </a:r>
            <a:endParaRPr lang="en-US" sz="4000" b="1" i="1" dirty="0"/>
          </a:p>
        </p:txBody>
      </p:sp>
      <p:sp>
        <p:nvSpPr>
          <p:cNvPr id="16" name="Curved Down Arrow 15"/>
          <p:cNvSpPr/>
          <p:nvPr/>
        </p:nvSpPr>
        <p:spPr>
          <a:xfrm>
            <a:off x="2108298" y="2790691"/>
            <a:ext cx="4384773" cy="4979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10800000">
            <a:off x="2028575" y="4616521"/>
            <a:ext cx="4384773" cy="4979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11560" y="5157192"/>
            <a:ext cx="5040560" cy="1399883"/>
          </a:xfrm>
          <a:prstGeom prst="wedgeRoundRectCallout">
            <a:avLst>
              <a:gd name="adj1" fmla="val -21566"/>
              <a:gd name="adj2" fmla="val -904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Node’s thread works properly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err="1" smtClean="0"/>
              <a:t>Memoryless</a:t>
            </a:r>
            <a:r>
              <a:rPr lang="en-US" sz="2400" b="1" i="1" dirty="0" smtClean="0"/>
              <a:t> process: duration has exponential distribution with expectation </a:t>
            </a:r>
            <a:endParaRPr lang="en-US" sz="2400" b="1" i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131814" y="6237312"/>
          <a:ext cx="279946" cy="370907"/>
        </p:xfrm>
        <a:graphic>
          <a:graphicData uri="http://schemas.openxmlformats.org/presentationml/2006/ole">
            <p:oleObj spid="_x0000_s4098" name="Equation" r:id="rId4" imgW="139680" imgH="177480" progId="Equation.DSMT4">
              <p:embed/>
            </p:oleObj>
          </a:graphicData>
        </a:graphic>
      </p:graphicFrame>
      <p:sp>
        <p:nvSpPr>
          <p:cNvPr id="20" name="Rounded Rectangular Callout 19"/>
          <p:cNvSpPr/>
          <p:nvPr/>
        </p:nvSpPr>
        <p:spPr>
          <a:xfrm>
            <a:off x="4267146" y="1268760"/>
            <a:ext cx="4697342" cy="1438939"/>
          </a:xfrm>
          <a:prstGeom prst="wedgeRoundRectCallout">
            <a:avLst>
              <a:gd name="adj1" fmla="val 7903"/>
              <a:gd name="adj2" fmla="val 8874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Node’s thread  is stuck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State duration has distribution with finite expectation  </a:t>
            </a:r>
            <a:endParaRPr lang="en-US" sz="2400" b="1" i="1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7236296" y="2205271"/>
          <a:ext cx="318892" cy="359633"/>
        </p:xfrm>
        <a:graphic>
          <a:graphicData uri="http://schemas.openxmlformats.org/presentationml/2006/ole">
            <p:oleObj spid="_x0000_s4099" name="Equation" r:id="rId5" imgW="152280" imgH="164880" progId="Equation.DSMT4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3263026" y="2995277"/>
            <a:ext cx="2079962" cy="874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 smtClean="0"/>
              <a:t>Pr(Good) </a:t>
            </a:r>
            <a:r>
              <a:rPr lang="en-US" sz="2400" dirty="0" smtClean="0"/>
              <a:t>=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705202" y="3107704"/>
          <a:ext cx="637785" cy="684686"/>
        </p:xfrm>
        <a:graphic>
          <a:graphicData uri="http://schemas.openxmlformats.org/presentationml/2006/ole">
            <p:oleObj spid="_x0000_s4100" name="Equation" r:id="rId6" imgW="406080" imgH="419040" progId="Equation.DSMT4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697483" y="3963199"/>
          <a:ext cx="637785" cy="684686"/>
        </p:xfrm>
        <a:graphic>
          <a:graphicData uri="http://schemas.openxmlformats.org/presentationml/2006/ole">
            <p:oleObj spid="_x0000_s4101" name="Equation" r:id="rId7" imgW="406080" imgH="419040" progId="Equation.DSMT4">
              <p:embed/>
            </p:oleObj>
          </a:graphicData>
        </a:graphic>
      </p:graphicFrame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7596336" y="6172200"/>
            <a:ext cx="3962400" cy="457200"/>
          </a:xfrm>
        </p:spPr>
        <p:txBody>
          <a:bodyPr/>
          <a:lstStyle/>
          <a:p>
            <a:r>
              <a:rPr lang="en-US" dirty="0" smtClean="0"/>
              <a:t>LADIS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 Model: System States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7753" y="2902619"/>
            <a:ext cx="2649311" cy="17381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Active</a:t>
            </a:r>
            <a:endParaRPr lang="en-US" sz="4000" b="1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5436096" y="2852936"/>
            <a:ext cx="2649311" cy="173815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Blocking</a:t>
            </a:r>
            <a:endParaRPr lang="en-US" sz="4000" b="1" i="1" dirty="0"/>
          </a:p>
        </p:txBody>
      </p:sp>
      <p:sp>
        <p:nvSpPr>
          <p:cNvPr id="12" name="Curved Down Arrow 11"/>
          <p:cNvSpPr/>
          <p:nvPr/>
        </p:nvSpPr>
        <p:spPr>
          <a:xfrm>
            <a:off x="2203114" y="2061779"/>
            <a:ext cx="4576082" cy="84084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0800000">
            <a:off x="2122833" y="4640769"/>
            <a:ext cx="4576082" cy="84084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2148" y="2388823"/>
            <a:ext cx="3773261" cy="44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dirty="0" smtClean="0"/>
              <a:t>ome node </a:t>
            </a:r>
            <a:r>
              <a:rPr lang="en-US" sz="3200" b="1" i="1" dirty="0" smtClean="0"/>
              <a:t>u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becomes </a:t>
            </a:r>
            <a:r>
              <a:rPr lang="en-US" sz="2400" b="1" i="1" dirty="0" smtClean="0"/>
              <a:t>Bad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21875" y="4705303"/>
            <a:ext cx="3773261" cy="44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node </a:t>
            </a:r>
            <a:r>
              <a:rPr lang="en-US" sz="3200" b="1" i="1" dirty="0" smtClean="0"/>
              <a:t>u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becomes </a:t>
            </a:r>
            <a:r>
              <a:rPr lang="en-US" sz="2400" b="1" i="1" dirty="0" smtClean="0"/>
              <a:t>Good</a:t>
            </a:r>
            <a:endParaRPr lang="en-US" sz="2400" b="1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 86"/>
          <p:cNvSpPr/>
          <p:nvPr/>
        </p:nvSpPr>
        <p:spPr>
          <a:xfrm>
            <a:off x="5274733" y="1347893"/>
            <a:ext cx="3823547" cy="4978400"/>
          </a:xfrm>
          <a:custGeom>
            <a:avLst/>
            <a:gdLst>
              <a:gd name="connsiteX0" fmla="*/ 3015827 w 3823547"/>
              <a:gd name="connsiteY0" fmla="*/ 4412827 h 4978400"/>
              <a:gd name="connsiteX1" fmla="*/ 2162387 w 3823547"/>
              <a:gd name="connsiteY1" fmla="*/ 2685627 h 4978400"/>
              <a:gd name="connsiteX2" fmla="*/ 1837267 w 3823547"/>
              <a:gd name="connsiteY2" fmla="*/ 2228427 h 4978400"/>
              <a:gd name="connsiteX3" fmla="*/ 587587 w 3823547"/>
              <a:gd name="connsiteY3" fmla="*/ 1120987 h 4978400"/>
              <a:gd name="connsiteX4" fmla="*/ 160867 w 3823547"/>
              <a:gd name="connsiteY4" fmla="*/ 684107 h 4978400"/>
              <a:gd name="connsiteX5" fmla="*/ 18627 w 3823547"/>
              <a:gd name="connsiteY5" fmla="*/ 470747 h 4978400"/>
              <a:gd name="connsiteX6" fmla="*/ 49107 w 3823547"/>
              <a:gd name="connsiteY6" fmla="*/ 216747 h 4978400"/>
              <a:gd name="connsiteX7" fmla="*/ 262467 w 3823547"/>
              <a:gd name="connsiteY7" fmla="*/ 44027 h 4978400"/>
              <a:gd name="connsiteX8" fmla="*/ 607907 w 3823547"/>
              <a:gd name="connsiteY8" fmla="*/ 84667 h 4978400"/>
              <a:gd name="connsiteX9" fmla="*/ 1247987 w 3823547"/>
              <a:gd name="connsiteY9" fmla="*/ 552027 h 4978400"/>
              <a:gd name="connsiteX10" fmla="*/ 2507827 w 3823547"/>
              <a:gd name="connsiteY10" fmla="*/ 1486747 h 4978400"/>
              <a:gd name="connsiteX11" fmla="*/ 3015827 w 3823547"/>
              <a:gd name="connsiteY11" fmla="*/ 2228427 h 4978400"/>
              <a:gd name="connsiteX12" fmla="*/ 3676227 w 3823547"/>
              <a:gd name="connsiteY12" fmla="*/ 3752427 h 4978400"/>
              <a:gd name="connsiteX13" fmla="*/ 3808307 w 3823547"/>
              <a:gd name="connsiteY13" fmla="*/ 4595707 h 4978400"/>
              <a:gd name="connsiteX14" fmla="*/ 3584787 w 3823547"/>
              <a:gd name="connsiteY14" fmla="*/ 4941147 h 4978400"/>
              <a:gd name="connsiteX15" fmla="*/ 3188547 w 3823547"/>
              <a:gd name="connsiteY15" fmla="*/ 4819227 h 4978400"/>
              <a:gd name="connsiteX16" fmla="*/ 2975187 w 3823547"/>
              <a:gd name="connsiteY16" fmla="*/ 4311227 h 4978400"/>
              <a:gd name="connsiteX17" fmla="*/ 2843107 w 3823547"/>
              <a:gd name="connsiteY17" fmla="*/ 4057227 h 49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23547" h="4978400">
                <a:moveTo>
                  <a:pt x="3015827" y="4412827"/>
                </a:moveTo>
                <a:cubicBezTo>
                  <a:pt x="2687320" y="3731260"/>
                  <a:pt x="2358814" y="3049694"/>
                  <a:pt x="2162387" y="2685627"/>
                </a:cubicBezTo>
                <a:cubicBezTo>
                  <a:pt x="1965960" y="2321560"/>
                  <a:pt x="2099734" y="2489200"/>
                  <a:pt x="1837267" y="2228427"/>
                </a:cubicBezTo>
                <a:cubicBezTo>
                  <a:pt x="1574800" y="1967654"/>
                  <a:pt x="866987" y="1378374"/>
                  <a:pt x="587587" y="1120987"/>
                </a:cubicBezTo>
                <a:cubicBezTo>
                  <a:pt x="308187" y="863600"/>
                  <a:pt x="255694" y="792480"/>
                  <a:pt x="160867" y="684107"/>
                </a:cubicBezTo>
                <a:cubicBezTo>
                  <a:pt x="66040" y="575734"/>
                  <a:pt x="37254" y="548640"/>
                  <a:pt x="18627" y="470747"/>
                </a:cubicBezTo>
                <a:cubicBezTo>
                  <a:pt x="0" y="392854"/>
                  <a:pt x="8467" y="287867"/>
                  <a:pt x="49107" y="216747"/>
                </a:cubicBezTo>
                <a:cubicBezTo>
                  <a:pt x="89747" y="145627"/>
                  <a:pt x="169334" y="66040"/>
                  <a:pt x="262467" y="44027"/>
                </a:cubicBezTo>
                <a:cubicBezTo>
                  <a:pt x="355600" y="22014"/>
                  <a:pt x="443654" y="0"/>
                  <a:pt x="607907" y="84667"/>
                </a:cubicBezTo>
                <a:cubicBezTo>
                  <a:pt x="772160" y="169334"/>
                  <a:pt x="1247987" y="552027"/>
                  <a:pt x="1247987" y="552027"/>
                </a:cubicBezTo>
                <a:cubicBezTo>
                  <a:pt x="1564640" y="785707"/>
                  <a:pt x="2213187" y="1207347"/>
                  <a:pt x="2507827" y="1486747"/>
                </a:cubicBezTo>
                <a:cubicBezTo>
                  <a:pt x="2802467" y="1766147"/>
                  <a:pt x="2821094" y="1850814"/>
                  <a:pt x="3015827" y="2228427"/>
                </a:cubicBezTo>
                <a:cubicBezTo>
                  <a:pt x="3210560" y="2606040"/>
                  <a:pt x="3544147" y="3357880"/>
                  <a:pt x="3676227" y="3752427"/>
                </a:cubicBezTo>
                <a:cubicBezTo>
                  <a:pt x="3808307" y="4146974"/>
                  <a:pt x="3823547" y="4397587"/>
                  <a:pt x="3808307" y="4595707"/>
                </a:cubicBezTo>
                <a:cubicBezTo>
                  <a:pt x="3793067" y="4793827"/>
                  <a:pt x="3688080" y="4903894"/>
                  <a:pt x="3584787" y="4941147"/>
                </a:cubicBezTo>
                <a:cubicBezTo>
                  <a:pt x="3481494" y="4978400"/>
                  <a:pt x="3290147" y="4924214"/>
                  <a:pt x="3188547" y="4819227"/>
                </a:cubicBezTo>
                <a:cubicBezTo>
                  <a:pt x="3086947" y="4714240"/>
                  <a:pt x="3032760" y="4438227"/>
                  <a:pt x="2975187" y="4311227"/>
                </a:cubicBezTo>
                <a:cubicBezTo>
                  <a:pt x="2917614" y="4184227"/>
                  <a:pt x="2882054" y="4089400"/>
                  <a:pt x="2843107" y="4057227"/>
                </a:cubicBezTo>
              </a:path>
            </a:pathLst>
          </a:custGeom>
          <a:solidFill>
            <a:srgbClr val="07E9D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486400" y="2806700"/>
          <a:ext cx="914400" cy="198438"/>
        </p:xfrm>
        <a:graphic>
          <a:graphicData uri="http://schemas.openxmlformats.org/presentationml/2006/ole">
            <p:oleObj spid="_x0000_s47106" name="Equation" r:id="rId4" imgW="914400" imgH="198720" progId="Equation.DSMT4">
              <p:embed/>
            </p:oleObj>
          </a:graphicData>
        </a:graphic>
      </p:graphicFrame>
      <p:sp>
        <p:nvSpPr>
          <p:cNvPr id="62" name="Freeform 61"/>
          <p:cNvSpPr/>
          <p:nvPr/>
        </p:nvSpPr>
        <p:spPr>
          <a:xfrm>
            <a:off x="3178210" y="3194482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778610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1720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314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2025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loud Callout 68"/>
          <p:cNvSpPr/>
          <p:nvPr/>
        </p:nvSpPr>
        <p:spPr>
          <a:xfrm>
            <a:off x="4283968" y="260648"/>
            <a:ext cx="2952328" cy="9361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076056" y="90872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076056" y="898267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004048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940152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5004048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5930269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5" name="Cloud Callout 74"/>
          <p:cNvSpPr/>
          <p:nvPr/>
        </p:nvSpPr>
        <p:spPr>
          <a:xfrm>
            <a:off x="6876256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76" name="Cloud Callout 75"/>
          <p:cNvSpPr/>
          <p:nvPr/>
        </p:nvSpPr>
        <p:spPr>
          <a:xfrm>
            <a:off x="5004048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78" name="Cloud Callout 77"/>
          <p:cNvSpPr/>
          <p:nvPr/>
        </p:nvSpPr>
        <p:spPr>
          <a:xfrm>
            <a:off x="2915816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83" name="Cloud Callout 82"/>
          <p:cNvSpPr/>
          <p:nvPr/>
        </p:nvSpPr>
        <p:spPr>
          <a:xfrm>
            <a:off x="1043608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08" name="Rounded Rectangle 107"/>
          <p:cNvSpPr/>
          <p:nvPr/>
        </p:nvSpPr>
        <p:spPr>
          <a:xfrm>
            <a:off x="179512" y="505908"/>
            <a:ext cx="1153539" cy="804694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Active</a:t>
            </a:r>
            <a:endParaRPr lang="en-US" sz="1400" b="1" i="1" dirty="0"/>
          </a:p>
        </p:txBody>
      </p:sp>
      <p:sp>
        <p:nvSpPr>
          <p:cNvPr id="99" name="Footer Placeholder 9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90" name="Rounded Rectangular Callout 89"/>
          <p:cNvSpPr/>
          <p:nvPr/>
        </p:nvSpPr>
        <p:spPr>
          <a:xfrm>
            <a:off x="6084168" y="836712"/>
            <a:ext cx="2952328" cy="864096"/>
          </a:xfrm>
          <a:prstGeom prst="wedgeRoundRectCallout">
            <a:avLst>
              <a:gd name="adj1" fmla="val -16353"/>
              <a:gd name="adj2" fmla="val 1431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/>
              <a:t>B</a:t>
            </a:r>
            <a:r>
              <a:rPr lang="en-US" b="1" baseline="-25000" dirty="0" err="1" smtClean="0"/>
              <a:t>max</a:t>
            </a:r>
            <a:r>
              <a:rPr lang="en-US" b="1" i="1" dirty="0" smtClean="0"/>
              <a:t>  - </a:t>
            </a:r>
            <a:r>
              <a:rPr lang="en-US" b="1" dirty="0" smtClean="0"/>
              <a:t>aggregate buffer size from the root to a leaf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78302E-8 L -0.14618 0.121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6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78302E-8 L 0.13715 0.121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601 L 0.00122 0.040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601 L 5.55556E-7 0.040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578 L -0.01319 0.156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1.37636E-6 L 0.09462 0.163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71" grpId="0" animBg="1"/>
      <p:bldP spid="73" grpId="0" animBg="1"/>
      <p:bldP spid="74" grpId="0" animBg="1"/>
      <p:bldP spid="77" grpId="0" animBg="1"/>
      <p:bldP spid="79" grpId="0" animBg="1"/>
      <p:bldP spid="82" grpId="0" animBg="1"/>
      <p:bldP spid="90" grpId="0" animBg="1"/>
      <p:bldP spid="9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486400" y="2806700"/>
          <a:ext cx="914400" cy="198438"/>
        </p:xfrm>
        <a:graphic>
          <a:graphicData uri="http://schemas.openxmlformats.org/presentationml/2006/ole">
            <p:oleObj spid="_x0000_s6146" name="Equation" r:id="rId4" imgW="914400" imgH="198720" progId="Equation.DSMT4">
              <p:embed/>
            </p:oleObj>
          </a:graphicData>
        </a:graphic>
      </p:graphicFrame>
      <p:sp>
        <p:nvSpPr>
          <p:cNvPr id="63" name="Freeform 62"/>
          <p:cNvSpPr/>
          <p:nvPr/>
        </p:nvSpPr>
        <p:spPr>
          <a:xfrm>
            <a:off x="6778610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1720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314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2025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loud Callout 68"/>
          <p:cNvSpPr/>
          <p:nvPr/>
        </p:nvSpPr>
        <p:spPr>
          <a:xfrm>
            <a:off x="4283968" y="260648"/>
            <a:ext cx="2952328" cy="9361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076056" y="90872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076056" y="898267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004048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940152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04048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930269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3707904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7226413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7236296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563888" y="3284984"/>
            <a:ext cx="642424" cy="603938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9" name="Rounded Rectangular Callout 98"/>
          <p:cNvSpPr/>
          <p:nvPr/>
        </p:nvSpPr>
        <p:spPr>
          <a:xfrm>
            <a:off x="0" y="1844824"/>
            <a:ext cx="3600400" cy="1296144"/>
          </a:xfrm>
          <a:prstGeom prst="wedgeRoundRectCallout">
            <a:avLst>
              <a:gd name="adj1" fmla="val 47576"/>
              <a:gd name="adj2" fmla="val 7349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Node B becomes Bad.</a:t>
            </a:r>
          </a:p>
          <a:p>
            <a:r>
              <a:rPr lang="en-US" b="1" dirty="0" smtClean="0"/>
              <a:t>Thread does not forward packets</a:t>
            </a:r>
            <a:endParaRPr lang="en-US" b="1" dirty="0"/>
          </a:p>
        </p:txBody>
      </p:sp>
      <p:sp>
        <p:nvSpPr>
          <p:cNvPr id="102" name="Freeform 101"/>
          <p:cNvSpPr/>
          <p:nvPr/>
        </p:nvSpPr>
        <p:spPr>
          <a:xfrm>
            <a:off x="3203848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203848" y="3194482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loud Callout 82"/>
          <p:cNvSpPr/>
          <p:nvPr/>
        </p:nvSpPr>
        <p:spPr>
          <a:xfrm>
            <a:off x="6876256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96" name="Cloud Callout 95"/>
          <p:cNvSpPr/>
          <p:nvPr/>
        </p:nvSpPr>
        <p:spPr>
          <a:xfrm>
            <a:off x="5004048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05" name="Cloud Callout 104"/>
          <p:cNvSpPr/>
          <p:nvPr/>
        </p:nvSpPr>
        <p:spPr>
          <a:xfrm>
            <a:off x="2915816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08" name="Cloud Callout 107"/>
          <p:cNvSpPr/>
          <p:nvPr/>
        </p:nvSpPr>
        <p:spPr>
          <a:xfrm>
            <a:off x="1043608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20" name="Rounded Rectangle 119"/>
          <p:cNvSpPr/>
          <p:nvPr/>
        </p:nvSpPr>
        <p:spPr>
          <a:xfrm>
            <a:off x="179512" y="505908"/>
            <a:ext cx="1153539" cy="804694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Active</a:t>
            </a:r>
            <a:endParaRPr lang="en-US" sz="1400" b="1" i="1" dirty="0"/>
          </a:p>
        </p:txBody>
      </p:sp>
      <p:sp>
        <p:nvSpPr>
          <p:cNvPr id="121" name="Rounded Rectangle 120"/>
          <p:cNvSpPr/>
          <p:nvPr/>
        </p:nvSpPr>
        <p:spPr>
          <a:xfrm>
            <a:off x="2251348" y="482906"/>
            <a:ext cx="1153539" cy="80469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Blocking</a:t>
            </a:r>
            <a:endParaRPr lang="en-US" sz="1400" b="1" i="1" dirty="0"/>
          </a:p>
        </p:txBody>
      </p:sp>
      <p:sp>
        <p:nvSpPr>
          <p:cNvPr id="122" name="Curved Down Arrow 121"/>
          <p:cNvSpPr/>
          <p:nvPr/>
        </p:nvSpPr>
        <p:spPr>
          <a:xfrm>
            <a:off x="843671" y="116632"/>
            <a:ext cx="1992477" cy="3892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026123" y="268040"/>
            <a:ext cx="1642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</a:t>
            </a:r>
            <a:r>
              <a:rPr lang="en-US" sz="900" b="1" dirty="0" smtClean="0"/>
              <a:t>ome node </a:t>
            </a:r>
            <a:r>
              <a:rPr lang="en-US" sz="900" b="1" i="1" dirty="0" smtClean="0"/>
              <a:t>B </a:t>
            </a:r>
            <a:r>
              <a:rPr lang="en-US" sz="900" b="1" dirty="0" smtClean="0"/>
              <a:t>becomes </a:t>
            </a:r>
            <a:r>
              <a:rPr lang="en-US" sz="900" b="1" i="1" dirty="0" smtClean="0"/>
              <a:t>Bad</a:t>
            </a:r>
            <a:endParaRPr lang="en-US" sz="900" b="1" dirty="0"/>
          </a:p>
        </p:txBody>
      </p:sp>
      <p:sp>
        <p:nvSpPr>
          <p:cNvPr id="110" name="Footer Placeholder 10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9" grpId="0" animBg="1"/>
      <p:bldP spid="99" grpId="1" animBg="1"/>
      <p:bldP spid="62" grpId="0" animBg="1"/>
      <p:bldP spid="120" grpId="0" animBg="1"/>
      <p:bldP spid="121" grpId="0" animBg="1"/>
      <p:bldP spid="122" grpId="0" animBg="1"/>
      <p:bldP spid="122" grpId="1" animBg="1"/>
      <p:bldP spid="126" grpId="0"/>
      <p:bldP spid="1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 112"/>
          <p:cNvSpPr/>
          <p:nvPr/>
        </p:nvSpPr>
        <p:spPr>
          <a:xfrm>
            <a:off x="3055620" y="1193800"/>
            <a:ext cx="3266440" cy="2771140"/>
          </a:xfrm>
          <a:custGeom>
            <a:avLst/>
            <a:gdLst>
              <a:gd name="connsiteX0" fmla="*/ 2735580 w 3266440"/>
              <a:gd name="connsiteY0" fmla="*/ 132080 h 2771140"/>
              <a:gd name="connsiteX1" fmla="*/ 1882140 w 3266440"/>
              <a:gd name="connsiteY1" fmla="*/ 360680 h 2771140"/>
              <a:gd name="connsiteX2" fmla="*/ 175260 w 3266440"/>
              <a:gd name="connsiteY2" fmla="*/ 2296160 h 2771140"/>
              <a:gd name="connsiteX3" fmla="*/ 830580 w 3266440"/>
              <a:gd name="connsiteY3" fmla="*/ 2768600 h 2771140"/>
              <a:gd name="connsiteX4" fmla="*/ 1409700 w 3266440"/>
              <a:gd name="connsiteY4" fmla="*/ 2311400 h 2771140"/>
              <a:gd name="connsiteX5" fmla="*/ 3055620 w 3266440"/>
              <a:gd name="connsiteY5" fmla="*/ 650240 h 2771140"/>
              <a:gd name="connsiteX6" fmla="*/ 2674620 w 3266440"/>
              <a:gd name="connsiteY6" fmla="*/ 101600 h 277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6440" h="2771140">
                <a:moveTo>
                  <a:pt x="2735580" y="132080"/>
                </a:moveTo>
                <a:cubicBezTo>
                  <a:pt x="2522220" y="66040"/>
                  <a:pt x="2308860" y="0"/>
                  <a:pt x="1882140" y="360680"/>
                </a:cubicBezTo>
                <a:cubicBezTo>
                  <a:pt x="1455420" y="721360"/>
                  <a:pt x="350520" y="1894840"/>
                  <a:pt x="175260" y="2296160"/>
                </a:cubicBezTo>
                <a:cubicBezTo>
                  <a:pt x="0" y="2697480"/>
                  <a:pt x="624840" y="2766060"/>
                  <a:pt x="830580" y="2768600"/>
                </a:cubicBezTo>
                <a:cubicBezTo>
                  <a:pt x="1036320" y="2771140"/>
                  <a:pt x="1038860" y="2664460"/>
                  <a:pt x="1409700" y="2311400"/>
                </a:cubicBezTo>
                <a:cubicBezTo>
                  <a:pt x="1780540" y="1958340"/>
                  <a:pt x="2844800" y="1018540"/>
                  <a:pt x="3055620" y="650240"/>
                </a:cubicBezTo>
                <a:cubicBezTo>
                  <a:pt x="3266440" y="281940"/>
                  <a:pt x="2970530" y="191770"/>
                  <a:pt x="2674620" y="101600"/>
                </a:cubicBezTo>
              </a:path>
            </a:pathLst>
          </a:custGeom>
          <a:solidFill>
            <a:srgbClr val="07E9D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486400" y="2806700"/>
          <a:ext cx="914400" cy="198438"/>
        </p:xfrm>
        <a:graphic>
          <a:graphicData uri="http://schemas.openxmlformats.org/presentationml/2006/ole">
            <p:oleObj spid="_x0000_s50178" name="Equation" r:id="rId4" imgW="914400" imgH="198720" progId="Equation.DSMT4">
              <p:embed/>
            </p:oleObj>
          </a:graphicData>
        </a:graphic>
      </p:graphicFrame>
      <p:sp>
        <p:nvSpPr>
          <p:cNvPr id="63" name="Freeform 62"/>
          <p:cNvSpPr/>
          <p:nvPr/>
        </p:nvSpPr>
        <p:spPr>
          <a:xfrm>
            <a:off x="6778610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1720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314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2025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loud Callout 68"/>
          <p:cNvSpPr/>
          <p:nvPr/>
        </p:nvSpPr>
        <p:spPr>
          <a:xfrm>
            <a:off x="4283968" y="260648"/>
            <a:ext cx="2952328" cy="9361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076056" y="90872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076056" y="898267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004048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940152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04048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930269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3707904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7226413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7236296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563888" y="3284984"/>
            <a:ext cx="642424" cy="603938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2" name="Freeform 101"/>
          <p:cNvSpPr/>
          <p:nvPr/>
        </p:nvSpPr>
        <p:spPr>
          <a:xfrm>
            <a:off x="3203848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203848" y="3194482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loud Callout 82"/>
          <p:cNvSpPr/>
          <p:nvPr/>
        </p:nvSpPr>
        <p:spPr>
          <a:xfrm>
            <a:off x="6876256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96" name="Cloud Callout 95"/>
          <p:cNvSpPr/>
          <p:nvPr/>
        </p:nvSpPr>
        <p:spPr>
          <a:xfrm>
            <a:off x="5004048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05" name="Cloud Callout 104"/>
          <p:cNvSpPr/>
          <p:nvPr/>
        </p:nvSpPr>
        <p:spPr>
          <a:xfrm>
            <a:off x="2915816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08" name="Cloud Callout 107"/>
          <p:cNvSpPr/>
          <p:nvPr/>
        </p:nvSpPr>
        <p:spPr>
          <a:xfrm>
            <a:off x="1043608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21" name="Rounded Rectangle 120"/>
          <p:cNvSpPr/>
          <p:nvPr/>
        </p:nvSpPr>
        <p:spPr>
          <a:xfrm>
            <a:off x="2251348" y="482906"/>
            <a:ext cx="1153539" cy="80469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Blocking</a:t>
            </a:r>
            <a:endParaRPr lang="en-US" sz="1400" b="1" i="1" dirty="0"/>
          </a:p>
        </p:txBody>
      </p:sp>
      <p:sp>
        <p:nvSpPr>
          <p:cNvPr id="110" name="Footer Placeholder 10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117" name="Rounded Rectangular Callout 116"/>
          <p:cNvSpPr/>
          <p:nvPr/>
        </p:nvSpPr>
        <p:spPr>
          <a:xfrm>
            <a:off x="0" y="1484784"/>
            <a:ext cx="3600400" cy="1296144"/>
          </a:xfrm>
          <a:prstGeom prst="wedgeRoundRectCallout">
            <a:avLst>
              <a:gd name="adj1" fmla="val 66624"/>
              <a:gd name="adj2" fmla="val 2293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Root can fill buffers on the path to B before blocking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00601 L -0.14288 0.085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78302E-8 L 0.13715 0.121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601 L 0.00122 0.040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601 L 5.55556E-7 0.040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578 L -0.00885 0.156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8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0439 L 0.09462 0.159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8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8422E-6 L 0.05521 0.13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6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8422E-6 L -0.04722 0.13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71" grpId="0" animBg="1"/>
      <p:bldP spid="73" grpId="0" animBg="1"/>
      <p:bldP spid="74" grpId="0" animBg="1"/>
      <p:bldP spid="77" grpId="0" animBg="1"/>
      <p:bldP spid="79" grpId="0" animBg="1"/>
      <p:bldP spid="82" grpId="0" animBg="1"/>
      <p:bldP spid="90" grpId="0" animBg="1"/>
      <p:bldP spid="117" grpId="0" animBg="1"/>
      <p:bldP spid="1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486400" y="2806700"/>
          <a:ext cx="914400" cy="198438"/>
        </p:xfrm>
        <a:graphic>
          <a:graphicData uri="http://schemas.openxmlformats.org/presentationml/2006/ole">
            <p:oleObj spid="_x0000_s49154" name="Equation" r:id="rId4" imgW="914400" imgH="198720" progId="Equation.DSMT4">
              <p:embed/>
            </p:oleObj>
          </a:graphicData>
        </a:graphic>
      </p:graphicFrame>
      <p:sp>
        <p:nvSpPr>
          <p:cNvPr id="63" name="Freeform 62"/>
          <p:cNvSpPr/>
          <p:nvPr/>
        </p:nvSpPr>
        <p:spPr>
          <a:xfrm>
            <a:off x="6778610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1720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314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2025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loud Callout 68"/>
          <p:cNvSpPr/>
          <p:nvPr/>
        </p:nvSpPr>
        <p:spPr>
          <a:xfrm>
            <a:off x="4283968" y="260648"/>
            <a:ext cx="2952328" cy="9361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930269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994165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226413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04048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930269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3707904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804248" y="4005064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7730469" y="4005064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563888" y="3284984"/>
            <a:ext cx="642424" cy="603938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9" name="Rounded Rectangular Callout 98"/>
          <p:cNvSpPr/>
          <p:nvPr/>
        </p:nvSpPr>
        <p:spPr>
          <a:xfrm>
            <a:off x="251520" y="1772816"/>
            <a:ext cx="3096344" cy="1008112"/>
          </a:xfrm>
          <a:prstGeom prst="wedgeRoundRectCallout">
            <a:avLst>
              <a:gd name="adj1" fmla="val 91883"/>
              <a:gd name="adj2" fmla="val 367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Link flow control prevents further  sending </a:t>
            </a:r>
            <a:endParaRPr lang="en-US" b="1" dirty="0"/>
          </a:p>
        </p:txBody>
      </p:sp>
      <p:sp>
        <p:nvSpPr>
          <p:cNvPr id="102" name="Freeform 101"/>
          <p:cNvSpPr/>
          <p:nvPr/>
        </p:nvSpPr>
        <p:spPr>
          <a:xfrm>
            <a:off x="3203848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203848" y="3194482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707904" y="2842483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236296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3" name="Cloud Callout 82"/>
          <p:cNvSpPr/>
          <p:nvPr/>
        </p:nvSpPr>
        <p:spPr>
          <a:xfrm>
            <a:off x="6876256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96" name="Cloud Callout 95"/>
          <p:cNvSpPr/>
          <p:nvPr/>
        </p:nvSpPr>
        <p:spPr>
          <a:xfrm>
            <a:off x="5004048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05" name="Cloud Callout 104"/>
          <p:cNvSpPr/>
          <p:nvPr/>
        </p:nvSpPr>
        <p:spPr>
          <a:xfrm>
            <a:off x="2915816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08" name="Cloud Callout 107"/>
          <p:cNvSpPr/>
          <p:nvPr/>
        </p:nvSpPr>
        <p:spPr>
          <a:xfrm>
            <a:off x="1043608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2" name="Rounded Rectangle 111"/>
          <p:cNvSpPr/>
          <p:nvPr/>
        </p:nvSpPr>
        <p:spPr>
          <a:xfrm>
            <a:off x="2251348" y="482906"/>
            <a:ext cx="1153539" cy="80469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Blocking</a:t>
            </a:r>
            <a:endParaRPr lang="en-US" sz="1400" b="1" i="1" dirty="0"/>
          </a:p>
        </p:txBody>
      </p:sp>
      <p:sp>
        <p:nvSpPr>
          <p:cNvPr id="110" name="Footer Placeholder 10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.00602 L 0.14288 0.11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02014 0.1935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9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2.96296E-6 L 0.06423 0.193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9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1.11111E-6 L -0.05069 0.1365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6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579 L 0.054 0.135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7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74347E-6 L 0.00121 0.040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7" grpId="0" animBg="1"/>
      <p:bldP spid="82" grpId="0" animBg="1"/>
      <p:bldP spid="87" grpId="0" animBg="1"/>
      <p:bldP spid="90" grpId="0" animBg="1"/>
      <p:bldP spid="99" grpId="0" animBg="1"/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486400" y="2806700"/>
          <a:ext cx="914400" cy="198438"/>
        </p:xfrm>
        <a:graphic>
          <a:graphicData uri="http://schemas.openxmlformats.org/presentationml/2006/ole">
            <p:oleObj spid="_x0000_s8194" name="Equation" r:id="rId3" imgW="914400" imgH="198720" progId="Equation.DSMT4">
              <p:embed/>
            </p:oleObj>
          </a:graphicData>
        </a:graphic>
      </p:graphicFrame>
      <p:sp>
        <p:nvSpPr>
          <p:cNvPr id="63" name="Freeform 62"/>
          <p:cNvSpPr/>
          <p:nvPr/>
        </p:nvSpPr>
        <p:spPr>
          <a:xfrm>
            <a:off x="6778610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1720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314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2025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loud Callout 68"/>
          <p:cNvSpPr/>
          <p:nvPr/>
        </p:nvSpPr>
        <p:spPr>
          <a:xfrm>
            <a:off x="4283968" y="260648"/>
            <a:ext cx="2952328" cy="9361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930269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994165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794365" y="4005064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04048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226413" y="3058507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3707904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563888" y="3284984"/>
            <a:ext cx="642424" cy="603938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2" name="Freeform 101"/>
          <p:cNvSpPr/>
          <p:nvPr/>
        </p:nvSpPr>
        <p:spPr>
          <a:xfrm>
            <a:off x="3203848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203848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707904" y="2842483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730469" y="4005064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3" name="Freeform 82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498221" y="898267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7226413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8" name="Cloud Callout 107"/>
          <p:cNvSpPr/>
          <p:nvPr/>
        </p:nvSpPr>
        <p:spPr>
          <a:xfrm>
            <a:off x="6876256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09" name="Cloud Callout 108"/>
          <p:cNvSpPr/>
          <p:nvPr/>
        </p:nvSpPr>
        <p:spPr>
          <a:xfrm>
            <a:off x="5004048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0" name="Cloud Callout 109"/>
          <p:cNvSpPr/>
          <p:nvPr/>
        </p:nvSpPr>
        <p:spPr>
          <a:xfrm>
            <a:off x="2915816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1" name="Cloud Callout 110"/>
          <p:cNvSpPr/>
          <p:nvPr/>
        </p:nvSpPr>
        <p:spPr>
          <a:xfrm>
            <a:off x="1043608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2" name="Rounded Rectangular Callout 111"/>
          <p:cNvSpPr/>
          <p:nvPr/>
        </p:nvSpPr>
        <p:spPr>
          <a:xfrm>
            <a:off x="1475656" y="1556792"/>
            <a:ext cx="2736304" cy="864096"/>
          </a:xfrm>
          <a:prstGeom prst="wedgeRoundRectCallout">
            <a:avLst>
              <a:gd name="adj1" fmla="val 83271"/>
              <a:gd name="adj2" fmla="val -2870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The thread can’t forward. The root blocks.</a:t>
            </a:r>
            <a:endParaRPr lang="en-US" b="1" dirty="0"/>
          </a:p>
        </p:txBody>
      </p:sp>
      <p:sp>
        <p:nvSpPr>
          <p:cNvPr id="117" name="Rounded Rectangle 116"/>
          <p:cNvSpPr/>
          <p:nvPr/>
        </p:nvSpPr>
        <p:spPr>
          <a:xfrm>
            <a:off x="2251348" y="482906"/>
            <a:ext cx="1153539" cy="80469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Blocking</a:t>
            </a:r>
            <a:endParaRPr lang="en-US" sz="1400" b="1" i="1" dirty="0"/>
          </a:p>
        </p:txBody>
      </p:sp>
      <p:sp>
        <p:nvSpPr>
          <p:cNvPr id="87" name="Rectangle 86"/>
          <p:cNvSpPr/>
          <p:nvPr/>
        </p:nvSpPr>
        <p:spPr>
          <a:xfrm>
            <a:off x="6588224" y="5362763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8306533" y="5362763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3" name="Footer Placeholder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05955 0.121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04271 0.132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602 L 0.06753 0.197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463 L -0.0191 0.198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4 L -0.05069 0.137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7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579 L 0.05608 0.135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7.40741E-7 L 0.13837 0.11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7" grpId="0" animBg="1"/>
      <p:bldP spid="82" grpId="0" animBg="1"/>
      <p:bldP spid="76" grpId="0" animBg="1"/>
      <p:bldP spid="83" grpId="0" animBg="1"/>
      <p:bldP spid="105" grpId="0" animBg="1"/>
      <p:bldP spid="112" grpId="0" animBg="1"/>
      <p:bldP spid="112" grpId="1" animBg="1"/>
      <p:bldP spid="87" grpId="0" animBg="1"/>
      <p:bldP spid="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Multicast is Important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Replication is used in data centers and clouds:</a:t>
            </a:r>
          </a:p>
          <a:p>
            <a:pPr lvl="1"/>
            <a:r>
              <a:rPr lang="en-US" dirty="0" smtClean="0"/>
              <a:t>to provision financial servers of read-mostly requests</a:t>
            </a:r>
          </a:p>
          <a:p>
            <a:pPr lvl="1"/>
            <a:r>
              <a:rPr lang="en-US" dirty="0" smtClean="0"/>
              <a:t>to parallelize computation</a:t>
            </a:r>
          </a:p>
          <a:p>
            <a:pPr lvl="1"/>
            <a:r>
              <a:rPr lang="en-US" dirty="0" smtClean="0"/>
              <a:t>to cache important data </a:t>
            </a:r>
          </a:p>
          <a:p>
            <a:pPr lvl="1"/>
            <a:r>
              <a:rPr lang="en-US" dirty="0" smtClean="0"/>
              <a:t>for fault-tolerance</a:t>
            </a:r>
            <a:endParaRPr lang="en-US" b="1" dirty="0" smtClean="0"/>
          </a:p>
          <a:p>
            <a:r>
              <a:rPr lang="en-US" dirty="0" smtClean="0"/>
              <a:t>Reliable multicast is a basis for consistent replication</a:t>
            </a:r>
          </a:p>
          <a:p>
            <a:pPr lvl="1"/>
            <a:r>
              <a:rPr lang="en-US" dirty="0" smtClean="0"/>
              <a:t>Transactions that update replicated data</a:t>
            </a:r>
          </a:p>
          <a:p>
            <a:pPr lvl="1"/>
            <a:r>
              <a:rPr lang="en-US" dirty="0" smtClean="0"/>
              <a:t>Atomic broadcast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loud Callout 109"/>
          <p:cNvSpPr/>
          <p:nvPr/>
        </p:nvSpPr>
        <p:spPr>
          <a:xfrm>
            <a:off x="6876256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1" name="Cloud Callout 110"/>
          <p:cNvSpPr/>
          <p:nvPr/>
        </p:nvSpPr>
        <p:spPr>
          <a:xfrm>
            <a:off x="5004048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486400" y="2806700"/>
          <a:ext cx="914400" cy="198438"/>
        </p:xfrm>
        <a:graphic>
          <a:graphicData uri="http://schemas.openxmlformats.org/presentationml/2006/ole">
            <p:oleObj spid="_x0000_s9218" name="Equation" r:id="rId3" imgW="914400" imgH="198720" progId="Equation.DSMT4">
              <p:embed/>
            </p:oleObj>
          </a:graphicData>
        </a:graphic>
      </p:graphicFrame>
      <p:sp>
        <p:nvSpPr>
          <p:cNvPr id="63" name="Freeform 62"/>
          <p:cNvSpPr/>
          <p:nvPr/>
        </p:nvSpPr>
        <p:spPr>
          <a:xfrm>
            <a:off x="6778610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1720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314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2025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loud Callout 68"/>
          <p:cNvSpPr/>
          <p:nvPr/>
        </p:nvSpPr>
        <p:spPr>
          <a:xfrm>
            <a:off x="4283968" y="260648"/>
            <a:ext cx="2952328" cy="9361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994165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04048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226413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3707904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804248" y="4005064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7730469" y="4005064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563888" y="3284984"/>
            <a:ext cx="642424" cy="603938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2" name="Freeform 101"/>
          <p:cNvSpPr/>
          <p:nvPr/>
        </p:nvSpPr>
        <p:spPr>
          <a:xfrm>
            <a:off x="3203848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203848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707904" y="2842483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3" name="Freeform 82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498221" y="898267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7226413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6588224" y="5362763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8316416" y="5373216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2" name="Cloud Callout 111"/>
          <p:cNvSpPr/>
          <p:nvPr/>
        </p:nvSpPr>
        <p:spPr>
          <a:xfrm>
            <a:off x="2915816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3" name="Cloud Callout 112"/>
          <p:cNvSpPr/>
          <p:nvPr/>
        </p:nvSpPr>
        <p:spPr>
          <a:xfrm>
            <a:off x="1043608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4" name="Oval 113"/>
          <p:cNvSpPr/>
          <p:nvPr/>
        </p:nvSpPr>
        <p:spPr>
          <a:xfrm>
            <a:off x="8322064" y="5561366"/>
            <a:ext cx="642424" cy="603938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17" name="Rounded Rectangular Callout 116"/>
          <p:cNvSpPr/>
          <p:nvPr/>
        </p:nvSpPr>
        <p:spPr>
          <a:xfrm>
            <a:off x="4716016" y="4509120"/>
            <a:ext cx="2592288" cy="792088"/>
          </a:xfrm>
          <a:prstGeom prst="wedgeRoundRectCallout">
            <a:avLst>
              <a:gd name="adj1" fmla="val 86707"/>
              <a:gd name="adj2" fmla="val 5919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Node </a:t>
            </a:r>
            <a:r>
              <a:rPr lang="en-US" b="1" i="1" dirty="0" smtClean="0"/>
              <a:t>G</a:t>
            </a:r>
            <a:r>
              <a:rPr lang="en-US" b="1" dirty="0" smtClean="0"/>
              <a:t> becomes </a:t>
            </a:r>
            <a:r>
              <a:rPr lang="en-US" b="1" i="1" dirty="0" smtClean="0"/>
              <a:t>Bad</a:t>
            </a:r>
          </a:p>
        </p:txBody>
      </p:sp>
      <p:sp>
        <p:nvSpPr>
          <p:cNvPr id="118" name="Freeform 11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2251348" y="482906"/>
            <a:ext cx="1153539" cy="80469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Blocking</a:t>
            </a:r>
            <a:endParaRPr lang="en-US" sz="1400" b="1" i="1" dirty="0"/>
          </a:p>
        </p:txBody>
      </p:sp>
      <p:sp>
        <p:nvSpPr>
          <p:cNvPr id="130" name="Rounded Rectangular Callout 129"/>
          <p:cNvSpPr/>
          <p:nvPr/>
        </p:nvSpPr>
        <p:spPr>
          <a:xfrm>
            <a:off x="179512" y="1772816"/>
            <a:ext cx="3888432" cy="792088"/>
          </a:xfrm>
          <a:prstGeom prst="wedgeRoundRectCallout">
            <a:avLst>
              <a:gd name="adj1" fmla="val 16813"/>
              <a:gd name="adj2" fmla="val -1107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The system state remains </a:t>
            </a:r>
            <a:r>
              <a:rPr lang="en-US" b="1" i="1" dirty="0" smtClean="0"/>
              <a:t>Blocking</a:t>
            </a:r>
          </a:p>
        </p:txBody>
      </p:sp>
      <p:sp>
        <p:nvSpPr>
          <p:cNvPr id="119" name="Footer Placeholder 1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463 L -0.02465 0.1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06632 0.194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0463 L -0.04618 0.13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463 L 0.05504 0.136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3.7037E-7 L -0.04045 0.14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 L -0.03906 0.140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7" grpId="0" animBg="1"/>
      <p:bldP spid="90" grpId="0" animBg="1"/>
      <p:bldP spid="105" grpId="0" animBg="1"/>
      <p:bldP spid="99" grpId="0" animBg="1"/>
      <p:bldP spid="108" grpId="0" animBg="1"/>
      <p:bldP spid="114" grpId="0" animBg="1"/>
      <p:bldP spid="117" grpId="0" animBg="1"/>
      <p:bldP spid="117" grpId="1" animBg="1"/>
      <p:bldP spid="118" grpId="0" animBg="1"/>
      <p:bldP spid="130" grpId="0" animBg="1"/>
      <p:bldP spid="13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118"/>
          <p:cNvSpPr/>
          <p:nvPr/>
        </p:nvSpPr>
        <p:spPr>
          <a:xfrm>
            <a:off x="3055620" y="1193800"/>
            <a:ext cx="3266440" cy="2771140"/>
          </a:xfrm>
          <a:custGeom>
            <a:avLst/>
            <a:gdLst>
              <a:gd name="connsiteX0" fmla="*/ 2735580 w 3266440"/>
              <a:gd name="connsiteY0" fmla="*/ 132080 h 2771140"/>
              <a:gd name="connsiteX1" fmla="*/ 1882140 w 3266440"/>
              <a:gd name="connsiteY1" fmla="*/ 360680 h 2771140"/>
              <a:gd name="connsiteX2" fmla="*/ 175260 w 3266440"/>
              <a:gd name="connsiteY2" fmla="*/ 2296160 h 2771140"/>
              <a:gd name="connsiteX3" fmla="*/ 830580 w 3266440"/>
              <a:gd name="connsiteY3" fmla="*/ 2768600 h 2771140"/>
              <a:gd name="connsiteX4" fmla="*/ 1409700 w 3266440"/>
              <a:gd name="connsiteY4" fmla="*/ 2311400 h 2771140"/>
              <a:gd name="connsiteX5" fmla="*/ 3055620 w 3266440"/>
              <a:gd name="connsiteY5" fmla="*/ 650240 h 2771140"/>
              <a:gd name="connsiteX6" fmla="*/ 2674620 w 3266440"/>
              <a:gd name="connsiteY6" fmla="*/ 101600 h 277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6440" h="2771140">
                <a:moveTo>
                  <a:pt x="2735580" y="132080"/>
                </a:moveTo>
                <a:cubicBezTo>
                  <a:pt x="2522220" y="66040"/>
                  <a:pt x="2308860" y="0"/>
                  <a:pt x="1882140" y="360680"/>
                </a:cubicBezTo>
                <a:cubicBezTo>
                  <a:pt x="1455420" y="721360"/>
                  <a:pt x="350520" y="1894840"/>
                  <a:pt x="175260" y="2296160"/>
                </a:cubicBezTo>
                <a:cubicBezTo>
                  <a:pt x="0" y="2697480"/>
                  <a:pt x="624840" y="2766060"/>
                  <a:pt x="830580" y="2768600"/>
                </a:cubicBezTo>
                <a:cubicBezTo>
                  <a:pt x="1036320" y="2771140"/>
                  <a:pt x="1038860" y="2664460"/>
                  <a:pt x="1409700" y="2311400"/>
                </a:cubicBezTo>
                <a:cubicBezTo>
                  <a:pt x="1780540" y="1958340"/>
                  <a:pt x="2844800" y="1018540"/>
                  <a:pt x="3055620" y="650240"/>
                </a:cubicBezTo>
                <a:cubicBezTo>
                  <a:pt x="3266440" y="281940"/>
                  <a:pt x="2970530" y="191770"/>
                  <a:pt x="2674620" y="101600"/>
                </a:cubicBezTo>
              </a:path>
            </a:pathLst>
          </a:custGeom>
          <a:solidFill>
            <a:srgbClr val="07E9D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loud Callout 109"/>
          <p:cNvSpPr/>
          <p:nvPr/>
        </p:nvSpPr>
        <p:spPr>
          <a:xfrm>
            <a:off x="6876256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1" name="Cloud Callout 110"/>
          <p:cNvSpPr/>
          <p:nvPr/>
        </p:nvSpPr>
        <p:spPr>
          <a:xfrm>
            <a:off x="5004048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486400" y="2806700"/>
          <a:ext cx="914400" cy="198438"/>
        </p:xfrm>
        <a:graphic>
          <a:graphicData uri="http://schemas.openxmlformats.org/presentationml/2006/ole">
            <p:oleObj spid="_x0000_s10242" name="Equation" r:id="rId3" imgW="914400" imgH="198720" progId="Equation.DSMT4">
              <p:embed/>
            </p:oleObj>
          </a:graphicData>
        </a:graphic>
      </p:graphicFrame>
      <p:sp>
        <p:nvSpPr>
          <p:cNvPr id="63" name="Freeform 62"/>
          <p:cNvSpPr/>
          <p:nvPr/>
        </p:nvSpPr>
        <p:spPr>
          <a:xfrm>
            <a:off x="6778610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1720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314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2025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loud Callout 68"/>
          <p:cNvSpPr/>
          <p:nvPr/>
        </p:nvSpPr>
        <p:spPr>
          <a:xfrm>
            <a:off x="4283968" y="260648"/>
            <a:ext cx="2952328" cy="9361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994165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04048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707904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804248" y="4005064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7730469" y="4005064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2" name="Freeform 101"/>
          <p:cNvSpPr/>
          <p:nvPr/>
        </p:nvSpPr>
        <p:spPr>
          <a:xfrm>
            <a:off x="3203848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203848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707904" y="2842483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3" name="Freeform 82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498221" y="898267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6588224" y="5362763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8316416" y="5373216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2" name="Cloud Callout 111"/>
          <p:cNvSpPr/>
          <p:nvPr/>
        </p:nvSpPr>
        <p:spPr>
          <a:xfrm>
            <a:off x="2915816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3" name="Cloud Callout 112"/>
          <p:cNvSpPr/>
          <p:nvPr/>
        </p:nvSpPr>
        <p:spPr>
          <a:xfrm>
            <a:off x="1043608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09" name="Oval 108"/>
          <p:cNvSpPr/>
          <p:nvPr/>
        </p:nvSpPr>
        <p:spPr>
          <a:xfrm>
            <a:off x="8322064" y="5561366"/>
            <a:ext cx="642424" cy="603938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17" name="Freeform 116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ular Callout 117"/>
          <p:cNvSpPr/>
          <p:nvPr/>
        </p:nvSpPr>
        <p:spPr>
          <a:xfrm>
            <a:off x="251520" y="1772816"/>
            <a:ext cx="2448272" cy="864096"/>
          </a:xfrm>
          <a:prstGeom prst="wedgeRoundRectCallout">
            <a:avLst>
              <a:gd name="adj1" fmla="val 88591"/>
              <a:gd name="adj2" fmla="val 13345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Node </a:t>
            </a:r>
            <a:r>
              <a:rPr lang="en-US" b="1" i="1" dirty="0" smtClean="0"/>
              <a:t>B</a:t>
            </a:r>
            <a:r>
              <a:rPr lang="en-US" b="1" dirty="0" smtClean="0"/>
              <a:t> becomes </a:t>
            </a:r>
            <a:r>
              <a:rPr lang="en-US" b="1" i="1" dirty="0" smtClean="0"/>
              <a:t>Good</a:t>
            </a:r>
            <a:endParaRPr lang="en-US" b="1" i="1" dirty="0"/>
          </a:p>
        </p:txBody>
      </p:sp>
      <p:sp>
        <p:nvSpPr>
          <p:cNvPr id="105" name="Slide Number Placeholder 10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179512" y="505910"/>
            <a:ext cx="1153539" cy="804695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Active</a:t>
            </a:r>
            <a:endParaRPr lang="en-US" sz="1400" b="1" i="1" dirty="0"/>
          </a:p>
        </p:txBody>
      </p:sp>
      <p:sp>
        <p:nvSpPr>
          <p:cNvPr id="121" name="Rounded Rectangle 120"/>
          <p:cNvSpPr/>
          <p:nvPr/>
        </p:nvSpPr>
        <p:spPr>
          <a:xfrm>
            <a:off x="2251348" y="482907"/>
            <a:ext cx="1153539" cy="80469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Blocking</a:t>
            </a:r>
            <a:endParaRPr lang="en-US" sz="1400" b="1" i="1" dirty="0"/>
          </a:p>
        </p:txBody>
      </p:sp>
      <p:sp>
        <p:nvSpPr>
          <p:cNvPr id="123" name="Curved Down Arrow 122"/>
          <p:cNvSpPr/>
          <p:nvPr/>
        </p:nvSpPr>
        <p:spPr>
          <a:xfrm rot="10800000">
            <a:off x="827585" y="1310605"/>
            <a:ext cx="1992476" cy="389275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99592" y="1238215"/>
            <a:ext cx="16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</a:t>
            </a:r>
            <a:r>
              <a:rPr lang="en-US" sz="900" b="1" dirty="0" smtClean="0"/>
              <a:t>node </a:t>
            </a:r>
            <a:r>
              <a:rPr lang="en-US" sz="900" b="1" i="1" dirty="0" smtClean="0"/>
              <a:t>B </a:t>
            </a:r>
            <a:r>
              <a:rPr lang="en-US" sz="900" b="1" dirty="0" smtClean="0"/>
              <a:t>becomes </a:t>
            </a:r>
            <a:r>
              <a:rPr lang="en-US" sz="900" b="1" i="1" dirty="0" smtClean="0"/>
              <a:t>Good</a:t>
            </a:r>
            <a:endParaRPr lang="en-US" sz="900" b="1" dirty="0"/>
          </a:p>
        </p:txBody>
      </p:sp>
      <p:sp>
        <p:nvSpPr>
          <p:cNvPr id="93" name="Oval 92"/>
          <p:cNvSpPr/>
          <p:nvPr/>
        </p:nvSpPr>
        <p:spPr>
          <a:xfrm>
            <a:off x="3563888" y="3284984"/>
            <a:ext cx="642424" cy="603938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4" name="Footer Placeholder 1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122" name="Rounded Rectangular Callout 121"/>
          <p:cNvSpPr/>
          <p:nvPr/>
        </p:nvSpPr>
        <p:spPr>
          <a:xfrm>
            <a:off x="179512" y="1556792"/>
            <a:ext cx="4032448" cy="864096"/>
          </a:xfrm>
          <a:prstGeom prst="wedgeRoundRectCallout">
            <a:avLst>
              <a:gd name="adj1" fmla="val 59462"/>
              <a:gd name="adj2" fmla="val 365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During  Blocking state:</a:t>
            </a:r>
          </a:p>
          <a:p>
            <a:r>
              <a:rPr lang="en-US" sz="1600" b="1" dirty="0" smtClean="0"/>
              <a:t># sent  bits ≤ buffers on path to B ≤ </a:t>
            </a:r>
            <a:r>
              <a:rPr lang="en-US" sz="1600" b="1" dirty="0" err="1" smtClean="0"/>
              <a:t>B</a:t>
            </a:r>
            <a:r>
              <a:rPr lang="en-US" sz="1600" b="1" baseline="-25000" dirty="0" err="1" smtClean="0"/>
              <a:t>max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02708 0.1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06632 0.163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3.7037E-7 L -0.04045 0.14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9" grpId="1" animBg="1"/>
      <p:bldP spid="87" grpId="0" animBg="1"/>
      <p:bldP spid="90" grpId="0" animBg="1"/>
      <p:bldP spid="62" grpId="0" animBg="1"/>
      <p:bldP spid="99" grpId="0" animBg="1"/>
      <p:bldP spid="118" grpId="0" animBg="1"/>
      <p:bldP spid="118" grpId="1" animBg="1"/>
      <p:bldP spid="120" grpId="0" animBg="1"/>
      <p:bldP spid="121" grpId="0" animBg="1"/>
      <p:bldP spid="123" grpId="0" animBg="1"/>
      <p:bldP spid="123" grpId="1" animBg="1"/>
      <p:bldP spid="129" grpId="0"/>
      <p:bldP spid="129" grpId="1"/>
      <p:bldP spid="93" grpId="0" animBg="1"/>
      <p:bldP spid="122" grpId="0" animBg="1"/>
      <p:bldP spid="1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loud Callout 109"/>
          <p:cNvSpPr/>
          <p:nvPr/>
        </p:nvSpPr>
        <p:spPr>
          <a:xfrm>
            <a:off x="6876256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1" name="Cloud Callout 110"/>
          <p:cNvSpPr/>
          <p:nvPr/>
        </p:nvSpPr>
        <p:spPr>
          <a:xfrm>
            <a:off x="5004048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486400" y="2806700"/>
          <a:ext cx="914400" cy="198438"/>
        </p:xfrm>
        <a:graphic>
          <a:graphicData uri="http://schemas.openxmlformats.org/presentationml/2006/ole">
            <p:oleObj spid="_x0000_s11266" name="Equation" r:id="rId3" imgW="914400" imgH="198720" progId="Equation.DSMT4">
              <p:embed/>
            </p:oleObj>
          </a:graphicData>
        </a:graphic>
      </p:graphicFrame>
      <p:sp>
        <p:nvSpPr>
          <p:cNvPr id="63" name="Freeform 62"/>
          <p:cNvSpPr/>
          <p:nvPr/>
        </p:nvSpPr>
        <p:spPr>
          <a:xfrm>
            <a:off x="6778610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1720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314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2025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loud Callout 68"/>
          <p:cNvSpPr/>
          <p:nvPr/>
        </p:nvSpPr>
        <p:spPr>
          <a:xfrm>
            <a:off x="4283968" y="260648"/>
            <a:ext cx="2952328" cy="9361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994165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04048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707904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2" name="Freeform 101"/>
          <p:cNvSpPr/>
          <p:nvPr/>
        </p:nvSpPr>
        <p:spPr>
          <a:xfrm>
            <a:off x="3203848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707904" y="2842483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3" name="Freeform 82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498221" y="898267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6588224" y="5362763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8316416" y="5373216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2" name="Cloud Callout 111"/>
          <p:cNvSpPr/>
          <p:nvPr/>
        </p:nvSpPr>
        <p:spPr>
          <a:xfrm>
            <a:off x="2915816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3" name="Cloud Callout 112"/>
          <p:cNvSpPr/>
          <p:nvPr/>
        </p:nvSpPr>
        <p:spPr>
          <a:xfrm>
            <a:off x="1043608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09" name="Oval 108"/>
          <p:cNvSpPr/>
          <p:nvPr/>
        </p:nvSpPr>
        <p:spPr>
          <a:xfrm>
            <a:off x="8322064" y="5561366"/>
            <a:ext cx="642424" cy="603938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17" name="Freeform 116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707904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8306533" y="514673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3" name="Rounded Rectangle 92"/>
          <p:cNvSpPr/>
          <p:nvPr/>
        </p:nvSpPr>
        <p:spPr>
          <a:xfrm>
            <a:off x="179512" y="505910"/>
            <a:ext cx="1153539" cy="804695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Active</a:t>
            </a:r>
            <a:endParaRPr lang="en-US" sz="1400" b="1" i="1" dirty="0"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023 L -0.06041 0.1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3.7037E-7 L -0.04045 0.142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3 L 0.02708 0.15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00086 0.03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75" grpId="0" animBg="1"/>
      <p:bldP spid="99" grpId="0" animBg="1"/>
      <p:bldP spid="1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loud Callout 109"/>
          <p:cNvSpPr/>
          <p:nvPr/>
        </p:nvSpPr>
        <p:spPr>
          <a:xfrm>
            <a:off x="6876256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1" name="Cloud Callout 110"/>
          <p:cNvSpPr/>
          <p:nvPr/>
        </p:nvSpPr>
        <p:spPr>
          <a:xfrm>
            <a:off x="5004048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486400" y="2806700"/>
          <a:ext cx="914400" cy="198438"/>
        </p:xfrm>
        <a:graphic>
          <a:graphicData uri="http://schemas.openxmlformats.org/presentationml/2006/ole">
            <p:oleObj spid="_x0000_s12290" name="Equation" r:id="rId3" imgW="914400" imgH="198720" progId="Equation.DSMT4">
              <p:embed/>
            </p:oleObj>
          </a:graphicData>
        </a:graphic>
      </p:graphicFrame>
      <p:sp>
        <p:nvSpPr>
          <p:cNvPr id="63" name="Freeform 62"/>
          <p:cNvSpPr/>
          <p:nvPr/>
        </p:nvSpPr>
        <p:spPr>
          <a:xfrm>
            <a:off x="6778610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1720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314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2025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loud Callout 68"/>
          <p:cNvSpPr/>
          <p:nvPr/>
        </p:nvSpPr>
        <p:spPr>
          <a:xfrm>
            <a:off x="4283968" y="260648"/>
            <a:ext cx="2952328" cy="9361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994165" y="198884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04048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698021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2" name="Freeform 101"/>
          <p:cNvSpPr/>
          <p:nvPr/>
        </p:nvSpPr>
        <p:spPr>
          <a:xfrm>
            <a:off x="3203848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498221" y="898267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8316416" y="5373216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2" name="Cloud Callout 111"/>
          <p:cNvSpPr/>
          <p:nvPr/>
        </p:nvSpPr>
        <p:spPr>
          <a:xfrm>
            <a:off x="2915816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3" name="Cloud Callout 112"/>
          <p:cNvSpPr/>
          <p:nvPr/>
        </p:nvSpPr>
        <p:spPr>
          <a:xfrm>
            <a:off x="1043608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09" name="Oval 108"/>
          <p:cNvSpPr/>
          <p:nvPr/>
        </p:nvSpPr>
        <p:spPr>
          <a:xfrm>
            <a:off x="8322064" y="5561366"/>
            <a:ext cx="642424" cy="603938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17" name="Freeform 116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707904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8306533" y="514673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0" name="Rounded Rectangular Callout 119"/>
          <p:cNvSpPr/>
          <p:nvPr/>
        </p:nvSpPr>
        <p:spPr>
          <a:xfrm>
            <a:off x="1691680" y="2132856"/>
            <a:ext cx="1800200" cy="720080"/>
          </a:xfrm>
          <a:prstGeom prst="wedgeRoundRectCallout">
            <a:avLst>
              <a:gd name="adj1" fmla="val 117040"/>
              <a:gd name="adj2" fmla="val 1254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Can send again</a:t>
            </a:r>
            <a:endParaRPr lang="en-US" b="1" dirty="0"/>
          </a:p>
        </p:txBody>
      </p:sp>
      <p:sp>
        <p:nvSpPr>
          <p:cNvPr id="82" name="Rectangle 81"/>
          <p:cNvSpPr/>
          <p:nvPr/>
        </p:nvSpPr>
        <p:spPr>
          <a:xfrm>
            <a:off x="3923928" y="4077072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3203848" y="4077072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3" name="Rounded Rectangular Callout 92"/>
          <p:cNvSpPr/>
          <p:nvPr/>
        </p:nvSpPr>
        <p:spPr>
          <a:xfrm>
            <a:off x="1187624" y="1412776"/>
            <a:ext cx="2160240" cy="648072"/>
          </a:xfrm>
          <a:prstGeom prst="wedgeRoundRectCallout">
            <a:avLst>
              <a:gd name="adj1" fmla="val 129120"/>
              <a:gd name="adj2" fmla="val 35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The root unblocks</a:t>
            </a:r>
            <a:endParaRPr lang="en-US" b="1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179512" y="505910"/>
            <a:ext cx="1153539" cy="804695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Active</a:t>
            </a:r>
            <a:endParaRPr lang="en-US" sz="1400" b="1" i="1" dirty="0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-0.05833 0.15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7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463 L 0.02708 0.147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3.7037E-7 L 0.06719 0.188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486 L -0.07968 0.187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9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14618 0.115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00104 0.04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9" grpId="0" animBg="1"/>
      <p:bldP spid="84" grpId="0" animBg="1"/>
      <p:bldP spid="83" grpId="0" animBg="1"/>
      <p:bldP spid="105" grpId="0" animBg="1"/>
      <p:bldP spid="120" grpId="0" animBg="1"/>
      <p:bldP spid="120" grpId="1" animBg="1"/>
      <p:bldP spid="82" grpId="0" animBg="1"/>
      <p:bldP spid="87" grpId="0" animBg="1"/>
      <p:bldP spid="93" grpId="0" animBg="1"/>
      <p:bldP spid="9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loud Callout 109"/>
          <p:cNvSpPr/>
          <p:nvPr/>
        </p:nvSpPr>
        <p:spPr>
          <a:xfrm>
            <a:off x="6876256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1" name="Cloud Callout 110"/>
          <p:cNvSpPr/>
          <p:nvPr/>
        </p:nvSpPr>
        <p:spPr>
          <a:xfrm>
            <a:off x="5004048" y="6165304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486400" y="2806700"/>
          <a:ext cx="914400" cy="198438"/>
        </p:xfrm>
        <a:graphic>
          <a:graphicData uri="http://schemas.openxmlformats.org/presentationml/2006/ole">
            <p:oleObj spid="_x0000_s13314" name="Equation" r:id="rId4" imgW="914400" imgH="198720" progId="Equation.DSMT4">
              <p:embed/>
            </p:oleObj>
          </a:graphicData>
        </a:graphic>
      </p:graphicFrame>
      <p:sp>
        <p:nvSpPr>
          <p:cNvPr id="63" name="Freeform 62"/>
          <p:cNvSpPr/>
          <p:nvPr/>
        </p:nvSpPr>
        <p:spPr>
          <a:xfrm>
            <a:off x="6778610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978410" y="14127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051720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114314" y="5642754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2025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loud Callout 68"/>
          <p:cNvSpPr/>
          <p:nvPr/>
        </p:nvSpPr>
        <p:spPr>
          <a:xfrm>
            <a:off x="4283968" y="260648"/>
            <a:ext cx="2952328" cy="93610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5004048" y="226641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3698021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2" name="Freeform 101"/>
          <p:cNvSpPr/>
          <p:nvPr/>
        </p:nvSpPr>
        <p:spPr>
          <a:xfrm>
            <a:off x="3203848" y="321297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498221" y="898267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8316416" y="5373216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2" name="Cloud Callout 111"/>
          <p:cNvSpPr/>
          <p:nvPr/>
        </p:nvSpPr>
        <p:spPr>
          <a:xfrm>
            <a:off x="2915816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13" name="Cloud Callout 112"/>
          <p:cNvSpPr/>
          <p:nvPr/>
        </p:nvSpPr>
        <p:spPr>
          <a:xfrm>
            <a:off x="1043608" y="6237312"/>
            <a:ext cx="1584176" cy="576064"/>
          </a:xfrm>
          <a:prstGeom prst="cloudCallout">
            <a:avLst>
              <a:gd name="adj1" fmla="val 55341"/>
              <a:gd name="adj2" fmla="val -2155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109" name="Oval 108"/>
          <p:cNvSpPr/>
          <p:nvPr/>
        </p:nvSpPr>
        <p:spPr>
          <a:xfrm>
            <a:off x="8322064" y="5561366"/>
            <a:ext cx="642424" cy="603938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17" name="Freeform 116"/>
          <p:cNvSpPr/>
          <p:nvPr/>
        </p:nvSpPr>
        <p:spPr>
          <a:xfrm>
            <a:off x="8002746" y="5570746"/>
            <a:ext cx="313670" cy="594558"/>
          </a:xfrm>
          <a:custGeom>
            <a:avLst/>
            <a:gdLst>
              <a:gd name="connsiteX0" fmla="*/ 245615 w 516384"/>
              <a:gd name="connsiteY0" fmla="*/ 0 h 1233996"/>
              <a:gd name="connsiteX1" fmla="*/ 298881 w 516384"/>
              <a:gd name="connsiteY1" fmla="*/ 435005 h 1233996"/>
              <a:gd name="connsiteX2" fmla="*/ 32551 w 516384"/>
              <a:gd name="connsiteY2" fmla="*/ 452761 h 1233996"/>
              <a:gd name="connsiteX3" fmla="*/ 494190 w 516384"/>
              <a:gd name="connsiteY3" fmla="*/ 461638 h 1233996"/>
              <a:gd name="connsiteX4" fmla="*/ 165716 w 516384"/>
              <a:gd name="connsiteY4" fmla="*/ 754602 h 1233996"/>
              <a:gd name="connsiteX5" fmla="*/ 405413 w 516384"/>
              <a:gd name="connsiteY5" fmla="*/ 958788 h 1233996"/>
              <a:gd name="connsiteX6" fmla="*/ 183471 w 516384"/>
              <a:gd name="connsiteY6" fmla="*/ 1233996 h 12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84" h="1233996">
                <a:moveTo>
                  <a:pt x="245615" y="0"/>
                </a:moveTo>
                <a:cubicBezTo>
                  <a:pt x="290003" y="179772"/>
                  <a:pt x="334392" y="359545"/>
                  <a:pt x="298881" y="435005"/>
                </a:cubicBezTo>
                <a:cubicBezTo>
                  <a:pt x="263370" y="510465"/>
                  <a:pt x="0" y="448322"/>
                  <a:pt x="32551" y="452761"/>
                </a:cubicBezTo>
                <a:cubicBezTo>
                  <a:pt x="65103" y="457200"/>
                  <a:pt x="471996" y="411331"/>
                  <a:pt x="494190" y="461638"/>
                </a:cubicBezTo>
                <a:cubicBezTo>
                  <a:pt x="516384" y="511945"/>
                  <a:pt x="180512" y="671744"/>
                  <a:pt x="165716" y="754602"/>
                </a:cubicBezTo>
                <a:cubicBezTo>
                  <a:pt x="150920" y="837460"/>
                  <a:pt x="402454" y="878889"/>
                  <a:pt x="405413" y="958788"/>
                </a:cubicBezTo>
                <a:cubicBezTo>
                  <a:pt x="408372" y="1038687"/>
                  <a:pt x="226380" y="1173332"/>
                  <a:pt x="183471" y="123399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707904" y="306896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8306533" y="5146739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923928" y="4077072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3203848" y="4077072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4572000" y="5362763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2473885" y="5362763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5498221" y="908720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5508104" y="898267"/>
            <a:ext cx="513939" cy="2264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179512" y="505910"/>
            <a:ext cx="1153539" cy="804695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Active</a:t>
            </a:r>
            <a:endParaRPr lang="en-US" sz="1400" b="1" i="1" dirty="0"/>
          </a:p>
        </p:txBody>
      </p:sp>
      <p:sp>
        <p:nvSpPr>
          <p:cNvPr id="132" name="Oval 131"/>
          <p:cNvSpPr/>
          <p:nvPr/>
        </p:nvSpPr>
        <p:spPr>
          <a:xfrm>
            <a:off x="4505640" y="5561366"/>
            <a:ext cx="642424" cy="603938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3" name="Rounded Rectangular Callout 132"/>
          <p:cNvSpPr/>
          <p:nvPr/>
        </p:nvSpPr>
        <p:spPr>
          <a:xfrm>
            <a:off x="467544" y="3861048"/>
            <a:ext cx="2600672" cy="720080"/>
          </a:xfrm>
          <a:prstGeom prst="wedgeRoundRectCallout">
            <a:avLst>
              <a:gd name="adj1" fmla="val 113028"/>
              <a:gd name="adj2" fmla="val 20151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Node </a:t>
            </a:r>
            <a:r>
              <a:rPr lang="en-US" b="1" i="1" dirty="0" smtClean="0"/>
              <a:t>E</a:t>
            </a:r>
            <a:r>
              <a:rPr lang="en-US" b="1" dirty="0" smtClean="0"/>
              <a:t> becomes </a:t>
            </a:r>
            <a:r>
              <a:rPr lang="en-US" b="1" i="1" dirty="0" smtClean="0"/>
              <a:t>Bad</a:t>
            </a:r>
            <a:endParaRPr lang="en-US" b="1" i="1" dirty="0"/>
          </a:p>
        </p:txBody>
      </p:sp>
      <p:sp>
        <p:nvSpPr>
          <p:cNvPr id="134" name="Rounded Rectangle 133"/>
          <p:cNvSpPr/>
          <p:nvPr/>
        </p:nvSpPr>
        <p:spPr>
          <a:xfrm>
            <a:off x="2251348" y="482907"/>
            <a:ext cx="1153539" cy="80469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Blocking</a:t>
            </a:r>
            <a:endParaRPr lang="en-US" sz="1400" b="1" i="1" dirty="0"/>
          </a:p>
        </p:txBody>
      </p:sp>
      <p:sp>
        <p:nvSpPr>
          <p:cNvPr id="135" name="Curved Down Arrow 134"/>
          <p:cNvSpPr/>
          <p:nvPr/>
        </p:nvSpPr>
        <p:spPr>
          <a:xfrm>
            <a:off x="843671" y="116634"/>
            <a:ext cx="1992476" cy="3892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26123" y="268042"/>
            <a:ext cx="1642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</a:t>
            </a:r>
            <a:r>
              <a:rPr lang="en-US" sz="900" b="1" dirty="0" smtClean="0"/>
              <a:t>ome node </a:t>
            </a:r>
            <a:r>
              <a:rPr lang="en-US" sz="900" b="1" i="1" dirty="0" smtClean="0"/>
              <a:t>E </a:t>
            </a:r>
            <a:r>
              <a:rPr lang="en-US" sz="900" b="1" dirty="0" smtClean="0"/>
              <a:t>becomes </a:t>
            </a:r>
            <a:r>
              <a:rPr lang="en-US" sz="900" b="1" i="1" dirty="0" smtClean="0"/>
              <a:t>Bad</a:t>
            </a:r>
            <a:endParaRPr lang="en-US" sz="900" b="1" dirty="0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-0.05833 0.1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579 L 0.02361 0.15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3.7037E-7 L 0.06962 0.188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579 L -0.07969 0.187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14618 0.1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06997 0.148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5295 0.137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602 L -0.05399 0.199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04392 0.19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4" grpId="0" animBg="1"/>
      <p:bldP spid="96" grpId="0" animBg="1"/>
      <p:bldP spid="105" grpId="0" animBg="1"/>
      <p:bldP spid="82" grpId="0" animBg="1"/>
      <p:bldP spid="87" grpId="0" animBg="1"/>
      <p:bldP spid="99" grpId="0" animBg="1"/>
      <p:bldP spid="99" grpId="1" animBg="1"/>
      <p:bldP spid="118" grpId="0" animBg="1"/>
      <p:bldP spid="118" grpId="1" animBg="1"/>
      <p:bldP spid="121" grpId="0" animBg="1"/>
      <p:bldP spid="122" grpId="0" animBg="1"/>
      <p:bldP spid="120" grpId="0" animBg="1"/>
      <p:bldP spid="132" grpId="0" animBg="1"/>
      <p:bldP spid="133" grpId="0" animBg="1"/>
      <p:bldP spid="133" grpId="1" animBg="1"/>
      <p:bldP spid="134" grpId="0" animBg="1"/>
      <p:bldP spid="135" grpId="0" animBg="1"/>
      <p:bldP spid="135" grpId="1" animBg="1"/>
      <p:bldP spid="136" grpId="0"/>
      <p:bldP spid="13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Period: </a:t>
            </a:r>
            <a:r>
              <a:rPr lang="en-US" b="1" i="1" dirty="0" smtClean="0"/>
              <a:t>Active</a:t>
            </a:r>
            <a:r>
              <a:rPr lang="en-US" dirty="0" smtClean="0"/>
              <a:t> and successive </a:t>
            </a:r>
            <a:r>
              <a:rPr lang="en-US" b="1" i="1" dirty="0" smtClean="0"/>
              <a:t>Blocking</a:t>
            </a:r>
            <a:r>
              <a:rPr lang="en-US" dirty="0" smtClean="0"/>
              <a:t> state</a:t>
            </a:r>
            <a:endParaRPr lang="en-US" b="1" i="1" dirty="0" smtClean="0"/>
          </a:p>
          <a:p>
            <a:r>
              <a:rPr lang="en-US" dirty="0" smtClean="0"/>
              <a:t>The aggregate throughput during </a:t>
            </a:r>
            <a:r>
              <a:rPr lang="en-US" b="1" dirty="0" smtClean="0"/>
              <a:t>m</a:t>
            </a:r>
            <a:r>
              <a:rPr lang="en-US" dirty="0" smtClean="0"/>
              <a:t> periods is: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57164" y="3109190"/>
          <a:ext cx="4799012" cy="2660650"/>
        </p:xfrm>
        <a:graphic>
          <a:graphicData uri="http://schemas.openxmlformats.org/presentationml/2006/ole">
            <p:oleObj spid="_x0000_s14338" name="Equation" r:id="rId4" imgW="1511280" imgH="838080" progId="Equation.DSMT4">
              <p:embed/>
            </p:oleObj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83568" y="2348880"/>
            <a:ext cx="3096344" cy="972688"/>
          </a:xfrm>
          <a:prstGeom prst="wedgeRoundRectCallout">
            <a:avLst>
              <a:gd name="adj1" fmla="val 75556"/>
              <a:gd name="adj2" fmla="val 8767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data root sent in </a:t>
            </a:r>
            <a:r>
              <a:rPr lang="en-US" sz="2400" b="1" i="1" dirty="0" smtClean="0"/>
              <a:t>Active</a:t>
            </a:r>
            <a:r>
              <a:rPr lang="en-US" sz="2400" dirty="0" smtClean="0"/>
              <a:t> state in period </a:t>
            </a:r>
            <a:r>
              <a:rPr lang="en-US" sz="2400" b="1" i="1" dirty="0" smtClean="0"/>
              <a:t>k </a:t>
            </a:r>
            <a:r>
              <a:rPr lang="en-US" sz="2400" dirty="0" smtClean="0"/>
              <a:t>(bits)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364088" y="2276872"/>
            <a:ext cx="3240360" cy="1153288"/>
          </a:xfrm>
          <a:prstGeom prst="wedgeRoundRectCallout">
            <a:avLst>
              <a:gd name="adj1" fmla="val -40520"/>
              <a:gd name="adj2" fmla="val 692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data root sent in </a:t>
            </a:r>
            <a:r>
              <a:rPr lang="en-US" sz="2400" b="1" i="1" dirty="0" smtClean="0"/>
              <a:t>Blocking</a:t>
            </a:r>
            <a:r>
              <a:rPr lang="en-US" sz="2400" dirty="0" smtClean="0"/>
              <a:t> state in period </a:t>
            </a:r>
            <a:r>
              <a:rPr lang="en-US" sz="2400" b="1" i="1" dirty="0" smtClean="0"/>
              <a:t>k </a:t>
            </a:r>
            <a:r>
              <a:rPr lang="en-US" sz="2400" dirty="0" smtClean="0"/>
              <a:t>(bits)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012160" y="5373216"/>
            <a:ext cx="3096344" cy="756664"/>
          </a:xfrm>
          <a:prstGeom prst="wedgeRoundRectCallout">
            <a:avLst>
              <a:gd name="adj1" fmla="val -56516"/>
              <a:gd name="adj2" fmla="val -5834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duration of </a:t>
            </a:r>
            <a:r>
              <a:rPr lang="en-US" sz="2400" b="1" i="1" dirty="0" smtClean="0"/>
              <a:t>Blocking </a:t>
            </a:r>
            <a:r>
              <a:rPr lang="en-US" sz="2400" dirty="0" smtClean="0"/>
              <a:t>state in period </a:t>
            </a:r>
            <a:r>
              <a:rPr lang="en-US" sz="2400" b="1" i="1" dirty="0" smtClean="0"/>
              <a:t>k</a:t>
            </a:r>
            <a:r>
              <a:rPr lang="en-US" sz="2400" dirty="0" smtClean="0"/>
              <a:t> (sec)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39552" y="5085184"/>
            <a:ext cx="3096344" cy="756664"/>
          </a:xfrm>
          <a:prstGeom prst="wedgeRoundRectCallout">
            <a:avLst>
              <a:gd name="adj1" fmla="val 77771"/>
              <a:gd name="adj2" fmla="val -2377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duration of </a:t>
            </a:r>
            <a:r>
              <a:rPr lang="en-US" sz="2400" b="1" i="1" dirty="0" smtClean="0"/>
              <a:t>Active </a:t>
            </a:r>
            <a:r>
              <a:rPr lang="en-US" sz="2400" dirty="0" smtClean="0"/>
              <a:t>state in period </a:t>
            </a:r>
            <a:r>
              <a:rPr lang="en-US" sz="2400" b="1" i="1" dirty="0" smtClean="0"/>
              <a:t>k</a:t>
            </a:r>
            <a:r>
              <a:rPr lang="en-US" sz="2400" dirty="0" smtClean="0"/>
              <a:t> (sec)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Analysis: Throughput in Each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Blocking </a:t>
            </a:r>
            <a:r>
              <a:rPr lang="en-US" dirty="0" smtClean="0"/>
              <a:t>state:</a:t>
            </a:r>
          </a:p>
          <a:p>
            <a:pPr lvl="1"/>
            <a:r>
              <a:rPr lang="en-US" dirty="0" smtClean="0"/>
              <a:t>Best-case assumption (for upper bound)</a:t>
            </a:r>
          </a:p>
          <a:p>
            <a:pPr lvl="2"/>
            <a:r>
              <a:rPr lang="en-US" dirty="0" smtClean="0"/>
              <a:t> At the beginning buffers are empty</a:t>
            </a:r>
          </a:p>
          <a:p>
            <a:pPr lvl="2"/>
            <a:r>
              <a:rPr lang="en-US" dirty="0" smtClean="0"/>
              <a:t> </a:t>
            </a:r>
            <a:r>
              <a:rPr lang="en-US" b="1" i="1" dirty="0" err="1" smtClean="0"/>
              <a:t>B</a:t>
            </a:r>
            <a:r>
              <a:rPr lang="en-US" b="1" i="1" baseline="-25000" dirty="0" err="1" smtClean="0"/>
              <a:t>k</a:t>
            </a:r>
            <a:r>
              <a:rPr lang="en-US" dirty="0" smtClean="0"/>
              <a:t> is bounded by </a:t>
            </a:r>
            <a:r>
              <a:rPr lang="en-US" b="1" i="1" dirty="0" err="1" smtClean="0"/>
              <a:t>B</a:t>
            </a:r>
            <a:r>
              <a:rPr lang="en-US" b="1" i="1" baseline="-25000" dirty="0" err="1" smtClean="0"/>
              <a:t>max</a:t>
            </a:r>
            <a:endParaRPr lang="en-US" b="1" i="1" baseline="-25000" dirty="0" smtClean="0"/>
          </a:p>
          <a:p>
            <a:pPr lvl="1"/>
            <a:r>
              <a:rPr lang="en-US" dirty="0" smtClean="0"/>
              <a:t>Long-term average of </a:t>
            </a:r>
            <a:r>
              <a:rPr lang="en-US" b="1" i="1" dirty="0" err="1" smtClean="0"/>
              <a:t>t</a:t>
            </a:r>
            <a:r>
              <a:rPr lang="en-US" b="1" i="1" baseline="-25000" dirty="0" err="1" smtClean="0"/>
              <a:t>Bk</a:t>
            </a:r>
            <a:r>
              <a:rPr lang="en-US" dirty="0" smtClean="0"/>
              <a:t> is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4644008" y="3140968"/>
          <a:ext cx="560945" cy="360040"/>
        </p:xfrm>
        <a:graphic>
          <a:graphicData uri="http://schemas.openxmlformats.org/presentationml/2006/ole">
            <p:oleObj spid="_x0000_s16386" name="Equation" r:id="rId3" imgW="152280" imgH="164880" progId="Equation.DSMT4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Analysis: Throughput in Each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Active </a:t>
            </a:r>
            <a:r>
              <a:rPr lang="en-US" dirty="0" smtClean="0"/>
              <a:t>state:</a:t>
            </a:r>
          </a:p>
          <a:p>
            <a:pPr lvl="1"/>
            <a:r>
              <a:rPr lang="en-US" dirty="0" smtClean="0"/>
              <a:t>Best-case assumption (for upper bound) </a:t>
            </a:r>
          </a:p>
          <a:p>
            <a:pPr lvl="2"/>
            <a:r>
              <a:rPr lang="en-US" dirty="0" smtClean="0"/>
              <a:t>Root always sends at maximal throughput</a:t>
            </a:r>
          </a:p>
          <a:p>
            <a:pPr lvl="2"/>
            <a:r>
              <a:rPr lang="en-US" dirty="0" smtClean="0"/>
              <a:t>Flow control is perfect – no slow start</a:t>
            </a:r>
          </a:p>
          <a:p>
            <a:pPr lvl="1"/>
            <a:r>
              <a:rPr lang="en-US" dirty="0" smtClean="0"/>
              <a:t>State duration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Ak</a:t>
            </a:r>
            <a:r>
              <a:rPr lang="en-US" dirty="0" smtClean="0"/>
              <a:t>) analysis is complex (see paper)</a:t>
            </a:r>
          </a:p>
          <a:p>
            <a:endParaRPr lang="en-US" b="1" i="1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Throughput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prove a bound on AGGR(m)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68313" y="2348880"/>
          <a:ext cx="8137525" cy="2592387"/>
        </p:xfrm>
        <a:graphic>
          <a:graphicData uri="http://schemas.openxmlformats.org/presentationml/2006/ole">
            <p:oleObj spid="_x0000_s51202" name="Equation" r:id="rId4" imgW="4381200" imgH="1396800" progId="Equation.DSMT4">
              <p:embed/>
            </p:oleObj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588224" y="2060848"/>
            <a:ext cx="2304256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Duration of </a:t>
            </a:r>
            <a:r>
              <a:rPr lang="en-US" b="1" i="1" dirty="0" smtClean="0"/>
              <a:t>Good</a:t>
            </a:r>
            <a:r>
              <a:rPr lang="en-US" dirty="0" smtClean="0"/>
              <a:t> state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 flipV="1">
            <a:off x="4283968" y="2518048"/>
            <a:ext cx="2304256" cy="910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4932040" y="2518048"/>
            <a:ext cx="1656184" cy="1703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rot="10800000" flipV="1">
            <a:off x="6228184" y="2518048"/>
            <a:ext cx="360040" cy="1775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496" y="4797152"/>
            <a:ext cx="175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 bound</a:t>
            </a:r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>
            <a:off x="1691680" y="5013176"/>
            <a:ext cx="648072" cy="13045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7524328" y="5085184"/>
            <a:ext cx="648072" cy="1304528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76056" y="4949552"/>
            <a:ext cx="217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Duration of </a:t>
            </a:r>
            <a:r>
              <a:rPr lang="en-US" b="1" dirty="0" smtClean="0"/>
              <a:t>Good</a:t>
            </a:r>
            <a:r>
              <a:rPr lang="en-US" dirty="0" smtClean="0"/>
              <a:t>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Throughput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prove a bound on AGGR(m)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68313" y="2348880"/>
          <a:ext cx="8137525" cy="2592387"/>
        </p:xfrm>
        <a:graphic>
          <a:graphicData uri="http://schemas.openxmlformats.org/presentationml/2006/ole">
            <p:oleObj spid="_x0000_s52226" name="Equation" r:id="rId4" imgW="4381200" imgH="1396800" progId="Equation.DSMT4">
              <p:embed/>
            </p:oleObj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588224" y="2060848"/>
            <a:ext cx="2304256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Duration of </a:t>
            </a:r>
            <a:r>
              <a:rPr lang="en-US" b="1" i="1" dirty="0" smtClean="0"/>
              <a:t>Bad </a:t>
            </a:r>
            <a:r>
              <a:rPr lang="en-US" dirty="0" smtClean="0"/>
              <a:t>state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7" idx="2"/>
          </p:cNvCxnSpPr>
          <p:nvPr/>
        </p:nvCxnSpPr>
        <p:spPr>
          <a:xfrm rot="16200000" flipH="1">
            <a:off x="7081428" y="3634172"/>
            <a:ext cx="13898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4797152"/>
            <a:ext cx="175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 bound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0800000">
            <a:off x="1691680" y="5013176"/>
            <a:ext cx="648072" cy="13045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524328" y="5085184"/>
            <a:ext cx="648072" cy="1304528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76056" y="4949552"/>
            <a:ext cx="202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Duration of </a:t>
            </a:r>
            <a:r>
              <a:rPr lang="en-US" b="1" dirty="0" smtClean="0"/>
              <a:t>Bad </a:t>
            </a:r>
            <a:r>
              <a:rPr lang="en-US" dirty="0" smtClean="0"/>
              <a:t>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not IP/UDP-based Multicast 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CTOs say these mechanisms may destabilize the whole data center</a:t>
            </a:r>
          </a:p>
          <a:p>
            <a:pPr lvl="1"/>
            <a:r>
              <a:rPr lang="en-US" dirty="0" smtClean="0"/>
              <a:t>Lack of flow control</a:t>
            </a:r>
          </a:p>
          <a:p>
            <a:pPr lvl="1"/>
            <a:r>
              <a:rPr lang="en-US" dirty="0" smtClean="0"/>
              <a:t>Tend to cause “synchronization” </a:t>
            </a:r>
          </a:p>
          <a:p>
            <a:pPr lvl="2"/>
            <a:r>
              <a:rPr lang="en-US" dirty="0" smtClean="0"/>
              <a:t>Load oscillations</a:t>
            </a:r>
          </a:p>
          <a:p>
            <a:r>
              <a:rPr lang="en-US" dirty="0" smtClean="0"/>
              <a:t>Anecdotes (eBay, Amazon):</a:t>
            </a:r>
          </a:p>
          <a:p>
            <a:pPr lvl="1"/>
            <a:r>
              <a:rPr lang="en-US" dirty="0" smtClean="0"/>
              <a:t>All goes well until one day, under heavy load, loss rates spike, triggering throughput collapse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3008589" cy="18923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Throughput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prove a bound on AGGR(m)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LADIS 2010</a:t>
            </a:r>
            <a:endParaRPr lang="en-US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68313" y="2348880"/>
          <a:ext cx="8137525" cy="2592387"/>
        </p:xfrm>
        <a:graphic>
          <a:graphicData uri="http://schemas.openxmlformats.org/presentationml/2006/ole">
            <p:oleObj spid="_x0000_s53250" name="Equation" r:id="rId4" imgW="4381200" imgH="1396800" progId="Equation.DSMT4">
              <p:embed/>
            </p:oleObj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156176" y="1340768"/>
            <a:ext cx="2304256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size 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7" idx="2"/>
          </p:cNvCxnSpPr>
          <p:nvPr/>
        </p:nvCxnSpPr>
        <p:spPr>
          <a:xfrm rot="5400000">
            <a:off x="6253336" y="2230016"/>
            <a:ext cx="102981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 rot="5400000">
            <a:off x="4525144" y="933872"/>
            <a:ext cx="1461864" cy="4104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 rot="16200000" flipH="1">
            <a:off x="7189440" y="2374032"/>
            <a:ext cx="11018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 rot="5400000">
            <a:off x="4489140" y="1761964"/>
            <a:ext cx="232596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</p:cNvCxnSpPr>
          <p:nvPr/>
        </p:nvCxnSpPr>
        <p:spPr>
          <a:xfrm rot="5400000">
            <a:off x="6181328" y="3022104"/>
            <a:ext cx="18939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96" y="4797152"/>
            <a:ext cx="175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 bound</a:t>
            </a:r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 rot="10800000">
            <a:off x="1691680" y="5013176"/>
            <a:ext cx="648072" cy="13045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524328" y="5085184"/>
            <a:ext cx="648072" cy="1304528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76056" y="4949552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Remove the assumption of empty buffers</a:t>
            </a:r>
          </a:p>
          <a:p>
            <a:pPr lvl="1"/>
            <a:r>
              <a:rPr lang="en-US" dirty="0" smtClean="0"/>
              <a:t>Use real buffers</a:t>
            </a:r>
          </a:p>
          <a:p>
            <a:pPr lvl="1"/>
            <a:r>
              <a:rPr lang="en-US" dirty="0" smtClean="0"/>
              <a:t>At nodes close to the root, measured to be full half the time </a:t>
            </a:r>
          </a:p>
          <a:p>
            <a:endParaRPr lang="en-US" dirty="0" smtClean="0"/>
          </a:p>
          <a:p>
            <a:r>
              <a:rPr lang="en-US" dirty="0" smtClean="0"/>
              <a:t>Still assume perfect flow control</a:t>
            </a:r>
          </a:p>
          <a:p>
            <a:pPr lvl="1"/>
            <a:r>
              <a:rPr lang="en-US" dirty="0" smtClean="0"/>
              <a:t>No slow start</a:t>
            </a:r>
          </a:p>
          <a:p>
            <a:pPr lvl="1"/>
            <a:r>
              <a:rPr lang="en-US" dirty="0" smtClean="0"/>
              <a:t>Hence still upper bound on real network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Our simulations</a:t>
            </a:r>
          </a:p>
          <a:p>
            <a:pPr lvl="1"/>
            <a:r>
              <a:rPr lang="en-US" dirty="0" smtClean="0"/>
              <a:t>Big trees (10,000s of nodes)</a:t>
            </a:r>
          </a:p>
          <a:p>
            <a:pPr lvl="1"/>
            <a:r>
              <a:rPr lang="en-US" dirty="0" smtClean="0"/>
              <a:t>Small trees (10s of nodes)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1: Big Trees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2E44-2A85-4431-969C-9FF39AF04C8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Tree spanning an entire data center</a:t>
            </a:r>
          </a:p>
          <a:p>
            <a:pPr lvl="1"/>
            <a:r>
              <a:rPr lang="en-US" dirty="0" smtClean="0"/>
              <a:t>10,000s of nodes</a:t>
            </a:r>
          </a:p>
          <a:p>
            <a:r>
              <a:rPr lang="en-US" dirty="0" smtClean="0"/>
              <a:t>Used for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3" descr="fine_disturban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1237" y="1885950"/>
            <a:ext cx="5343525" cy="4000500"/>
          </a:xfrm>
          <a:prstGeom prst="rect">
            <a:avLst/>
          </a:prstGeom>
        </p:spPr>
      </p:pic>
      <p:pic>
        <p:nvPicPr>
          <p:cNvPr id="23" name="Content Placeholder 22" descr="coarse_disturbances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128837" y="1733550"/>
            <a:ext cx="5343525" cy="4000500"/>
          </a:xfrm>
        </p:spPr>
      </p:pic>
      <p:sp>
        <p:nvSpPr>
          <p:cNvPr id="17" name="TextBox 16"/>
          <p:cNvSpPr txBox="1"/>
          <p:nvPr/>
        </p:nvSpPr>
        <p:spPr>
          <a:xfrm>
            <a:off x="2942481" y="1835532"/>
            <a:ext cx="35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Disturbances every hour for 1 sec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Aggregate Throughput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LADIS 2010</a:t>
            </a:r>
            <a:endParaRPr lang="en-US" dirty="0"/>
          </a:p>
        </p:txBody>
      </p:sp>
      <p:pic>
        <p:nvPicPr>
          <p:cNvPr id="26" name="Picture 25" descr="ylabl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150647" y="3573016"/>
            <a:ext cx="2377440" cy="432816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1619672" y="5805264"/>
            <a:ext cx="6120680" cy="720080"/>
          </a:xfrm>
          <a:prstGeom prst="wedgeRoundRectCallout">
            <a:avLst>
              <a:gd name="adj1" fmla="val -19078"/>
              <a:gd name="adj2" fmla="val -1502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Simulations much worse: ~90% degradation  </a:t>
            </a:r>
            <a:endParaRPr lang="en-US" sz="28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547664" y="5373216"/>
            <a:ext cx="7236296" cy="864096"/>
          </a:xfrm>
          <a:prstGeom prst="wedgeRoundRectCallout">
            <a:avLst>
              <a:gd name="adj1" fmla="val -23070"/>
              <a:gd name="adj2" fmla="val -1943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Analytic bound: TCP default  buffers (64KB), 10K nodes</a:t>
            </a:r>
          </a:p>
          <a:p>
            <a:pPr algn="ctr"/>
            <a:r>
              <a:rPr lang="en-US" sz="2400" dirty="0" smtClean="0"/>
              <a:t>~65% degradation 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2843808" y="1340768"/>
            <a:ext cx="4680520" cy="864096"/>
          </a:xfrm>
          <a:prstGeom prst="wedgeRoundRectCallout">
            <a:avLst>
              <a:gd name="adj1" fmla="val -35956"/>
              <a:gd name="adj2" fmla="val 870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Analytic bound not so pessimistic</a:t>
            </a:r>
          </a:p>
          <a:p>
            <a:pPr algn="ctr"/>
            <a:r>
              <a:rPr lang="en-US" sz="2400" dirty="0" smtClean="0"/>
              <a:t> when buffers are large</a:t>
            </a:r>
            <a:endParaRPr lang="en-US" sz="24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251520" y="1844824"/>
            <a:ext cx="5544616" cy="864096"/>
          </a:xfrm>
          <a:prstGeom prst="wedgeRoundRectCallout">
            <a:avLst>
              <a:gd name="adj1" fmla="val 9084"/>
              <a:gd name="adj2" fmla="val 2266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Simulations show we still have a problem 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800" dirty="0" smtClean="0"/>
              <a:t>because</a:t>
            </a:r>
            <a:r>
              <a:rPr lang="en-US" sz="2400" dirty="0" smtClean="0"/>
              <a:t> buffers are full half the time)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  <p:bldP spid="10" grpId="1" animBg="1"/>
      <p:bldP spid="24" grpId="0" animBg="1"/>
      <p:bldP spid="24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2: Small Trees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2E44-2A85-4431-969C-9FF39AF04C8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Node in DC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2E44-2A85-4431-969C-9FF39AF04C8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  many different applications using network</a:t>
            </a:r>
            <a:r>
              <a:rPr lang="en-US" sz="2400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50% of the time  - more than 10 concurrent flows</a:t>
            </a:r>
          </a:p>
          <a:p>
            <a:pPr lvl="1"/>
            <a:r>
              <a:rPr lang="en-US" dirty="0" smtClean="0"/>
              <a:t>5% of the time - more than 80 concurrent flows</a:t>
            </a:r>
          </a:p>
          <a:p>
            <a:pPr lvl="2"/>
            <a:r>
              <a:rPr lang="en-US" dirty="0" smtClean="0"/>
              <a:t>[Greenberg, Hamilton, Jain, </a:t>
            </a:r>
            <a:r>
              <a:rPr lang="en-US" dirty="0" err="1" smtClean="0"/>
              <a:t>Kandula</a:t>
            </a:r>
            <a:r>
              <a:rPr lang="en-US" dirty="0" smtClean="0"/>
              <a:t>, Kim,  </a:t>
            </a:r>
            <a:r>
              <a:rPr lang="en-US" dirty="0" err="1" smtClean="0"/>
              <a:t>Lahiri</a:t>
            </a:r>
            <a:r>
              <a:rPr lang="en-US" dirty="0" smtClean="0"/>
              <a:t>, </a:t>
            </a:r>
            <a:r>
              <a:rPr lang="en-US" dirty="0" err="1" smtClean="0"/>
              <a:t>Maltz</a:t>
            </a:r>
            <a:r>
              <a:rPr lang="en-US" dirty="0" smtClean="0"/>
              <a:t>, Patel, </a:t>
            </a:r>
            <a:r>
              <a:rPr lang="en-US" dirty="0" err="1" smtClean="0"/>
              <a:t>Sengupta</a:t>
            </a:r>
            <a:r>
              <a:rPr lang="en-US" dirty="0" smtClean="0"/>
              <a:t>, 2009]</a:t>
            </a:r>
          </a:p>
          <a:p>
            <a:endParaRPr lang="en-US" dirty="0" smtClean="0"/>
          </a:p>
          <a:p>
            <a:r>
              <a:rPr lang="en-US" dirty="0" smtClean="0"/>
              <a:t>Can’t use too big buffers</a:t>
            </a:r>
          </a:p>
          <a:p>
            <a:endParaRPr lang="en-US" dirty="0" smtClean="0"/>
          </a:p>
          <a:p>
            <a:r>
              <a:rPr lang="en-US" dirty="0" smtClean="0"/>
              <a:t>Switch port  might congest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 Time-Outs as Disturbances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Temporary  switch congestion can cause a loss burst on a TCP link</a:t>
            </a:r>
          </a:p>
          <a:p>
            <a:endParaRPr lang="en-US" sz="2800" dirty="0" smtClean="0"/>
          </a:p>
          <a:p>
            <a:r>
              <a:rPr lang="en-US" sz="2800" dirty="0" smtClean="0"/>
              <a:t>The following TCP link time-out can be modeled as a </a:t>
            </a:r>
            <a:r>
              <a:rPr lang="en-US" sz="2800" i="1" dirty="0" smtClean="0"/>
              <a:t>disturbance</a:t>
            </a:r>
          </a:p>
          <a:p>
            <a:endParaRPr lang="en-US" sz="2800" dirty="0" smtClean="0"/>
          </a:p>
          <a:p>
            <a:r>
              <a:rPr lang="en-US" sz="2800" dirty="0" smtClean="0"/>
              <a:t>Default TCP implementations </a:t>
            </a:r>
          </a:p>
          <a:p>
            <a:pPr lvl="1"/>
            <a:r>
              <a:rPr lang="en-US" dirty="0" smtClean="0"/>
              <a:t>Min. time-out 200 ms</a:t>
            </a:r>
          </a:p>
          <a:p>
            <a:pPr lvl="1"/>
            <a:r>
              <a:rPr lang="en-US" dirty="0" smtClean="0"/>
              <a:t>Network RTT can be  ~200us</a:t>
            </a:r>
          </a:p>
          <a:p>
            <a:pPr lvl="1"/>
            <a:r>
              <a:rPr lang="en-US" dirty="0" smtClean="0"/>
              <a:t>The source of well-known </a:t>
            </a:r>
            <a:r>
              <a:rPr lang="en-US" dirty="0" err="1" smtClean="0"/>
              <a:t>Incast</a:t>
            </a:r>
            <a:r>
              <a:rPr lang="en-US" dirty="0" smtClean="0"/>
              <a:t> problem</a:t>
            </a:r>
          </a:p>
          <a:p>
            <a:pPr lvl="2"/>
            <a:r>
              <a:rPr lang="en-US" dirty="0" smtClean="0"/>
              <a:t>[Nagle, </a:t>
            </a:r>
            <a:r>
              <a:rPr lang="en-US" dirty="0" err="1" smtClean="0"/>
              <a:t>Serenyi</a:t>
            </a:r>
            <a:r>
              <a:rPr lang="en-US" dirty="0" smtClean="0"/>
              <a:t>, Matthews 2004]</a:t>
            </a:r>
          </a:p>
          <a:p>
            <a:endParaRPr lang="en-US" dirty="0" smtClean="0"/>
          </a:p>
          <a:p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LADIS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 descr="fine_disturbance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28837" y="1733550"/>
            <a:ext cx="5343525" cy="4000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Aggregate Throughput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6752" y="1844824"/>
            <a:ext cx="365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Time-outs every 5 sec for 200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203848" y="2924944"/>
            <a:ext cx="4680520" cy="648072"/>
          </a:xfrm>
          <a:prstGeom prst="wedgeRoundRectCallout">
            <a:avLst>
              <a:gd name="adj1" fmla="val -14155"/>
              <a:gd name="adj2" fmla="val 725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Simulations: again bigger buffers help only in theory</a:t>
            </a:r>
            <a:endParaRPr lang="en-US" sz="2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39552" y="1268760"/>
            <a:ext cx="6048672" cy="504056"/>
          </a:xfrm>
          <a:prstGeom prst="wedgeRoundRectCallout">
            <a:avLst>
              <a:gd name="adj1" fmla="val 18916"/>
              <a:gd name="adj2" fmla="val 136601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Analytical bound:  again optimistic for larger buffers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83568" y="5733256"/>
            <a:ext cx="6336704" cy="504056"/>
          </a:xfrm>
          <a:prstGeom prst="wedgeRoundRectCallout">
            <a:avLst>
              <a:gd name="adj1" fmla="val 15701"/>
              <a:gd name="adj2" fmla="val -4394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Analytic bound: TCP default  buffers (64KB), 50 nodes</a:t>
            </a:r>
            <a:endParaRPr lang="en-US" sz="240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pic>
        <p:nvPicPr>
          <p:cNvPr id="25" name="Picture 24" descr="ylabl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150647" y="3573016"/>
            <a:ext cx="2377440" cy="432816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3275856" y="5949280"/>
            <a:ext cx="4248472" cy="504056"/>
          </a:xfrm>
          <a:prstGeom prst="wedgeRoundRectCallout">
            <a:avLst>
              <a:gd name="adj1" fmla="val -11754"/>
              <a:gd name="adj2" fmla="val -267615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Simulations much worse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explain why supposedly perfect tree-based multicast inevitably collapses in data centers: </a:t>
            </a:r>
          </a:p>
          <a:p>
            <a:pPr lvl="1"/>
            <a:r>
              <a:rPr lang="en-US" sz="2200" dirty="0" smtClean="0"/>
              <a:t>Rare and short disruption events (</a:t>
            </a:r>
            <a:r>
              <a:rPr lang="en-US" sz="2200" i="1" dirty="0" smtClean="0"/>
              <a:t>disturbances</a:t>
            </a:r>
            <a:r>
              <a:rPr lang="en-US" sz="2200" dirty="0" smtClean="0"/>
              <a:t>) can cause throughput collapse when system grows</a:t>
            </a:r>
          </a:p>
          <a:p>
            <a:pPr lvl="1"/>
            <a:r>
              <a:rPr lang="en-US" sz="2200" dirty="0" smtClean="0"/>
              <a:t>Frequent </a:t>
            </a:r>
            <a:r>
              <a:rPr lang="en-US" sz="2200" i="1" dirty="0" smtClean="0"/>
              <a:t>disturbances </a:t>
            </a:r>
            <a:r>
              <a:rPr lang="en-US" sz="2200" dirty="0" smtClean="0"/>
              <a:t>can cause throughput collapse even for small  system sizes</a:t>
            </a:r>
          </a:p>
          <a:p>
            <a:endParaRPr lang="en-US" dirty="0" smtClean="0"/>
          </a:p>
          <a:p>
            <a:r>
              <a:rPr lang="en-US" dirty="0" smtClean="0"/>
              <a:t>Reality is even </a:t>
            </a:r>
            <a:r>
              <a:rPr lang="en-US" b="1" i="1" dirty="0" smtClean="0"/>
              <a:t>worse</a:t>
            </a:r>
            <a:r>
              <a:rPr lang="en-US" dirty="0" smtClean="0"/>
              <a:t> than our analytic bound: </a:t>
            </a:r>
          </a:p>
          <a:p>
            <a:pPr lvl="1"/>
            <a:r>
              <a:rPr lang="en-US" sz="2200" i="1" dirty="0" smtClean="0"/>
              <a:t>Disturbances </a:t>
            </a:r>
            <a:r>
              <a:rPr lang="en-US" sz="2200" dirty="0" smtClean="0"/>
              <a:t>cause buffers to fill up </a:t>
            </a:r>
          </a:p>
          <a:p>
            <a:pPr lvl="1"/>
            <a:r>
              <a:rPr lang="en-US" sz="2000" dirty="0" smtClean="0"/>
              <a:t>The main reason of the gap between simulation and analysis</a:t>
            </a:r>
          </a:p>
          <a:p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PODC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88EC-9874-4877-8127-8C28A943C4A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15816" y="263691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 you.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Tree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common variant of data center multicast</a:t>
            </a:r>
          </a:p>
          <a:p>
            <a:pPr lvl="2"/>
            <a:r>
              <a:rPr lang="en-US" sz="1600" b="1" dirty="0" smtClean="0">
                <a:solidFill>
                  <a:schemeClr val="tx2"/>
                </a:solidFill>
              </a:rPr>
              <a:t>The cost of a cloud: research problems in data center networks. </a:t>
            </a:r>
            <a:r>
              <a:rPr lang="en-US" sz="1600" dirty="0" smtClean="0">
                <a:solidFill>
                  <a:schemeClr val="tx2"/>
                </a:solidFill>
              </a:rPr>
              <a:t>Greenberg,  Hamilton,  </a:t>
            </a:r>
            <a:r>
              <a:rPr lang="en-US" sz="1600" dirty="0" err="1" smtClean="0">
                <a:solidFill>
                  <a:schemeClr val="tx2"/>
                </a:solidFill>
              </a:rPr>
              <a:t>Maltz</a:t>
            </a:r>
            <a:r>
              <a:rPr lang="en-US" sz="1600" dirty="0" smtClean="0">
                <a:solidFill>
                  <a:schemeClr val="tx2"/>
                </a:solidFill>
              </a:rPr>
              <a:t>, and  Patel.</a:t>
            </a:r>
          </a:p>
          <a:p>
            <a:pPr lvl="2"/>
            <a:r>
              <a:rPr lang="en-US" sz="1600" b="1" dirty="0" smtClean="0">
                <a:solidFill>
                  <a:schemeClr val="tx2"/>
                </a:solidFill>
              </a:rPr>
              <a:t>Toward  a cloud computing research agenda.  </a:t>
            </a:r>
            <a:r>
              <a:rPr lang="en-US" sz="1600" dirty="0" err="1" smtClean="0">
                <a:solidFill>
                  <a:schemeClr val="tx2"/>
                </a:solidFill>
              </a:rPr>
              <a:t>Birman</a:t>
            </a:r>
            <a:r>
              <a:rPr lang="en-US" sz="1600" dirty="0" smtClean="0">
                <a:solidFill>
                  <a:schemeClr val="tx2"/>
                </a:solidFill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</a:rPr>
              <a:t>Chockler</a:t>
            </a:r>
            <a:r>
              <a:rPr lang="en-US" sz="1600" dirty="0" smtClean="0">
                <a:solidFill>
                  <a:schemeClr val="tx2"/>
                </a:solidFill>
              </a:rPr>
              <a:t>, and van </a:t>
            </a:r>
            <a:r>
              <a:rPr lang="en-US" sz="1600" dirty="0" err="1" smtClean="0">
                <a:solidFill>
                  <a:schemeClr val="tx2"/>
                </a:solidFill>
              </a:rPr>
              <a:t>Renesse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smtClean="0"/>
              <a:t>Most application level multicast protocols use trees implicitly</a:t>
            </a:r>
          </a:p>
          <a:p>
            <a:pPr lvl="1"/>
            <a:r>
              <a:rPr lang="en-US" dirty="0" smtClean="0"/>
              <a:t>SCRIBE, NICE. Mesh-solutions also, as long as no node failures</a:t>
            </a:r>
          </a:p>
          <a:p>
            <a:pPr lvl="1"/>
            <a:r>
              <a:rPr lang="en-US" dirty="0" smtClean="0"/>
              <a:t>The time without failures in DC can be long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Flow and congestion control</a:t>
            </a:r>
          </a:p>
          <a:p>
            <a:pPr lvl="1"/>
            <a:r>
              <a:rPr lang="en-US" dirty="0" smtClean="0"/>
              <a:t>Should be stable ..?</a:t>
            </a:r>
          </a:p>
          <a:p>
            <a:pPr>
              <a:buNone/>
            </a:pPr>
            <a:endParaRPr lang="en-US" sz="23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2E44-2A85-4431-969C-9FF39AF04C8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436095" y="3760440"/>
            <a:ext cx="3584095" cy="2836912"/>
            <a:chOff x="5117179" y="1556792"/>
            <a:chExt cx="3903012" cy="3124944"/>
          </a:xfrm>
        </p:grpSpPr>
        <p:grpSp>
          <p:nvGrpSpPr>
            <p:cNvPr id="53" name="Content Placeholder 50"/>
            <p:cNvGrpSpPr>
              <a:grpSpLocks noGrp="1"/>
            </p:cNvGrpSpPr>
            <p:nvPr>
              <p:ph sz="half" idx="2"/>
            </p:nvPr>
          </p:nvGrpSpPr>
          <p:grpSpPr>
            <a:xfrm>
              <a:off x="5219700" y="1556792"/>
              <a:ext cx="3771896" cy="3124944"/>
              <a:chOff x="5219700" y="1744216"/>
              <a:chExt cx="3771896" cy="3124944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6917055" y="1744216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797165" y="2559419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036945" y="2559419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471160" y="3578422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477000" y="3578422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482840" y="3578422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8362950" y="3578422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>
                <a:stCxn id="69" idx="3"/>
                <a:endCxn id="71" idx="0"/>
              </p:cNvCxnSpPr>
              <p:nvPr/>
            </p:nvCxnSpPr>
            <p:spPr>
              <a:xfrm rot="5400000">
                <a:off x="6286967" y="1883298"/>
                <a:ext cx="583263" cy="76898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69" idx="5"/>
                <a:endCxn id="70" idx="0"/>
              </p:cNvCxnSpPr>
              <p:nvPr/>
            </p:nvCxnSpPr>
            <p:spPr>
              <a:xfrm rot="16200000" flipH="1">
                <a:off x="7278206" y="1883297"/>
                <a:ext cx="583263" cy="76898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71" idx="3"/>
                <a:endCxn id="72" idx="0"/>
              </p:cNvCxnSpPr>
              <p:nvPr/>
            </p:nvCxnSpPr>
            <p:spPr>
              <a:xfrm rot="5400000">
                <a:off x="5462119" y="2957563"/>
                <a:ext cx="787063" cy="45465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1" idx="5"/>
                <a:endCxn id="73" idx="0"/>
              </p:cNvCxnSpPr>
              <p:nvPr/>
            </p:nvCxnSpPr>
            <p:spPr>
              <a:xfrm rot="16200000" flipH="1">
                <a:off x="6076168" y="3020427"/>
                <a:ext cx="787063" cy="32892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0" idx="5"/>
                <a:endCxn id="75" idx="0"/>
              </p:cNvCxnSpPr>
              <p:nvPr/>
            </p:nvCxnSpPr>
            <p:spPr>
              <a:xfrm rot="16200000" flipH="1">
                <a:off x="7899253" y="2957562"/>
                <a:ext cx="787063" cy="45465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0" idx="3"/>
                <a:endCxn id="74" idx="0"/>
              </p:cNvCxnSpPr>
              <p:nvPr/>
            </p:nvCxnSpPr>
            <p:spPr>
              <a:xfrm rot="5400000">
                <a:off x="7348069" y="3083293"/>
                <a:ext cx="787063" cy="20319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5219700" y="4597426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785485" y="4597426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/>
              <p:cNvCxnSpPr>
                <a:stCxn id="72" idx="3"/>
                <a:endCxn id="82" idx="0"/>
              </p:cNvCxnSpPr>
              <p:nvPr/>
            </p:nvCxnSpPr>
            <p:spPr>
              <a:xfrm rot="5400000">
                <a:off x="5053495" y="4133729"/>
                <a:ext cx="787063" cy="1403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72" idx="5"/>
                <a:endCxn id="83" idx="0"/>
              </p:cNvCxnSpPr>
              <p:nvPr/>
            </p:nvCxnSpPr>
            <p:spPr>
              <a:xfrm rot="16200000" flipH="1">
                <a:off x="5447517" y="4102296"/>
                <a:ext cx="787063" cy="20319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6225539" y="4597426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791323" y="4597426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>
                <a:stCxn id="73" idx="3"/>
                <a:endCxn id="86" idx="0"/>
              </p:cNvCxnSpPr>
              <p:nvPr/>
            </p:nvCxnSpPr>
            <p:spPr>
              <a:xfrm rot="5400000">
                <a:off x="6059336" y="4133729"/>
                <a:ext cx="787063" cy="1403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73" idx="5"/>
                <a:endCxn id="87" idx="0"/>
              </p:cNvCxnSpPr>
              <p:nvPr/>
            </p:nvCxnSpPr>
            <p:spPr>
              <a:xfrm rot="16200000" flipH="1">
                <a:off x="6453356" y="4102296"/>
                <a:ext cx="787063" cy="20319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8174352" y="4597426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8677271" y="4597426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/>
              <p:cNvCxnSpPr>
                <a:stCxn id="75" idx="3"/>
                <a:endCxn id="90" idx="0"/>
              </p:cNvCxnSpPr>
              <p:nvPr/>
            </p:nvCxnSpPr>
            <p:spPr>
              <a:xfrm rot="5400000">
                <a:off x="7976715" y="4165162"/>
                <a:ext cx="787063" cy="7746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75" idx="5"/>
                <a:endCxn id="91" idx="0"/>
              </p:cNvCxnSpPr>
              <p:nvPr/>
            </p:nvCxnSpPr>
            <p:spPr>
              <a:xfrm rot="16200000" flipH="1">
                <a:off x="8339306" y="4102296"/>
                <a:ext cx="787063" cy="20319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>
              <a:xfrm>
                <a:off x="7231377" y="4597426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7797164" y="4597424"/>
                <a:ext cx="314325" cy="27173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>
                <a:stCxn id="74" idx="3"/>
                <a:endCxn id="94" idx="0"/>
              </p:cNvCxnSpPr>
              <p:nvPr/>
            </p:nvCxnSpPr>
            <p:spPr>
              <a:xfrm rot="5400000">
                <a:off x="7065178" y="4133727"/>
                <a:ext cx="787063" cy="1403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74" idx="5"/>
                <a:endCxn id="95" idx="0"/>
              </p:cNvCxnSpPr>
              <p:nvPr/>
            </p:nvCxnSpPr>
            <p:spPr>
              <a:xfrm rot="16200000" flipH="1">
                <a:off x="7459210" y="4102295"/>
                <a:ext cx="787063" cy="20319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1"/>
            <p:cNvGrpSpPr/>
            <p:nvPr/>
          </p:nvGrpSpPr>
          <p:grpSpPr>
            <a:xfrm>
              <a:off x="5117179" y="1745559"/>
              <a:ext cx="3903012" cy="2583090"/>
              <a:chOff x="5117179" y="1745559"/>
              <a:chExt cx="3903012" cy="2583090"/>
            </a:xfrm>
          </p:grpSpPr>
          <p:sp>
            <p:nvSpPr>
              <p:cNvPr id="55" name="TextBox 54"/>
              <p:cNvSpPr txBox="1"/>
              <p:nvPr/>
            </p:nvSpPr>
            <p:spPr>
              <a:xfrm rot="19724565">
                <a:off x="6211835" y="1817567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8197097">
                <a:off x="5465632" y="2767682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16741599">
                <a:off x="5025166" y="3806205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2189870">
                <a:off x="7347360" y="1745559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3945748">
                <a:off x="6317607" y="2772219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7100761">
                <a:off x="7281658" y="2857256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3376003">
                <a:off x="8155968" y="2715294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4481655">
                <a:off x="6677647" y="3782082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4553585">
                <a:off x="5657412" y="3780331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6822781">
                <a:off x="6053600" y="3867305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16907328">
                <a:off x="7065634" y="3793360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4496081">
                <a:off x="7641899" y="3793262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4192464">
                <a:off x="8558846" y="3783683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457448">
                <a:off x="7978904" y="3822086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TCP</a:t>
                </a:r>
                <a:endParaRPr lang="en-US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 We Had a Perfect Tree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56792"/>
            <a:ext cx="8686800" cy="5043190"/>
          </a:xfrm>
        </p:spPr>
        <p:txBody>
          <a:bodyPr>
            <a:normAutofit/>
          </a:bodyPr>
          <a:lstStyle/>
          <a:p>
            <a:r>
              <a:rPr lang="en-US" dirty="0" smtClean="0"/>
              <a:t>Suppose we had a perfect multicast tree:</a:t>
            </a:r>
          </a:p>
          <a:p>
            <a:pPr lvl="1"/>
            <a:r>
              <a:rPr lang="en-US" dirty="0" smtClean="0"/>
              <a:t>High throughput - low latency links</a:t>
            </a:r>
          </a:p>
          <a:p>
            <a:pPr lvl="1"/>
            <a:r>
              <a:rPr lang="en-US" dirty="0" smtClean="0"/>
              <a:t>Very rare node failures</a:t>
            </a:r>
          </a:p>
          <a:p>
            <a:pPr>
              <a:buNone/>
            </a:pPr>
            <a:r>
              <a:rPr lang="en-US" dirty="0" smtClean="0"/>
              <a:t>   Would it work fine? </a:t>
            </a:r>
            <a:br>
              <a:rPr lang="en-US" dirty="0" smtClean="0"/>
            </a:br>
            <a:r>
              <a:rPr lang="en-US" dirty="0" smtClean="0"/>
              <a:t>Would the multicast have high throughput?</a:t>
            </a:r>
          </a:p>
          <a:p>
            <a:pPr lvl="1"/>
            <a:r>
              <a:rPr lang="en-US" dirty="0" smtClean="0"/>
              <a:t>Theory / simulations papers say: </a:t>
            </a:r>
            <a:r>
              <a:rPr lang="en-US" dirty="0" smtClean="0">
                <a:solidFill>
                  <a:srgbClr val="00B050"/>
                </a:solidFill>
              </a:rPr>
              <a:t>YES!</a:t>
            </a:r>
          </a:p>
          <a:p>
            <a:pPr lvl="2"/>
            <a:r>
              <a:rPr lang="en-US" sz="2800" baseline="-25000" dirty="0" smtClean="0"/>
              <a:t>[</a:t>
            </a:r>
            <a:r>
              <a:rPr lang="en-US" sz="2800" baseline="-25000" dirty="0" err="1" smtClean="0"/>
              <a:t>Baccelli</a:t>
            </a:r>
            <a:r>
              <a:rPr lang="en-US" sz="2800" baseline="-25000" dirty="0" smtClean="0"/>
              <a:t>, </a:t>
            </a:r>
            <a:r>
              <a:rPr lang="en-US" sz="2800" baseline="-25000" dirty="0" err="1" smtClean="0"/>
              <a:t>Chaintreau</a:t>
            </a:r>
            <a:r>
              <a:rPr lang="en-US" sz="2800" baseline="-25000" dirty="0" smtClean="0"/>
              <a:t>, Liu, </a:t>
            </a:r>
            <a:r>
              <a:rPr lang="en-US" sz="2800" baseline="-25000" dirty="0" err="1" smtClean="0"/>
              <a:t>Riabov</a:t>
            </a:r>
            <a:r>
              <a:rPr lang="en-US" sz="2800" baseline="-25000" dirty="0" smtClean="0"/>
              <a:t>. 2005]</a:t>
            </a:r>
          </a:p>
          <a:p>
            <a:pPr lvl="1"/>
            <a:r>
              <a:rPr lang="en-US" dirty="0" smtClean="0"/>
              <a:t>Data center operators say: </a:t>
            </a:r>
            <a:r>
              <a:rPr lang="en-US" dirty="0" smtClean="0">
                <a:solidFill>
                  <a:srgbClr val="FF0000"/>
                </a:solidFill>
              </a:rPr>
              <a:t>NO! </a:t>
            </a:r>
          </a:p>
          <a:p>
            <a:pPr lvl="2"/>
            <a:r>
              <a:rPr lang="en-US" dirty="0" smtClean="0"/>
              <a:t>Observed throughput collapse and oscillations when the system became large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643" y="1675259"/>
            <a:ext cx="2913853" cy="196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987657"/>
            <a:ext cx="1135013" cy="151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8787" y="1963291"/>
            <a:ext cx="1207772" cy="158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Goal: Explain the GAP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hypothesis: </a:t>
            </a:r>
            <a:r>
              <a:rPr lang="en-US" b="1" dirty="0" smtClean="0"/>
              <a:t>instability stems from </a:t>
            </a:r>
            <a:r>
              <a:rPr lang="en-US" b="1" i="1" dirty="0" smtClean="0"/>
              <a:t>disturbances</a:t>
            </a:r>
          </a:p>
          <a:p>
            <a:pPr lvl="1"/>
            <a:r>
              <a:rPr lang="en-US" dirty="0" smtClean="0"/>
              <a:t>Very rare, short events</a:t>
            </a:r>
          </a:p>
          <a:p>
            <a:pPr lvl="2"/>
            <a:r>
              <a:rPr lang="en-US" dirty="0" smtClean="0"/>
              <a:t>OS scheduling, network congestion, Java GC stalls, …</a:t>
            </a:r>
          </a:p>
          <a:p>
            <a:pPr lvl="2"/>
            <a:r>
              <a:rPr lang="en-US" dirty="0" smtClean="0"/>
              <a:t>Never modeled or simulated before</a:t>
            </a:r>
          </a:p>
          <a:p>
            <a:pPr lvl="1"/>
            <a:r>
              <a:rPr lang="en-US" dirty="0" smtClean="0"/>
              <a:t>Become significant when system grows</a:t>
            </a:r>
          </a:p>
          <a:p>
            <a:endParaRPr lang="en-US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071942"/>
            <a:ext cx="1668154" cy="20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4860032" y="4581128"/>
            <a:ext cx="3571900" cy="2071702"/>
          </a:xfrm>
          <a:prstGeom prst="wedgeEllipseCallout">
            <a:avLst>
              <a:gd name="adj1" fmla="val -96385"/>
              <a:gd name="adj2" fmla="val -46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if there were one pea per mattress? 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Model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66912" y="1484784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5700" y="3296599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68124" y="3296599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1760" y="5561366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67518" y="5561366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23276" y="5561366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22064" y="5561366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3"/>
            <a:endCxn id="9" idx="0"/>
          </p:cNvCxnSpPr>
          <p:nvPr/>
        </p:nvCxnSpPr>
        <p:spPr>
          <a:xfrm rot="5400000">
            <a:off x="4027006" y="1862610"/>
            <a:ext cx="1296320" cy="15716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5"/>
            <a:endCxn id="8" idx="0"/>
          </p:cNvCxnSpPr>
          <p:nvPr/>
        </p:nvCxnSpPr>
        <p:spPr>
          <a:xfrm rot="16200000" flipH="1">
            <a:off x="6052923" y="1862608"/>
            <a:ext cx="1296320" cy="15716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10" idx="0"/>
          </p:cNvCxnSpPr>
          <p:nvPr/>
        </p:nvCxnSpPr>
        <p:spPr>
          <a:xfrm rot="5400000">
            <a:off x="2322953" y="4222114"/>
            <a:ext cx="1749275" cy="9292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5"/>
            <a:endCxn id="11" idx="0"/>
          </p:cNvCxnSpPr>
          <p:nvPr/>
        </p:nvCxnSpPr>
        <p:spPr>
          <a:xfrm rot="16200000" flipH="1">
            <a:off x="3577961" y="4350596"/>
            <a:ext cx="1749275" cy="6722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5"/>
            <a:endCxn id="13" idx="0"/>
          </p:cNvCxnSpPr>
          <p:nvPr/>
        </p:nvCxnSpPr>
        <p:spPr>
          <a:xfrm rot="16200000" flipH="1">
            <a:off x="7304022" y="4222111"/>
            <a:ext cx="1749275" cy="9292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3"/>
            <a:endCxn id="12" idx="0"/>
          </p:cNvCxnSpPr>
          <p:nvPr/>
        </p:nvCxnSpPr>
        <p:spPr>
          <a:xfrm rot="5400000">
            <a:off x="6177499" y="4479083"/>
            <a:ext cx="1749275" cy="4152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ular Callout 168"/>
          <p:cNvSpPr/>
          <p:nvPr/>
        </p:nvSpPr>
        <p:spPr>
          <a:xfrm>
            <a:off x="360040" y="1844824"/>
            <a:ext cx="2699792" cy="864096"/>
          </a:xfrm>
          <a:prstGeom prst="wedgeRoundRectCallout">
            <a:avLst>
              <a:gd name="adj1" fmla="val 114928"/>
              <a:gd name="adj2" fmla="val 2003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/>
              <a:t>Complete tree</a:t>
            </a:r>
            <a:endParaRPr lang="en-US" sz="2800" b="1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Model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66912" y="1484784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5700" y="3296599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68124" y="3296599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1760" y="5561366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67518" y="5561366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23276" y="5561366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22064" y="5561366"/>
            <a:ext cx="642424" cy="6039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3"/>
            <a:endCxn id="9" idx="0"/>
          </p:cNvCxnSpPr>
          <p:nvPr/>
        </p:nvCxnSpPr>
        <p:spPr>
          <a:xfrm rot="5400000">
            <a:off x="4027006" y="1862610"/>
            <a:ext cx="1296320" cy="15716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5"/>
            <a:endCxn id="8" idx="0"/>
          </p:cNvCxnSpPr>
          <p:nvPr/>
        </p:nvCxnSpPr>
        <p:spPr>
          <a:xfrm rot="16200000" flipH="1">
            <a:off x="6052923" y="1862608"/>
            <a:ext cx="1296320" cy="15716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10" idx="0"/>
          </p:cNvCxnSpPr>
          <p:nvPr/>
        </p:nvCxnSpPr>
        <p:spPr>
          <a:xfrm rot="5400000">
            <a:off x="2322953" y="4222114"/>
            <a:ext cx="1749275" cy="9292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5"/>
            <a:endCxn id="11" idx="0"/>
          </p:cNvCxnSpPr>
          <p:nvPr/>
        </p:nvCxnSpPr>
        <p:spPr>
          <a:xfrm rot="16200000" flipH="1">
            <a:off x="3577961" y="4350596"/>
            <a:ext cx="1749275" cy="6722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5"/>
            <a:endCxn id="13" idx="0"/>
          </p:cNvCxnSpPr>
          <p:nvPr/>
        </p:nvCxnSpPr>
        <p:spPr>
          <a:xfrm rot="16200000" flipH="1">
            <a:off x="7304022" y="4222111"/>
            <a:ext cx="1749275" cy="9292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3"/>
            <a:endCxn id="12" idx="0"/>
          </p:cNvCxnSpPr>
          <p:nvPr/>
        </p:nvCxnSpPr>
        <p:spPr>
          <a:xfrm rot="5400000">
            <a:off x="6177499" y="4479083"/>
            <a:ext cx="1749275" cy="4152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251520" y="1628800"/>
            <a:ext cx="3384376" cy="1296144"/>
          </a:xfrm>
          <a:prstGeom prst="wedgeRoundRectCallout">
            <a:avLst>
              <a:gd name="adj1" fmla="val 86978"/>
              <a:gd name="adj2" fmla="val 1386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Reliable links  with congestion and flow control (e.g. TCP links)</a:t>
            </a:r>
            <a:endParaRPr lang="en-US" sz="2400" b="1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Model</a:t>
            </a:r>
            <a:endParaRPr lang="en-US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597C-A43A-4476-9ABB-2F1F3791D9A4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" name="Group 166"/>
          <p:cNvGrpSpPr/>
          <p:nvPr/>
        </p:nvGrpSpPr>
        <p:grpSpPr>
          <a:xfrm>
            <a:off x="2411760" y="1484784"/>
            <a:ext cx="6552728" cy="4680520"/>
            <a:chOff x="2843808" y="1484784"/>
            <a:chExt cx="5508612" cy="3202790"/>
          </a:xfrm>
        </p:grpSpPr>
        <p:sp>
          <p:nvSpPr>
            <p:cNvPr id="7" name="Oval 6"/>
            <p:cNvSpPr/>
            <p:nvPr/>
          </p:nvSpPr>
          <p:spPr>
            <a:xfrm>
              <a:off x="5328084" y="148478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40252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5916" y="2724574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43808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300192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812360" y="4274311"/>
              <a:ext cx="540060" cy="41326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rot="5400000">
              <a:off x="4303038" y="1620436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8" idx="0"/>
            </p:cNvCxnSpPr>
            <p:nvPr/>
          </p:nvCxnSpPr>
          <p:spPr>
            <a:xfrm rot="16200000" flipH="1">
              <a:off x="6006144" y="1620435"/>
              <a:ext cx="887047" cy="13212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0" idx="0"/>
            </p:cNvCxnSpPr>
            <p:nvPr/>
          </p:nvCxnSpPr>
          <p:spPr>
            <a:xfrm rot="5400000">
              <a:off x="2905926" y="3285230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5"/>
              <a:endCxn id="11" idx="0"/>
            </p:cNvCxnSpPr>
            <p:nvPr/>
          </p:nvCxnSpPr>
          <p:spPr>
            <a:xfrm rot="16200000" flipH="1">
              <a:off x="3960960" y="3393240"/>
              <a:ext cx="1196995" cy="565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5"/>
              <a:endCxn id="13" idx="0"/>
            </p:cNvCxnSpPr>
            <p:nvPr/>
          </p:nvCxnSpPr>
          <p:spPr>
            <a:xfrm rot="16200000" flipH="1">
              <a:off x="7093308" y="3285228"/>
              <a:ext cx="1196995" cy="7811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3"/>
              <a:endCxn id="12" idx="0"/>
            </p:cNvCxnSpPr>
            <p:nvPr/>
          </p:nvCxnSpPr>
          <p:spPr>
            <a:xfrm rot="5400000">
              <a:off x="6146286" y="3501254"/>
              <a:ext cx="1196995" cy="3491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78"/>
            <p:cNvGrpSpPr/>
            <p:nvPr/>
          </p:nvGrpSpPr>
          <p:grpSpPr>
            <a:xfrm>
              <a:off x="4139952" y="3119053"/>
              <a:ext cx="432048" cy="309947"/>
              <a:chOff x="5292080" y="1844824"/>
              <a:chExt cx="432048" cy="28803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491880" y="3119053"/>
              <a:ext cx="432048" cy="309947"/>
              <a:chOff x="5292080" y="1844824"/>
              <a:chExt cx="432048" cy="2880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86"/>
            <p:cNvGrpSpPr/>
            <p:nvPr/>
          </p:nvGrpSpPr>
          <p:grpSpPr>
            <a:xfrm>
              <a:off x="3923928" y="2420888"/>
              <a:ext cx="432048" cy="309947"/>
              <a:chOff x="5292080" y="1844824"/>
              <a:chExt cx="432048" cy="2880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89"/>
            <p:cNvGrpSpPr/>
            <p:nvPr/>
          </p:nvGrpSpPr>
          <p:grpSpPr>
            <a:xfrm>
              <a:off x="5004048" y="1844824"/>
              <a:ext cx="432048" cy="309947"/>
              <a:chOff x="5292080" y="1844824"/>
              <a:chExt cx="432048" cy="28803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92"/>
            <p:cNvGrpSpPr/>
            <p:nvPr/>
          </p:nvGrpSpPr>
          <p:grpSpPr>
            <a:xfrm>
              <a:off x="5796136" y="1844824"/>
              <a:ext cx="432048" cy="309947"/>
              <a:chOff x="5292080" y="1844824"/>
              <a:chExt cx="432048" cy="288032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5"/>
            <p:cNvGrpSpPr/>
            <p:nvPr/>
          </p:nvGrpSpPr>
          <p:grpSpPr>
            <a:xfrm>
              <a:off x="6516216" y="3068960"/>
              <a:ext cx="432048" cy="309947"/>
              <a:chOff x="5292080" y="1844824"/>
              <a:chExt cx="432048" cy="28803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98"/>
            <p:cNvGrpSpPr/>
            <p:nvPr/>
          </p:nvGrpSpPr>
          <p:grpSpPr>
            <a:xfrm>
              <a:off x="7308304" y="3068960"/>
              <a:ext cx="432048" cy="309947"/>
              <a:chOff x="5292080" y="1844824"/>
              <a:chExt cx="432048" cy="28803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01"/>
            <p:cNvGrpSpPr/>
            <p:nvPr/>
          </p:nvGrpSpPr>
          <p:grpSpPr>
            <a:xfrm>
              <a:off x="6876256" y="2420888"/>
              <a:ext cx="432048" cy="309947"/>
              <a:chOff x="5292080" y="1844824"/>
              <a:chExt cx="432048" cy="28803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4"/>
            <p:cNvGrpSpPr/>
            <p:nvPr/>
          </p:nvGrpSpPr>
          <p:grpSpPr>
            <a:xfrm>
              <a:off x="2915816" y="3983149"/>
              <a:ext cx="432048" cy="309947"/>
              <a:chOff x="5292080" y="1844824"/>
              <a:chExt cx="432048" cy="2880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3"/>
            <p:cNvGrpSpPr/>
            <p:nvPr/>
          </p:nvGrpSpPr>
          <p:grpSpPr>
            <a:xfrm>
              <a:off x="4644008" y="3983149"/>
              <a:ext cx="432048" cy="309947"/>
              <a:chOff x="5292080" y="1844824"/>
              <a:chExt cx="432048" cy="28803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22"/>
            <p:cNvGrpSpPr/>
            <p:nvPr/>
          </p:nvGrpSpPr>
          <p:grpSpPr>
            <a:xfrm>
              <a:off x="6372200" y="3983149"/>
              <a:ext cx="432048" cy="309947"/>
              <a:chOff x="5292080" y="1844824"/>
              <a:chExt cx="432048" cy="288032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25"/>
            <p:cNvGrpSpPr/>
            <p:nvPr/>
          </p:nvGrpSpPr>
          <p:grpSpPr>
            <a:xfrm>
              <a:off x="7812360" y="3983149"/>
              <a:ext cx="432048" cy="309947"/>
              <a:chOff x="5292080" y="1844824"/>
              <a:chExt cx="432048" cy="28803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292080" y="1988840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92080" y="1844824"/>
                <a:ext cx="432048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Rounded Rectangular Callout 54"/>
          <p:cNvSpPr/>
          <p:nvPr/>
        </p:nvSpPr>
        <p:spPr>
          <a:xfrm>
            <a:off x="683568" y="1772816"/>
            <a:ext cx="2808312" cy="864096"/>
          </a:xfrm>
          <a:prstGeom prst="wedgeRoundRectCallout">
            <a:avLst>
              <a:gd name="adj1" fmla="val 58854"/>
              <a:gd name="adj2" fmla="val 809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Incoming buffers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f size B</a:t>
            </a:r>
            <a:r>
              <a:rPr lang="en-US" b="1" baseline="-25000" dirty="0" smtClean="0"/>
              <a:t>0</a:t>
            </a:r>
            <a:endParaRPr lang="en-US" b="1" dirty="0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5486400" y="2806700"/>
          <a:ext cx="914400" cy="198438"/>
        </p:xfrm>
        <a:graphic>
          <a:graphicData uri="http://schemas.openxmlformats.org/presentationml/2006/ole">
            <p:oleObj spid="_x0000_s1026" name="Equation" r:id="rId3" imgW="914400" imgH="198720" progId="Equation.DSMT4">
              <p:embed/>
            </p:oleObj>
          </a:graphicData>
        </a:graphic>
      </p:graphicFrame>
      <p:sp>
        <p:nvSpPr>
          <p:cNvPr id="57" name="Rounded Rectangular Callout 56"/>
          <p:cNvSpPr/>
          <p:nvPr/>
        </p:nvSpPr>
        <p:spPr>
          <a:xfrm>
            <a:off x="611560" y="2924944"/>
            <a:ext cx="2304256" cy="864096"/>
          </a:xfrm>
          <a:prstGeom prst="wedgeRoundRectCallout">
            <a:avLst>
              <a:gd name="adj1" fmla="val 64070"/>
              <a:gd name="adj2" fmla="val 686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Outgoing buffers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f size B</a:t>
            </a:r>
            <a:r>
              <a:rPr lang="en-US" b="1" baseline="-25000" dirty="0" smtClean="0"/>
              <a:t>0</a:t>
            </a:r>
            <a:endParaRPr lang="en-US" b="1" dirty="0"/>
          </a:p>
        </p:txBody>
      </p:sp>
      <p:sp>
        <p:nvSpPr>
          <p:cNvPr id="64" name="Footer Placeholder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LADIS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2751</TotalTime>
  <Words>1590</Words>
  <Application>Microsoft Office PowerPoint</Application>
  <PresentationFormat>On-screen Show (4:3)</PresentationFormat>
  <Paragraphs>566</Paragraphs>
  <Slides>39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Equity</vt:lpstr>
      <vt:lpstr>Equation</vt:lpstr>
      <vt:lpstr>Sources of Instability in Data Center Multicast</vt:lpstr>
      <vt:lpstr>Multicast is Important </vt:lpstr>
      <vt:lpstr>Why not IP/UDP-based Multicast ?</vt:lpstr>
      <vt:lpstr>TCP Tree Overlays</vt:lpstr>
      <vt:lpstr>Suppose We Had a Perfect Tree</vt:lpstr>
      <vt:lpstr>Our Goal: Explain the GAP</vt:lpstr>
      <vt:lpstr>Multicast Model</vt:lpstr>
      <vt:lpstr>Multicast Model</vt:lpstr>
      <vt:lpstr>Multicast Model</vt:lpstr>
      <vt:lpstr>Multicast Model</vt:lpstr>
      <vt:lpstr>Multicast Model</vt:lpstr>
      <vt:lpstr>Multicast Model</vt:lpstr>
      <vt:lpstr>Analytic Model: Node States</vt:lpstr>
      <vt:lpstr>Analytic Model: System States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Analysis</vt:lpstr>
      <vt:lpstr>Analysis: Throughput in Each State</vt:lpstr>
      <vt:lpstr>Analysis: Throughput in Each State</vt:lpstr>
      <vt:lpstr>Analysis: Throughput Bound</vt:lpstr>
      <vt:lpstr>Analysis: Throughput Bound</vt:lpstr>
      <vt:lpstr>Analysis: Throughput Bound</vt:lpstr>
      <vt:lpstr>Simulations</vt:lpstr>
      <vt:lpstr>Use Case 1: Big Trees</vt:lpstr>
      <vt:lpstr>Results: Aggregate Throughput Bound</vt:lpstr>
      <vt:lpstr>Use Case 2: Small Trees</vt:lpstr>
      <vt:lpstr>Average Node in DC</vt:lpstr>
      <vt:lpstr>TCP Time-Outs as Disturbances</vt:lpstr>
      <vt:lpstr>Results: Aggregate Throughput Bound</vt:lpstr>
      <vt:lpstr>Conclusions</vt:lpstr>
      <vt:lpstr>Slide 39</vt:lpstr>
    </vt:vector>
  </TitlesOfParts>
  <Company>EE Technion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of instability in data center multicast</dc:title>
  <dc:creator>sdimbsn</dc:creator>
  <cp:lastModifiedBy>sdimbsn</cp:lastModifiedBy>
  <cp:revision>201</cp:revision>
  <dcterms:created xsi:type="dcterms:W3CDTF">2010-07-20T14:47:52Z</dcterms:created>
  <dcterms:modified xsi:type="dcterms:W3CDTF">2010-08-01T09:13:42Z</dcterms:modified>
</cp:coreProperties>
</file>