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82" r:id="rId3"/>
    <p:sldId id="276" r:id="rId4"/>
    <p:sldId id="275" r:id="rId5"/>
    <p:sldId id="277" r:id="rId6"/>
    <p:sldId id="278" r:id="rId7"/>
    <p:sldId id="283" r:id="rId8"/>
    <p:sldId id="271" r:id="rId9"/>
    <p:sldId id="270" r:id="rId10"/>
    <p:sldId id="272" r:id="rId11"/>
    <p:sldId id="280" r:id="rId12"/>
    <p:sldId id="281" r:id="rId13"/>
    <p:sldId id="273" r:id="rId14"/>
    <p:sldId id="257" r:id="rId15"/>
    <p:sldId id="258" r:id="rId16"/>
    <p:sldId id="259" r:id="rId17"/>
    <p:sldId id="260" r:id="rId18"/>
    <p:sldId id="284" r:id="rId19"/>
    <p:sldId id="261" r:id="rId20"/>
    <p:sldId id="262" r:id="rId21"/>
    <p:sldId id="263" r:id="rId22"/>
    <p:sldId id="264" r:id="rId23"/>
    <p:sldId id="265" r:id="rId24"/>
    <p:sldId id="266" r:id="rId25"/>
    <p:sldId id="268" r:id="rId26"/>
    <p:sldId id="269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EF0E"/>
    <a:srgbClr val="17E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ED896-C64E-2544-8871-7E33AD9B9126}" type="datetimeFigureOut">
              <a:rPr lang="en-US" smtClean="0"/>
              <a:t>6/26/13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2AF24-C52A-8747-9A3C-A70224C9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93300-2AB3-744A-A72B-4DE021342D31}" type="slidenum">
              <a:rPr lang="en-US"/>
              <a:pPr/>
              <a:t>8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777FA-A421-0A46-8BB3-FC881D9181D2}" type="slidenum">
              <a:rPr lang="en-US"/>
              <a:pPr/>
              <a:t>9</a:t>
            </a:fld>
            <a:endParaRPr lang="en-US"/>
          </a:p>
        </p:txBody>
      </p:sp>
      <p:sp>
        <p:nvSpPr>
          <p:cNvPr id="11366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3D091-D8A1-ED46-8D8C-E7B3F2AE45D6}" type="slidenum">
              <a:rPr lang="en-US"/>
              <a:pPr/>
              <a:t>10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emphasize arbitrary signals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3D091-D8A1-ED46-8D8C-E7B3F2AE45D6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emphasize arbitrary signals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7484A-E2D6-524C-8ABB-AE83BC91E4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7484A-E2D6-524C-8ABB-AE83BC91E44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0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8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7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0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5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5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C95C3-265C-9543-9838-5DC908D57D80}" type="datetimeFigureOut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11F4-E9EE-6045-80B9-318F82FCE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8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png"/><Relationship Id="rId14" Type="http://schemas.openxmlformats.org/officeDocument/2006/relationships/image" Target="../media/image160.png"/><Relationship Id="rId15" Type="http://schemas.openxmlformats.org/officeDocument/2006/relationships/image" Target="../media/image120.png"/><Relationship Id="rId16" Type="http://schemas.openxmlformats.org/officeDocument/2006/relationships/image" Target="../media/image130.png"/><Relationship Id="rId17" Type="http://schemas.openxmlformats.org/officeDocument/2006/relationships/image" Target="../media/image170.png"/><Relationship Id="rId18" Type="http://schemas.openxmlformats.org/officeDocument/2006/relationships/image" Target="../media/image180.png"/><Relationship Id="rId19" Type="http://schemas.openxmlformats.org/officeDocument/2006/relationships/image" Target="../media/image190.png"/><Relationship Id="rId20" Type="http://schemas.openxmlformats.org/officeDocument/2006/relationships/image" Target="../media/image200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9.png"/><Relationship Id="rId5" Type="http://schemas.openxmlformats.org/officeDocument/2006/relationships/image" Target="../media/image80.png"/><Relationship Id="rId6" Type="http://schemas.openxmlformats.org/officeDocument/2006/relationships/image" Target="../media/image18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110.png"/><Relationship Id="rId10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Relationship Id="rId3" Type="http://schemas.openxmlformats.org/officeDocument/2006/relationships/image" Target="../media/image2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Relationship Id="rId3" Type="http://schemas.openxmlformats.org/officeDocument/2006/relationships/image" Target="../media/image2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emf"/><Relationship Id="rId5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20" Type="http://schemas.openxmlformats.org/officeDocument/2006/relationships/oleObject" Target="../embeddings/oleObject3.bin"/><Relationship Id="rId21" Type="http://schemas.openxmlformats.org/officeDocument/2006/relationships/image" Target="../media/image6.emf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4.emf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oleObject" Target="../embeddings/oleObject2.bin"/><Relationship Id="rId1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32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Sketching via Hashing: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Heavy Hitters to Compressive</a:t>
            </a:r>
            <a:br>
              <a:rPr lang="en-US" dirty="0"/>
            </a:br>
            <a:r>
              <a:rPr lang="en-US" dirty="0"/>
              <a:t>Sensing to Sparse Fourier Transform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84233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Piotr Indyk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MIT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0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52622" name="Rectangle 398"/>
          <p:cNvSpPr>
            <a:spLocks noChangeArrowheads="1"/>
          </p:cNvSpPr>
          <p:nvPr/>
        </p:nvSpPr>
        <p:spPr bwMode="auto">
          <a:xfrm>
            <a:off x="1600200" y="152400"/>
            <a:ext cx="1447800" cy="381000"/>
          </a:xfrm>
          <a:prstGeom prst="rect">
            <a:avLst/>
          </a:prstGeom>
          <a:solidFill>
            <a:srgbClr val="E30A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Excellent</a:t>
            </a:r>
          </a:p>
        </p:txBody>
      </p:sp>
      <p:sp>
        <p:nvSpPr>
          <p:cNvPr id="52623" name="Text Box 399"/>
          <p:cNvSpPr txBox="1">
            <a:spLocks noChangeArrowheads="1"/>
          </p:cNvSpPr>
          <p:nvPr/>
        </p:nvSpPr>
        <p:spPr bwMode="auto">
          <a:xfrm>
            <a:off x="609600" y="1524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Scale: </a:t>
            </a:r>
          </a:p>
        </p:txBody>
      </p:sp>
      <p:sp>
        <p:nvSpPr>
          <p:cNvPr id="52624" name="Rectangle 400"/>
          <p:cNvSpPr>
            <a:spLocks noChangeArrowheads="1"/>
          </p:cNvSpPr>
          <p:nvPr/>
        </p:nvSpPr>
        <p:spPr bwMode="auto">
          <a:xfrm>
            <a:off x="2971800" y="152400"/>
            <a:ext cx="1447800" cy="381000"/>
          </a:xfrm>
          <a:prstGeom prst="rect">
            <a:avLst/>
          </a:prstGeom>
          <a:solidFill>
            <a:srgbClr val="EF96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Very Good</a:t>
            </a:r>
          </a:p>
        </p:txBody>
      </p:sp>
      <p:sp>
        <p:nvSpPr>
          <p:cNvPr id="52625" name="Rectangle 401"/>
          <p:cNvSpPr>
            <a:spLocks noChangeArrowheads="1"/>
          </p:cNvSpPr>
          <p:nvPr/>
        </p:nvSpPr>
        <p:spPr bwMode="auto">
          <a:xfrm>
            <a:off x="4419600" y="152400"/>
            <a:ext cx="1447800" cy="381000"/>
          </a:xfrm>
          <a:prstGeom prst="rect">
            <a:avLst/>
          </a:prstGeom>
          <a:solidFill>
            <a:srgbClr val="0AE31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Good</a:t>
            </a:r>
          </a:p>
        </p:txBody>
      </p:sp>
      <p:sp>
        <p:nvSpPr>
          <p:cNvPr id="52626" name="Rectangle 402"/>
          <p:cNvSpPr>
            <a:spLocks noChangeArrowheads="1"/>
          </p:cNvSpPr>
          <p:nvPr/>
        </p:nvSpPr>
        <p:spPr bwMode="auto">
          <a:xfrm>
            <a:off x="5867400" y="152400"/>
            <a:ext cx="1447800" cy="381000"/>
          </a:xfrm>
          <a:prstGeom prst="rect">
            <a:avLst/>
          </a:prstGeom>
          <a:solidFill>
            <a:srgbClr val="280E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Fair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3476"/>
              </p:ext>
            </p:extLst>
          </p:nvPr>
        </p:nvGraphicFramePr>
        <p:xfrm>
          <a:off x="1300162" y="2111375"/>
          <a:ext cx="6238875" cy="552450"/>
        </p:xfrm>
        <a:graphic>
          <a:graphicData uri="http://schemas.openxmlformats.org/drawingml/2006/table">
            <a:tbl>
              <a:tblPr/>
              <a:tblGrid>
                <a:gridCol w="1916113"/>
                <a:gridCol w="415925"/>
                <a:gridCol w="1266825"/>
                <a:gridCol w="1533525"/>
                <a:gridCol w="110648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Candes-Romberg-Tao’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04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]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log(n/k)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19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  <a:r>
                        <a:rPr kumimoji="0" lang="en-US" sz="13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endParaRPr kumimoji="0" lang="en-US" sz="13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6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l2 / 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961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21988"/>
              </p:ext>
            </p:extLst>
          </p:nvPr>
        </p:nvGraphicFramePr>
        <p:xfrm>
          <a:off x="1300162" y="1600200"/>
          <a:ext cx="6238875" cy="511175"/>
        </p:xfrm>
        <a:graphic>
          <a:graphicData uri="http://schemas.openxmlformats.org/drawingml/2006/table">
            <a:tbl>
              <a:tblPr/>
              <a:tblGrid>
                <a:gridCol w="1916113"/>
                <a:gridCol w="415925"/>
                <a:gridCol w="1266825"/>
                <a:gridCol w="1533525"/>
                <a:gridCol w="11064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R/D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Sketch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Recovery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Approx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17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as compressive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199"/>
            <a:ext cx="5257800" cy="464094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Hashing view:</a:t>
            </a:r>
          </a:p>
          <a:p>
            <a:pPr lvl="1"/>
            <a:r>
              <a:rPr lang="en-US" dirty="0" smtClean="0"/>
              <a:t>h hashes coordinates into  “buckets” c</a:t>
            </a:r>
            <a:r>
              <a:rPr lang="en-US" baseline="-25000" dirty="0" smtClean="0"/>
              <a:t>1</a:t>
            </a:r>
            <a:r>
              <a:rPr lang="en-US" dirty="0" smtClean="0"/>
              <a:t>…c</a:t>
            </a:r>
            <a:r>
              <a:rPr lang="en-US" baseline="-25000" dirty="0"/>
              <a:t>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Each bucket sums up its coordinates</a:t>
            </a:r>
          </a:p>
          <a:p>
            <a:r>
              <a:rPr lang="en-US" dirty="0" smtClean="0"/>
              <a:t>Matrix view:</a:t>
            </a:r>
          </a:p>
          <a:p>
            <a:pPr lvl="1"/>
            <a:r>
              <a:rPr lang="en-US" dirty="0" smtClean="0"/>
              <a:t>A 0-1 </a:t>
            </a:r>
            <a:r>
              <a:rPr lang="en-US" dirty="0" err="1"/>
              <a:t>m</a:t>
            </a:r>
            <a:r>
              <a:rPr lang="en-US" dirty="0" err="1" smtClean="0"/>
              <a:t>xn</a:t>
            </a:r>
            <a:r>
              <a:rPr lang="en-US" dirty="0" smtClean="0"/>
              <a:t> matrix A, with one 1 per column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column has 1 at position h(</a:t>
            </a:r>
            <a:r>
              <a:rPr lang="en-US" dirty="0"/>
              <a:t>a</a:t>
            </a:r>
            <a:r>
              <a:rPr lang="en-US" dirty="0" smtClean="0"/>
              <a:t>), where h(</a:t>
            </a:r>
            <a:r>
              <a:rPr lang="en-US" dirty="0"/>
              <a:t>a</a:t>
            </a:r>
            <a:r>
              <a:rPr lang="en-US" dirty="0" smtClean="0"/>
              <a:t>) be chosen uniformly at random from {1…m}</a:t>
            </a:r>
          </a:p>
          <a:p>
            <a:r>
              <a:rPr lang="en-US" dirty="0" smtClean="0"/>
              <a:t>Sketch is equal to c=Ax</a:t>
            </a:r>
          </a:p>
          <a:p>
            <a:r>
              <a:rPr lang="en-US" dirty="0" smtClean="0"/>
              <a:t>Guarantee: if we repeat hashing log n times then with high probability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||x*-x||</a:t>
            </a:r>
            <a:r>
              <a:rPr lang="en-US" baseline="-25000" dirty="0" smtClean="0"/>
              <a:t>∞</a:t>
            </a:r>
            <a:r>
              <a:rPr lang="en-US" dirty="0" smtClean="0">
                <a:sym typeface="Symbol" charset="2"/>
              </a:rPr>
              <a:t> </a:t>
            </a:r>
            <a:r>
              <a:rPr lang="en-US" dirty="0">
                <a:sym typeface="Symbol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Tail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baseline="30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/k</a:t>
            </a:r>
            <a:endParaRPr lang="en-US" dirty="0" smtClean="0">
              <a:sym typeface="Symbol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L</a:t>
            </a:r>
            <a:r>
              <a:rPr lang="en-US" baseline="-25000" dirty="0" smtClean="0">
                <a:solidFill>
                  <a:srgbClr val="000000"/>
                </a:solidFill>
              </a:rPr>
              <a:t>∞ </a:t>
            </a:r>
            <a:r>
              <a:rPr lang="en-US" dirty="0" smtClean="0">
                <a:solidFill>
                  <a:srgbClr val="000000"/>
                </a:solidFill>
              </a:rPr>
              <a:t>/L1 guarantee</a:t>
            </a:r>
            <a:r>
              <a:rPr lang="en-US" dirty="0" smtClean="0"/>
              <a:t>, implies L1/L1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rgbClr val="3C8C93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19800" y="2393602"/>
            <a:ext cx="3048000" cy="1757065"/>
            <a:chOff x="5715000" y="4038600"/>
            <a:chExt cx="3048000" cy="1757065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6464981" y="5334000"/>
              <a:ext cx="19976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2400" baseline="-25000" dirty="0" smtClean="0">
                  <a:ea typeface="Arial" charset="0"/>
                  <a:cs typeface="Arial" charset="0"/>
                </a:rPr>
                <a:t>1         </a:t>
              </a:r>
              <a:r>
                <a:rPr lang="en-US" sz="2400" baseline="0" dirty="0" smtClean="0">
                  <a:ea typeface="Arial" charset="0"/>
                  <a:cs typeface="Arial" charset="0"/>
                </a:rPr>
                <a:t> …</a:t>
              </a:r>
              <a:r>
                <a:rPr lang="en-US" sz="2400" dirty="0" smtClean="0">
                  <a:ea typeface="Arial" charset="0"/>
                  <a:cs typeface="Arial" charset="0"/>
                </a:rPr>
                <a:t>         c</a:t>
              </a:r>
              <a:r>
                <a:rPr lang="en-US" baseline="-25000" dirty="0" smtClean="0"/>
                <a:t>m</a:t>
              </a:r>
              <a:endParaRPr lang="en-US" baseline="-25000" dirty="0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aseline="0" dirty="0" err="1" smtClean="0"/>
                <a:t>x</a:t>
              </a:r>
              <a:r>
                <a:rPr lang="en-US" baseline="-25000" dirty="0" err="1" smtClean="0"/>
                <a:t>a</a:t>
              </a:r>
              <a:endParaRPr lang="en-US" baseline="-25000" dirty="0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x</a:t>
              </a:r>
              <a:r>
                <a:rPr lang="en-US" baseline="-25000" dirty="0" err="1"/>
                <a:t>a</a:t>
              </a:r>
              <a:r>
                <a:rPr lang="en-US" dirty="0" smtClean="0"/>
                <a:t>*</a:t>
              </a:r>
              <a:endParaRPr lang="en-US" baseline="-25000" dirty="0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16800" y="4324903"/>
            <a:ext cx="2300527" cy="1985665"/>
            <a:chOff x="6816800" y="4324903"/>
            <a:chExt cx="2300527" cy="198566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16800" y="4786568"/>
              <a:ext cx="1807029" cy="1524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r>
                <a:rPr lang="en-US" sz="2400" dirty="0" smtClean="0"/>
                <a:t>0 0 1 0 0 1 0 </a:t>
              </a:r>
            </a:p>
            <a:p>
              <a:r>
                <a:rPr lang="en-US" sz="2400" dirty="0" smtClean="0"/>
                <a:t>1 0 0 0 1 0 0 </a:t>
              </a:r>
            </a:p>
            <a:p>
              <a:r>
                <a:rPr lang="en-US" sz="2400" dirty="0" smtClean="0"/>
                <a:t>0 1 0 0 0 0 1</a:t>
              </a:r>
            </a:p>
            <a:p>
              <a:r>
                <a:rPr lang="en-US" sz="2400" dirty="0" smtClean="0"/>
                <a:t>0 0 0 1 0 0 0   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43800" y="4324903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686800" y="5241823"/>
              <a:ext cx="4305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02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2" name="Rectangle 398"/>
          <p:cNvSpPr>
            <a:spLocks noChangeArrowheads="1"/>
          </p:cNvSpPr>
          <p:nvPr/>
        </p:nvSpPr>
        <p:spPr bwMode="auto">
          <a:xfrm>
            <a:off x="1600200" y="152400"/>
            <a:ext cx="1447800" cy="381000"/>
          </a:xfrm>
          <a:prstGeom prst="rect">
            <a:avLst/>
          </a:prstGeom>
          <a:solidFill>
            <a:srgbClr val="E30A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Excellent</a:t>
            </a:r>
          </a:p>
        </p:txBody>
      </p:sp>
      <p:sp>
        <p:nvSpPr>
          <p:cNvPr id="52623" name="Text Box 399"/>
          <p:cNvSpPr txBox="1">
            <a:spLocks noChangeArrowheads="1"/>
          </p:cNvSpPr>
          <p:nvPr/>
        </p:nvSpPr>
        <p:spPr bwMode="auto">
          <a:xfrm>
            <a:off x="609600" y="1524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Scale: </a:t>
            </a:r>
          </a:p>
        </p:txBody>
      </p:sp>
      <p:sp>
        <p:nvSpPr>
          <p:cNvPr id="52624" name="Rectangle 400"/>
          <p:cNvSpPr>
            <a:spLocks noChangeArrowheads="1"/>
          </p:cNvSpPr>
          <p:nvPr/>
        </p:nvSpPr>
        <p:spPr bwMode="auto">
          <a:xfrm>
            <a:off x="2971800" y="152400"/>
            <a:ext cx="1447800" cy="381000"/>
          </a:xfrm>
          <a:prstGeom prst="rect">
            <a:avLst/>
          </a:prstGeom>
          <a:solidFill>
            <a:srgbClr val="EF96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Very Good</a:t>
            </a:r>
          </a:p>
        </p:txBody>
      </p:sp>
      <p:sp>
        <p:nvSpPr>
          <p:cNvPr id="52625" name="Rectangle 401"/>
          <p:cNvSpPr>
            <a:spLocks noChangeArrowheads="1"/>
          </p:cNvSpPr>
          <p:nvPr/>
        </p:nvSpPr>
        <p:spPr bwMode="auto">
          <a:xfrm>
            <a:off x="4419600" y="152400"/>
            <a:ext cx="1447800" cy="381000"/>
          </a:xfrm>
          <a:prstGeom prst="rect">
            <a:avLst/>
          </a:prstGeom>
          <a:solidFill>
            <a:srgbClr val="0AE31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Good</a:t>
            </a:r>
          </a:p>
        </p:txBody>
      </p:sp>
      <p:sp>
        <p:nvSpPr>
          <p:cNvPr id="52626" name="Rectangle 402"/>
          <p:cNvSpPr>
            <a:spLocks noChangeArrowheads="1"/>
          </p:cNvSpPr>
          <p:nvPr/>
        </p:nvSpPr>
        <p:spPr bwMode="auto">
          <a:xfrm>
            <a:off x="5867400" y="152400"/>
            <a:ext cx="1447800" cy="381000"/>
          </a:xfrm>
          <a:prstGeom prst="rect">
            <a:avLst/>
          </a:prstGeom>
          <a:solidFill>
            <a:srgbClr val="280E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Fair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62386"/>
              </p:ext>
            </p:extLst>
          </p:nvPr>
        </p:nvGraphicFramePr>
        <p:xfrm>
          <a:off x="512445" y="1344612"/>
          <a:ext cx="6238875" cy="511175"/>
        </p:xfrm>
        <a:graphic>
          <a:graphicData uri="http://schemas.openxmlformats.org/drawingml/2006/table">
            <a:tbl>
              <a:tblPr/>
              <a:tblGrid>
                <a:gridCol w="1916113"/>
                <a:gridCol w="415925"/>
                <a:gridCol w="1266825"/>
                <a:gridCol w="1533525"/>
                <a:gridCol w="11064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R/D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Sketch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Recovery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Approx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351221"/>
              </p:ext>
            </p:extLst>
          </p:nvPr>
        </p:nvGraphicFramePr>
        <p:xfrm>
          <a:off x="512445" y="2779332"/>
          <a:ext cx="6238875" cy="1054608"/>
        </p:xfrm>
        <a:graphic>
          <a:graphicData uri="http://schemas.openxmlformats.org/drawingml/2006/table">
            <a:tbl>
              <a:tblPr/>
              <a:tblGrid>
                <a:gridCol w="1916113"/>
                <a:gridCol w="415925"/>
                <a:gridCol w="1266825"/>
                <a:gridCol w="1533525"/>
                <a:gridCol w="1106487"/>
              </a:tblGrid>
              <a:tr h="41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[CCF’02],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[CM’06]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0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EF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l2 / 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</a:tr>
              <a:tr h="373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[CM’04]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0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log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EF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l1 / 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E31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1123"/>
              </p:ext>
            </p:extLst>
          </p:nvPr>
        </p:nvGraphicFramePr>
        <p:xfrm>
          <a:off x="514033" y="4354162"/>
          <a:ext cx="6238875" cy="579120"/>
        </p:xfrm>
        <a:graphic>
          <a:graphicData uri="http://schemas.openxmlformats.org/drawingml/2006/table">
            <a:tbl>
              <a:tblPr/>
              <a:tblGrid>
                <a:gridCol w="1916113"/>
                <a:gridCol w="415925"/>
                <a:gridCol w="1266825"/>
                <a:gridCol w="1533525"/>
                <a:gridCol w="1106487"/>
              </a:tblGrid>
              <a:tr h="2746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[NV’07], [DM’08], [NT’08], [BD’08], [GK’09],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log(n/k)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nk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log(n/k) * 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E3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l2 / 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9611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</a:t>
                      </a: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log</a:t>
                      </a:r>
                      <a:r>
                        <a:rPr kumimoji="0" lang="en-US" sz="13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E3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log n * 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l2 / 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961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92083"/>
              </p:ext>
            </p:extLst>
          </p:nvPr>
        </p:nvGraphicFramePr>
        <p:xfrm>
          <a:off x="515621" y="5098563"/>
          <a:ext cx="6237287" cy="304800"/>
        </p:xfrm>
        <a:graphic>
          <a:graphicData uri="http://schemas.openxmlformats.org/drawingml/2006/table">
            <a:tbl>
              <a:tblPr/>
              <a:tblGrid>
                <a:gridCol w="1916113"/>
                <a:gridCol w="417512"/>
                <a:gridCol w="1263650"/>
                <a:gridCol w="1531937"/>
                <a:gridCol w="11080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[IR’08], [BIR’08],[BI’09]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log(n/k)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log(n/k)* 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l1 / 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E31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98565"/>
              </p:ext>
            </p:extLst>
          </p:nvPr>
        </p:nvGraphicFramePr>
        <p:xfrm>
          <a:off x="512445" y="1855787"/>
          <a:ext cx="6238875" cy="552450"/>
        </p:xfrm>
        <a:graphic>
          <a:graphicData uri="http://schemas.openxmlformats.org/drawingml/2006/table">
            <a:tbl>
              <a:tblPr/>
              <a:tblGrid>
                <a:gridCol w="1916113"/>
                <a:gridCol w="415925"/>
                <a:gridCol w="1266825"/>
                <a:gridCol w="1533525"/>
                <a:gridCol w="110648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[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Candes-Romberg-Tao’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04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]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0A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 log(n/k)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19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  <a:r>
                        <a:rPr kumimoji="0" lang="en-US" sz="13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endParaRPr kumimoji="0" lang="en-US" sz="13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6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l2 / 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961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3868" y="3991368"/>
            <a:ext cx="61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……..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410154" y="4155542"/>
            <a:ext cx="3316350" cy="1095421"/>
            <a:chOff x="5715000" y="4038600"/>
            <a:chExt cx="3048000" cy="1757065"/>
          </a:xfrm>
          <a:scene3d>
            <a:camera prst="orthographicFront">
              <a:rot lat="0" lon="0" rev="5400000"/>
            </a:camera>
            <a:lightRig rig="threePt" dir="t"/>
          </a:scene3d>
        </p:grpSpPr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6464981" y="5334000"/>
              <a:ext cx="19976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2400" baseline="-25000" dirty="0" smtClean="0">
                  <a:ea typeface="Arial" charset="0"/>
                  <a:cs typeface="Arial" charset="0"/>
                </a:rPr>
                <a:t>1         </a:t>
              </a:r>
              <a:r>
                <a:rPr lang="en-US" sz="2400" baseline="0" dirty="0" smtClean="0">
                  <a:ea typeface="Arial" charset="0"/>
                  <a:cs typeface="Arial" charset="0"/>
                </a:rPr>
                <a:t> …</a:t>
              </a:r>
              <a:r>
                <a:rPr lang="en-US" sz="2400" dirty="0" smtClean="0">
                  <a:ea typeface="Arial" charset="0"/>
                  <a:cs typeface="Arial" charset="0"/>
                </a:rPr>
                <a:t>         c</a:t>
              </a:r>
              <a:r>
                <a:rPr lang="en-US" baseline="-25000" dirty="0" smtClean="0"/>
                <a:t>m</a:t>
              </a:r>
              <a:endParaRPr lang="en-US" baseline="-25000" dirty="0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aseline="0" dirty="0"/>
                <a:t>x</a:t>
              </a:r>
              <a:r>
                <a:rPr lang="en-US" baseline="-25000" dirty="0"/>
                <a:t>i</a:t>
              </a:r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 smtClean="0"/>
                <a:t>i</a:t>
              </a:r>
              <a:r>
                <a:rPr lang="en-US" dirty="0" smtClean="0"/>
                <a:t>*</a:t>
              </a:r>
              <a:endParaRPr lang="en-US" baseline="-25000" dirty="0"/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75347" y="5497363"/>
            <a:ext cx="6097042" cy="1121578"/>
            <a:chOff x="375347" y="5497363"/>
            <a:chExt cx="6097042" cy="1121578"/>
          </a:xfrm>
        </p:grpSpPr>
        <p:sp>
          <p:nvSpPr>
            <p:cNvPr id="8" name="TextBox 7"/>
            <p:cNvSpPr txBox="1"/>
            <p:nvPr/>
          </p:nvSpPr>
          <p:spPr>
            <a:xfrm>
              <a:off x="375347" y="6249609"/>
              <a:ext cx="6097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Insight: Several random hash functions form an expander graph 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98954" y="5497363"/>
              <a:ext cx="0" cy="7309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8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2782"/>
            <a:ext cx="8229600" cy="1143000"/>
          </a:xfrm>
        </p:spPr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94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Least-Squares Regression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6734628" cy="51500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is an n x d matrix, b an n x 1 column vector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dirty="0"/>
              <a:t>over-constrained case, </a:t>
            </a:r>
            <a:r>
              <a:rPr lang="en-US" dirty="0" smtClean="0"/>
              <a:t>n </a:t>
            </a:r>
            <a:r>
              <a:rPr lang="en-US" dirty="0" smtClean="0">
                <a:latin typeface="cmsy10" charset="0"/>
              </a:rPr>
              <a:t>&gt;&gt;</a:t>
            </a:r>
            <a:r>
              <a:rPr lang="en-US" dirty="0" smtClean="0"/>
              <a:t> </a:t>
            </a:r>
            <a:r>
              <a:rPr lang="en-US" dirty="0"/>
              <a:t>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Find d-dimensional </a:t>
            </a:r>
            <a:r>
              <a:rPr lang="en-US" dirty="0"/>
              <a:t>x so </a:t>
            </a:r>
            <a:r>
              <a:rPr lang="en-US" dirty="0" smtClean="0"/>
              <a:t>that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 smtClean="0"/>
              <a:t>||Ax-b||</a:t>
            </a:r>
            <a:r>
              <a:rPr lang="en-US" baseline="-25000" dirty="0" smtClean="0"/>
              <a:t>2</a:t>
            </a:r>
            <a:r>
              <a:rPr lang="en-US" dirty="0" smtClean="0"/>
              <a:t> ≤ (1+</a:t>
            </a:r>
            <a:r>
              <a:rPr lang="el-GR" dirty="0" smtClean="0"/>
              <a:t>ε</a:t>
            </a:r>
            <a:r>
              <a:rPr lang="en-US" dirty="0" smtClean="0"/>
              <a:t>) </a:t>
            </a:r>
            <a:r>
              <a:rPr lang="en-US" dirty="0" err="1" smtClean="0"/>
              <a:t>min</a:t>
            </a:r>
            <a:r>
              <a:rPr lang="en-US" baseline="-25000" dirty="0" err="1" smtClean="0"/>
              <a:t>y</a:t>
            </a:r>
            <a:r>
              <a:rPr lang="en-US" dirty="0" smtClean="0"/>
              <a:t> ||Ay-b||</a:t>
            </a:r>
            <a:r>
              <a:rPr lang="en-US" baseline="-25000" dirty="0" smtClean="0"/>
              <a:t>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Want to find the (</a:t>
            </a:r>
            <a:r>
              <a:rPr lang="en-US" dirty="0" err="1" smtClean="0"/>
              <a:t>approx</a:t>
            </a:r>
            <a:r>
              <a:rPr lang="en-US" dirty="0" smtClean="0"/>
              <a:t>) closest point in the column space of A to the vector b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963228" y="1721643"/>
            <a:ext cx="2019074" cy="3430928"/>
            <a:chOff x="6963228" y="1721643"/>
            <a:chExt cx="2019074" cy="3430928"/>
          </a:xfrm>
        </p:grpSpPr>
        <p:sp>
          <p:nvSpPr>
            <p:cNvPr id="4" name="Line 7"/>
            <p:cNvSpPr>
              <a:spLocks noChangeShapeType="1"/>
            </p:cNvSpPr>
            <p:nvPr/>
          </p:nvSpPr>
          <p:spPr bwMode="auto">
            <a:xfrm flipV="1">
              <a:off x="8067902" y="37047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 flipV="1">
              <a:off x="7382102" y="46953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 flipV="1">
              <a:off x="8296502" y="32475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V="1">
              <a:off x="7382102" y="32475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6963228" y="20955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7686902" y="4466771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7191828" y="2324099"/>
              <a:ext cx="495074" cy="21426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7304314" y="1721643"/>
              <a:ext cx="3825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8067902" y="3704771"/>
              <a:ext cx="4206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03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Approximation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6571" y="1417638"/>
            <a:ext cx="5310473" cy="5135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sz="3300" dirty="0" smtClean="0"/>
              <a:t>Computing the solution exactly takes O(nd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) time</a:t>
            </a:r>
          </a:p>
          <a:p>
            <a:pPr lvl="1">
              <a:buFontTx/>
              <a:buChar char="•"/>
            </a:pPr>
            <a:r>
              <a:rPr lang="en-US" sz="2900" dirty="0" smtClean="0"/>
              <a:t>Too slow, so </a:t>
            </a:r>
            <a:r>
              <a:rPr lang="el-GR" sz="2900" dirty="0" smtClean="0"/>
              <a:t>ε</a:t>
            </a:r>
            <a:r>
              <a:rPr lang="en-US" sz="2900" dirty="0" smtClean="0"/>
              <a:t> &gt; 0 and a tiny probability of failure OK</a:t>
            </a:r>
          </a:p>
          <a:p>
            <a:pPr>
              <a:buFontTx/>
              <a:buChar char="•"/>
            </a:pPr>
            <a:r>
              <a:rPr lang="en-US" sz="3300" dirty="0" smtClean="0"/>
              <a:t> Approach: sub-space embedding [Sarlos’06]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Consider subspace L spanned by columns of A together with b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Want: </a:t>
            </a:r>
            <a:r>
              <a:rPr lang="en-US" sz="2900" dirty="0" err="1" smtClean="0"/>
              <a:t>mxn</a:t>
            </a:r>
            <a:r>
              <a:rPr lang="en-US" sz="2900" dirty="0" smtClean="0"/>
              <a:t> matrix S, m “small”,  such that for all y in L</a:t>
            </a:r>
          </a:p>
          <a:p>
            <a:pPr marL="457200" lvl="1" indent="0" algn="ctr">
              <a:lnSpc>
                <a:spcPct val="90000"/>
              </a:lnSpc>
              <a:buNone/>
            </a:pPr>
            <a:r>
              <a:rPr lang="en-US" sz="2900" dirty="0" smtClean="0"/>
              <a:t> ||</a:t>
            </a:r>
            <a:r>
              <a:rPr lang="en-US" sz="2900" dirty="0" err="1" smtClean="0"/>
              <a:t>Sy</a:t>
            </a:r>
            <a:r>
              <a:rPr lang="en-US" sz="2900" dirty="0" smtClean="0"/>
              <a:t>||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 = (1± </a:t>
            </a:r>
            <a:r>
              <a:rPr lang="el-GR" sz="2900" dirty="0" smtClean="0"/>
              <a:t>ε</a:t>
            </a:r>
            <a:r>
              <a:rPr lang="en-US" sz="2900" dirty="0" smtClean="0"/>
              <a:t>) ||y||</a:t>
            </a:r>
            <a:r>
              <a:rPr lang="en-US" sz="2900" baseline="-25000" dirty="0" smtClean="0"/>
              <a:t>2</a:t>
            </a:r>
            <a:endParaRPr lang="en-US" sz="2900" dirty="0" smtClean="0"/>
          </a:p>
          <a:p>
            <a:pPr lvl="1">
              <a:lnSpc>
                <a:spcPct val="90000"/>
              </a:lnSpc>
            </a:pPr>
            <a:r>
              <a:rPr lang="en-US" sz="2900" dirty="0" smtClean="0"/>
              <a:t>Then ||S(Ax-b)||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 = (1± </a:t>
            </a:r>
            <a:r>
              <a:rPr lang="el-GR" sz="2900" dirty="0" smtClean="0"/>
              <a:t>ε</a:t>
            </a:r>
            <a:r>
              <a:rPr lang="en-US" sz="2900" dirty="0" smtClean="0"/>
              <a:t>) ||Ax-b||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 for all x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Solve </a:t>
            </a:r>
            <a:r>
              <a:rPr lang="en-US" sz="2900" dirty="0" err="1" smtClean="0"/>
              <a:t>argmin</a:t>
            </a:r>
            <a:r>
              <a:rPr lang="en-US" sz="2900" baseline="-25000" dirty="0" err="1" smtClean="0"/>
              <a:t>y</a:t>
            </a:r>
            <a:r>
              <a:rPr lang="en-US" sz="2900" dirty="0" smtClean="0"/>
              <a:t> ||(SA)y – (</a:t>
            </a:r>
            <a:r>
              <a:rPr lang="en-US" sz="2900" dirty="0" err="1" smtClean="0"/>
              <a:t>Sb</a:t>
            </a:r>
            <a:r>
              <a:rPr lang="en-US" sz="2900" dirty="0" smtClean="0"/>
              <a:t>)||</a:t>
            </a:r>
            <a:r>
              <a:rPr lang="en-US" sz="2900" baseline="-25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Given SA, </a:t>
            </a:r>
            <a:r>
              <a:rPr lang="en-US" sz="2900" dirty="0" err="1" smtClean="0"/>
              <a:t>Sb</a:t>
            </a:r>
            <a:r>
              <a:rPr lang="en-US" sz="2900" dirty="0" smtClean="0"/>
              <a:t>, can solve in poly(</a:t>
            </a:r>
            <a:r>
              <a:rPr lang="en-US" sz="2900" dirty="0"/>
              <a:t>m</a:t>
            </a:r>
            <a:r>
              <a:rPr lang="en-US" sz="2900" dirty="0" smtClean="0"/>
              <a:t>) time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63228" y="1431313"/>
            <a:ext cx="2019074" cy="2178703"/>
            <a:chOff x="6963228" y="1721643"/>
            <a:chExt cx="2019074" cy="343092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V="1">
              <a:off x="8067902" y="37047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 flipV="1">
              <a:off x="7382102" y="46953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8296502" y="32475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7382102" y="32475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6963228" y="20955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7686902" y="4466771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7191828" y="2324099"/>
              <a:ext cx="495074" cy="21426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7304314" y="1721643"/>
              <a:ext cx="3825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8067902" y="3704771"/>
              <a:ext cx="4206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A</a:t>
              </a:r>
            </a:p>
          </p:txBody>
        </p:sp>
      </p:grpSp>
      <p:sp>
        <p:nvSpPr>
          <p:cNvPr id="2" name="Down Arrow 1"/>
          <p:cNvSpPr/>
          <p:nvPr/>
        </p:nvSpPr>
        <p:spPr>
          <a:xfrm>
            <a:off x="7915502" y="4016967"/>
            <a:ext cx="381000" cy="5053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963228" y="4638949"/>
            <a:ext cx="2180772" cy="1075511"/>
            <a:chOff x="6963228" y="1721643"/>
            <a:chExt cx="2019074" cy="3430928"/>
          </a:xfrm>
        </p:grpSpPr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V="1">
              <a:off x="8067902" y="37047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 flipV="1">
              <a:off x="7382102" y="46953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8296502" y="32475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7382102" y="32475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1"/>
            <p:cNvSpPr>
              <a:spLocks noChangeArrowheads="1"/>
            </p:cNvSpPr>
            <p:nvPr/>
          </p:nvSpPr>
          <p:spPr bwMode="auto">
            <a:xfrm>
              <a:off x="6963228" y="20955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2"/>
            <p:cNvSpPr>
              <a:spLocks noChangeArrowheads="1"/>
            </p:cNvSpPr>
            <p:nvPr/>
          </p:nvSpPr>
          <p:spPr bwMode="auto">
            <a:xfrm>
              <a:off x="7686902" y="4466771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7191828" y="2324099"/>
              <a:ext cx="495074" cy="21426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7304314" y="1721643"/>
              <a:ext cx="451616" cy="1472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err="1" smtClean="0"/>
                <a:t>Sb</a:t>
              </a:r>
              <a:endParaRPr lang="en-US" sz="2400" dirty="0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8067902" y="3194375"/>
              <a:ext cx="467803" cy="1472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SA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202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Dimensionality </a:t>
            </a:r>
            <a:r>
              <a:rPr lang="en-US" dirty="0"/>
              <a:t>R</a:t>
            </a:r>
            <a:r>
              <a:rPr lang="en-US" dirty="0" smtClean="0"/>
              <a:t>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5037050" cy="492069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Need </a:t>
            </a:r>
            <a:r>
              <a:rPr lang="en-US" dirty="0" err="1"/>
              <a:t>m</a:t>
            </a:r>
            <a:r>
              <a:rPr lang="en-US" dirty="0" err="1" smtClean="0"/>
              <a:t>xn</a:t>
            </a:r>
            <a:r>
              <a:rPr lang="en-US" dirty="0" smtClean="0"/>
              <a:t> dimensionality reduction matrix S such that:</a:t>
            </a:r>
          </a:p>
          <a:p>
            <a:pPr lvl="1"/>
            <a:r>
              <a:rPr lang="en-US" dirty="0"/>
              <a:t>m is “close to” </a:t>
            </a:r>
            <a:r>
              <a:rPr lang="en-US" dirty="0" smtClean="0"/>
              <a:t>d, and</a:t>
            </a:r>
            <a:endParaRPr lang="en-US" dirty="0"/>
          </a:p>
          <a:p>
            <a:pPr lvl="1"/>
            <a:r>
              <a:rPr lang="en-US" dirty="0" smtClean="0"/>
              <a:t>matrix-vector product  </a:t>
            </a:r>
            <a:r>
              <a:rPr lang="en-US" dirty="0" err="1" smtClean="0"/>
              <a:t>Sz</a:t>
            </a:r>
            <a:r>
              <a:rPr lang="en-US" dirty="0" smtClean="0"/>
              <a:t> can be computed quickly</a:t>
            </a:r>
          </a:p>
          <a:p>
            <a:r>
              <a:rPr lang="en-US" dirty="0" smtClean="0"/>
              <a:t>Johnson-</a:t>
            </a:r>
            <a:r>
              <a:rPr lang="en-US" dirty="0" err="1" smtClean="0"/>
              <a:t>Lindenstrauss</a:t>
            </a:r>
            <a:r>
              <a:rPr lang="en-US" dirty="0" smtClean="0"/>
              <a:t>:  O(nm) time</a:t>
            </a:r>
          </a:p>
          <a:p>
            <a:r>
              <a:rPr lang="en-US" dirty="0" smtClean="0"/>
              <a:t>Fast Johnson-</a:t>
            </a:r>
            <a:r>
              <a:rPr lang="en-US" dirty="0" err="1" smtClean="0"/>
              <a:t>Lindenstrauss</a:t>
            </a:r>
            <a:r>
              <a:rPr lang="en-US" dirty="0" smtClean="0"/>
              <a:t>: O(n log 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</a:t>
            </a:r>
            <a:r>
              <a:rPr lang="en-US" dirty="0"/>
              <a:t>randomized </a:t>
            </a:r>
            <a:r>
              <a:rPr lang="en-US" dirty="0" err="1"/>
              <a:t>Hadamard</a:t>
            </a:r>
            <a:r>
              <a:rPr lang="en-US" dirty="0"/>
              <a:t> transform)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[AC’06, AL’11, KW,11 ,NPW’12]</a:t>
            </a:r>
          </a:p>
          <a:p>
            <a:r>
              <a:rPr lang="en-US" dirty="0" smtClean="0"/>
              <a:t>Sparse Johnson-</a:t>
            </a:r>
            <a:r>
              <a:rPr lang="en-US" dirty="0" err="1" smtClean="0"/>
              <a:t>Lindenstrass</a:t>
            </a:r>
            <a:r>
              <a:rPr lang="en-US" dirty="0" smtClean="0"/>
              <a:t>: O(</a:t>
            </a:r>
            <a:r>
              <a:rPr lang="en-US" dirty="0" err="1" smtClean="0"/>
              <a:t>nnz</a:t>
            </a:r>
            <a:r>
              <a:rPr lang="en-US" dirty="0" smtClean="0"/>
              <a:t>(z)*</a:t>
            </a:r>
            <a:r>
              <a:rPr lang="el-GR" dirty="0" smtClean="0"/>
              <a:t>ε</a:t>
            </a:r>
            <a:r>
              <a:rPr lang="en-US" dirty="0"/>
              <a:t>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[SPD+09, WDL+09, DKS10</a:t>
            </a:r>
            <a:r>
              <a:rPr lang="en-US" dirty="0" smtClean="0"/>
              <a:t>, BOR10</a:t>
            </a:r>
            <a:r>
              <a:rPr lang="en-US" dirty="0"/>
              <a:t>, KN12]</a:t>
            </a:r>
            <a:endParaRPr lang="en-US" dirty="0" smtClean="0"/>
          </a:p>
          <a:p>
            <a:r>
              <a:rPr lang="en-US" dirty="0" smtClean="0"/>
              <a:t>Surprise! </a:t>
            </a:r>
            <a:r>
              <a:rPr lang="en-US" dirty="0"/>
              <a:t>F</a:t>
            </a:r>
            <a:r>
              <a:rPr lang="en-US" dirty="0" smtClean="0"/>
              <a:t>or subspace embedding O~(</a:t>
            </a:r>
            <a:r>
              <a:rPr lang="en-US" dirty="0" err="1" smtClean="0"/>
              <a:t>nnz</a:t>
            </a:r>
            <a:r>
              <a:rPr lang="en-US" dirty="0" smtClean="0"/>
              <a:t>(z)) time and m=poly(d) suffices  [CW13,</a:t>
            </a:r>
            <a:r>
              <a:rPr lang="en-US" dirty="0"/>
              <a:t> NN13</a:t>
            </a:r>
            <a:r>
              <a:rPr lang="en-US" dirty="0" smtClean="0"/>
              <a:t>,MM13]</a:t>
            </a:r>
          </a:p>
          <a:p>
            <a:r>
              <a:rPr lang="en-US" dirty="0" smtClean="0"/>
              <a:t>Leads to regression and low-rank </a:t>
            </a:r>
            <a:r>
              <a:rPr lang="en-US" dirty="0" err="1" smtClean="0"/>
              <a:t>approx</a:t>
            </a:r>
            <a:r>
              <a:rPr lang="en-US" dirty="0" smtClean="0"/>
              <a:t> algorithms with O~(</a:t>
            </a:r>
            <a:r>
              <a:rPr lang="en-US" dirty="0" err="1" smtClean="0"/>
              <a:t>nnz</a:t>
            </a:r>
            <a:r>
              <a:rPr lang="en-US" dirty="0" smtClean="0"/>
              <a:t>(A)+poly(d)) running time</a:t>
            </a:r>
          </a:p>
          <a:p>
            <a:r>
              <a:rPr lang="en-US" dirty="0" smtClean="0"/>
              <a:t>Count-sketch-like matrix S: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432350" y="3129217"/>
            <a:ext cx="3810000" cy="3048000"/>
            <a:chOff x="1104" y="2400"/>
            <a:chExt cx="2400" cy="192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104" y="2400"/>
              <a:ext cx="472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0" dirty="0"/>
                <a:t>[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 rot="10800000" flipH="1">
              <a:off x="3072" y="2726"/>
              <a:ext cx="432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0" dirty="0"/>
                <a:t>[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584" y="2880"/>
              <a:ext cx="150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/>
                <a:t>0 0 1 0  0 1  0 0 </a:t>
              </a:r>
            </a:p>
            <a:p>
              <a:r>
                <a:rPr lang="en-US" sz="2400" dirty="0"/>
                <a:t>1 0 0 0  0 0  0 0</a:t>
              </a:r>
            </a:p>
            <a:p>
              <a:r>
                <a:rPr lang="en-US" sz="2400" dirty="0"/>
                <a:t>0 0 0 -1 1 0 -1 0</a:t>
              </a:r>
            </a:p>
            <a:p>
              <a:r>
                <a:rPr lang="en-US" sz="2400" dirty="0"/>
                <a:t>0-1 0 0  0 0  0 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58961" y="5773399"/>
            <a:ext cx="3316350" cy="1084601"/>
            <a:chOff x="5715000" y="4038600"/>
            <a:chExt cx="3048000" cy="1739710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464981" y="5334001"/>
              <a:ext cx="169723" cy="444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baseline="-25000" dirty="0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051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Heavy hitters a la regression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87789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Can assume columns of A are orthonormal</a:t>
            </a:r>
          </a:p>
          <a:p>
            <a:pPr lvl="1"/>
            <a:r>
              <a:rPr lang="en-US" sz="2400" dirty="0" smtClean="0"/>
              <a:t>||A||</a:t>
            </a:r>
            <a:r>
              <a:rPr lang="en-US" sz="2400" baseline="-25000" dirty="0" smtClean="0"/>
              <a:t>F</a:t>
            </a:r>
            <a:r>
              <a:rPr lang="en-US" sz="2400" baseline="25000" dirty="0" smtClean="0"/>
              <a:t>2</a:t>
            </a:r>
            <a:r>
              <a:rPr lang="en-US" sz="2400" dirty="0" smtClean="0"/>
              <a:t> = d</a:t>
            </a:r>
          </a:p>
          <a:p>
            <a:r>
              <a:rPr lang="en-US" sz="2800" dirty="0" smtClean="0"/>
              <a:t>Let T be any set of size O(d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containing all rows indexes </a:t>
            </a:r>
            <a:r>
              <a:rPr lang="en-US" sz="2800" dirty="0" err="1" smtClean="0"/>
              <a:t>i</a:t>
            </a:r>
            <a:r>
              <a:rPr lang="en-US" sz="2800" dirty="0" smtClean="0"/>
              <a:t> in [n] for which the row A</a:t>
            </a:r>
            <a:r>
              <a:rPr lang="en-US" sz="2800" baseline="-25000" dirty="0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has squared norm </a:t>
            </a:r>
            <a:r>
              <a:rPr lang="en-US" sz="2800" dirty="0" err="1" smtClean="0"/>
              <a:t>Ω</a:t>
            </a:r>
            <a:r>
              <a:rPr lang="en-US" sz="2800" dirty="0" smtClean="0"/>
              <a:t>(1/d)</a:t>
            </a:r>
          </a:p>
          <a:p>
            <a:pPr lvl="1"/>
            <a:r>
              <a:rPr lang="en-US" sz="2400" dirty="0" smtClean="0"/>
              <a:t>“Heavy hitter rows”</a:t>
            </a:r>
          </a:p>
          <a:p>
            <a:r>
              <a:rPr lang="en-US" dirty="0" smtClean="0"/>
              <a:t>Suffices to ensure:</a:t>
            </a:r>
          </a:p>
          <a:p>
            <a:pPr lvl="1"/>
            <a:r>
              <a:rPr lang="en-US" dirty="0" smtClean="0"/>
              <a:t>Heavy hitters do not collide – perfect hashing</a:t>
            </a:r>
          </a:p>
          <a:p>
            <a:pPr lvl="1"/>
            <a:r>
              <a:rPr lang="en-US" dirty="0" smtClean="0"/>
              <a:t>Smaller elements concentrate </a:t>
            </a:r>
          </a:p>
          <a:p>
            <a:r>
              <a:rPr lang="en-US" dirty="0" smtClean="0"/>
              <a:t>This gives sparse dimensionality reduction matrix with m=poly(d) rows</a:t>
            </a:r>
          </a:p>
          <a:p>
            <a:pPr lvl="1"/>
            <a:r>
              <a:rPr lang="en-US" dirty="0" smtClean="0"/>
              <a:t>Clarkson-Woodruff: m=O~(d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Nelson-Nguyen: m=O~(d)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934016" y="3553599"/>
            <a:ext cx="3276600" cy="2135961"/>
            <a:chOff x="5715000" y="1417638"/>
            <a:chExt cx="3276600" cy="2135961"/>
          </a:xfrm>
        </p:grpSpPr>
        <p:sp>
          <p:nvSpPr>
            <p:cNvPr id="54" name="Rectangle 4"/>
            <p:cNvSpPr>
              <a:spLocks noChangeArrowheads="1"/>
            </p:cNvSpPr>
            <p:nvPr/>
          </p:nvSpPr>
          <p:spPr bwMode="auto">
            <a:xfrm>
              <a:off x="5715000" y="1981200"/>
              <a:ext cx="32766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60198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69342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6629400" y="2971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7239000" y="2971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0"/>
            <p:cNvSpPr>
              <a:spLocks noChangeShapeType="1"/>
            </p:cNvSpPr>
            <p:nvPr/>
          </p:nvSpPr>
          <p:spPr bwMode="auto">
            <a:xfrm>
              <a:off x="6446838" y="2286000"/>
              <a:ext cx="1249362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0" name="Line 11"/>
            <p:cNvSpPr>
              <a:spLocks noChangeShapeType="1"/>
            </p:cNvSpPr>
            <p:nvPr/>
          </p:nvSpPr>
          <p:spPr bwMode="auto">
            <a:xfrm>
              <a:off x="6934200" y="22860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" name="Line 12"/>
            <p:cNvSpPr>
              <a:spLocks noChangeShapeType="1"/>
            </p:cNvSpPr>
            <p:nvPr/>
          </p:nvSpPr>
          <p:spPr bwMode="auto">
            <a:xfrm flipH="1">
              <a:off x="7086600" y="22860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" name="Rectangle 14"/>
            <p:cNvSpPr>
              <a:spLocks noChangeArrowheads="1"/>
            </p:cNvSpPr>
            <p:nvPr/>
          </p:nvSpPr>
          <p:spPr bwMode="auto">
            <a:xfrm>
              <a:off x="6446838" y="3276600"/>
              <a:ext cx="1846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baseline="-25000" dirty="0"/>
            </a:p>
          </p:txBody>
        </p:sp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5867400" y="1447800"/>
              <a:ext cx="184666" cy="52322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2800" baseline="0" dirty="0">
                <a:cs typeface="+mn-cs"/>
              </a:endParaRPr>
            </a:p>
          </p:txBody>
        </p:sp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7848600" y="2971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8153400" y="2971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66294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5715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75438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63246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>
              <a:off x="5867400" y="22860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77724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72" name="Line 25"/>
            <p:cNvSpPr>
              <a:spLocks noChangeShapeType="1"/>
            </p:cNvSpPr>
            <p:nvPr/>
          </p:nvSpPr>
          <p:spPr bwMode="auto">
            <a:xfrm flipH="1">
              <a:off x="8001000" y="22860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280566" y="141763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3366FF"/>
                  </a:solidFill>
                </a:rPr>
                <a:t>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305616" y="1295796"/>
            <a:ext cx="1066800" cy="2305285"/>
            <a:chOff x="6176837" y="1761445"/>
            <a:chExt cx="974482" cy="1685371"/>
          </a:xfrm>
        </p:grpSpPr>
        <p:sp>
          <p:nvSpPr>
            <p:cNvPr id="81" name="AutoShape 5"/>
            <p:cNvSpPr>
              <a:spLocks noChangeArrowheads="1"/>
            </p:cNvSpPr>
            <p:nvPr/>
          </p:nvSpPr>
          <p:spPr bwMode="auto">
            <a:xfrm>
              <a:off x="6176837" y="1761445"/>
              <a:ext cx="974482" cy="1685371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6512864" y="2752172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A</a:t>
              </a:r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334930" y="1723408"/>
            <a:ext cx="975033" cy="610553"/>
            <a:chOff x="7334930" y="1723408"/>
            <a:chExt cx="975033" cy="610553"/>
          </a:xfrm>
        </p:grpSpPr>
        <p:sp>
          <p:nvSpPr>
            <p:cNvPr id="83" name="Rectangle 19"/>
            <p:cNvSpPr>
              <a:spLocks noChangeArrowheads="1"/>
            </p:cNvSpPr>
            <p:nvPr/>
          </p:nvSpPr>
          <p:spPr bwMode="auto">
            <a:xfrm>
              <a:off x="7334930" y="1723408"/>
              <a:ext cx="961286" cy="1815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84" name="Rectangle 19"/>
            <p:cNvSpPr>
              <a:spLocks noChangeArrowheads="1"/>
            </p:cNvSpPr>
            <p:nvPr/>
          </p:nvSpPr>
          <p:spPr bwMode="auto">
            <a:xfrm>
              <a:off x="7348677" y="2152370"/>
              <a:ext cx="961286" cy="1815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615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464"/>
            <a:ext cx="8229600" cy="1143000"/>
          </a:xfrm>
        </p:spPr>
        <p:txBody>
          <a:bodyPr/>
          <a:lstStyle/>
          <a:p>
            <a:r>
              <a:rPr lang="en-US" dirty="0" smtClean="0"/>
              <a:t>Sparse Fourier Transform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86" y="1600200"/>
            <a:ext cx="4845486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Discrete Fourier Transform:</a:t>
            </a:r>
          </a:p>
          <a:p>
            <a:pPr lvl="1"/>
            <a:r>
              <a:rPr lang="en-US" dirty="0" smtClean="0"/>
              <a:t>Given: a signal </a:t>
            </a:r>
            <a:r>
              <a:rPr lang="en-US" dirty="0" smtClean="0">
                <a:solidFill>
                  <a:srgbClr val="FF0000"/>
                </a:solidFill>
              </a:rPr>
              <a:t>x[1…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</a:p>
          <a:p>
            <a:pPr lvl="1"/>
            <a:r>
              <a:rPr lang="en-US" dirty="0" smtClean="0"/>
              <a:t>Goal: compute the frequency vector </a:t>
            </a:r>
            <a:r>
              <a:rPr lang="en-US" dirty="0" smtClean="0">
                <a:solidFill>
                  <a:srgbClr val="3366FF"/>
                </a:solidFill>
              </a:rPr>
              <a:t>x’ </a:t>
            </a:r>
            <a:r>
              <a:rPr lang="en-US" dirty="0" smtClean="0"/>
              <a:t>where</a:t>
            </a:r>
          </a:p>
          <a:p>
            <a:pPr marL="457200" lvl="1" indent="0" algn="ctr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x’</a:t>
            </a:r>
            <a:r>
              <a:rPr lang="en-US" baseline="-25000" dirty="0" err="1" smtClean="0">
                <a:solidFill>
                  <a:srgbClr val="3366FF"/>
                </a:solidFill>
              </a:rPr>
              <a:t>f</a:t>
            </a:r>
            <a:r>
              <a:rPr lang="en-US" dirty="0" smtClean="0">
                <a:solidFill>
                  <a:srgbClr val="3366FF"/>
                </a:solidFill>
              </a:rPr>
              <a:t> = </a:t>
            </a:r>
            <a:r>
              <a:rPr lang="en-US" dirty="0" err="1" smtClean="0">
                <a:solidFill>
                  <a:srgbClr val="3366FF"/>
                </a:solidFill>
              </a:rPr>
              <a:t>Σ</a:t>
            </a:r>
            <a:r>
              <a:rPr lang="en-US" baseline="-25000" dirty="0" err="1" smtClean="0">
                <a:solidFill>
                  <a:srgbClr val="3366FF"/>
                </a:solidFill>
              </a:rPr>
              <a:t>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x</a:t>
            </a:r>
            <a:r>
              <a:rPr lang="en-US" baseline="-25000" dirty="0" err="1" smtClean="0">
                <a:solidFill>
                  <a:srgbClr val="3366FF"/>
                </a:solidFill>
              </a:rPr>
              <a:t>t</a:t>
            </a:r>
            <a:r>
              <a:rPr lang="en-US" dirty="0" smtClean="0">
                <a:solidFill>
                  <a:srgbClr val="3366FF"/>
                </a:solidFill>
              </a:rPr>
              <a:t> e</a:t>
            </a:r>
            <a:r>
              <a:rPr lang="en-US" baseline="30000" dirty="0" smtClean="0">
                <a:solidFill>
                  <a:srgbClr val="3366FF"/>
                </a:solidFill>
              </a:rPr>
              <a:t>-2π</a:t>
            </a:r>
            <a:r>
              <a:rPr lang="en-US" baseline="30000" dirty="0" err="1" smtClean="0">
                <a:solidFill>
                  <a:srgbClr val="3366FF"/>
                </a:solidFill>
              </a:rPr>
              <a:t>i</a:t>
            </a:r>
            <a:r>
              <a:rPr lang="en-US" baseline="30000" dirty="0" smtClean="0">
                <a:solidFill>
                  <a:srgbClr val="3366FF"/>
                </a:solidFill>
              </a:rPr>
              <a:t> </a:t>
            </a:r>
            <a:r>
              <a:rPr lang="en-US" baseline="30000" dirty="0" err="1" smtClean="0">
                <a:solidFill>
                  <a:srgbClr val="3366FF"/>
                </a:solidFill>
              </a:rPr>
              <a:t>tf</a:t>
            </a:r>
            <a:r>
              <a:rPr lang="en-US" baseline="30000" dirty="0" smtClean="0">
                <a:solidFill>
                  <a:srgbClr val="3366FF"/>
                </a:solidFill>
              </a:rPr>
              <a:t>/n</a:t>
            </a:r>
            <a:endParaRPr lang="en-US" dirty="0" smtClean="0">
              <a:solidFill>
                <a:srgbClr val="3366FF"/>
              </a:solidFill>
            </a:endParaRPr>
          </a:p>
          <a:p>
            <a:pPr lvl="1" algn="ctr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    	</a:t>
            </a:r>
            <a:endParaRPr lang="en-US" dirty="0" smtClean="0"/>
          </a:p>
          <a:p>
            <a:r>
              <a:rPr lang="en-US" dirty="0" smtClean="0"/>
              <a:t>Very useful tool:</a:t>
            </a:r>
          </a:p>
          <a:p>
            <a:pPr lvl="1"/>
            <a:r>
              <a:rPr lang="en-US" dirty="0" smtClean="0"/>
              <a:t>Compression (audio, image, video)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Feature extraction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See SIGMOD’04 tutorial “</a:t>
            </a:r>
            <a:r>
              <a:rPr lang="en-US" dirty="0"/>
              <a:t>Indexing and Mining </a:t>
            </a:r>
            <a:r>
              <a:rPr lang="en-US" dirty="0" smtClean="0"/>
              <a:t>Streams” by C. </a:t>
            </a:r>
            <a:r>
              <a:rPr lang="en-US" dirty="0" err="1" smtClean="0"/>
              <a:t>Faloutsos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Transform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194587" y="1337387"/>
            <a:ext cx="4220346" cy="3344333"/>
            <a:chOff x="5031726" y="3192025"/>
            <a:chExt cx="4060096" cy="342406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31726" y="3192025"/>
              <a:ext cx="4060096" cy="287973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 l="27479" t="38732" r="65336" b="43735"/>
            <a:stretch/>
          </p:blipFill>
          <p:spPr>
            <a:xfrm>
              <a:off x="7110441" y="5239567"/>
              <a:ext cx="1332331" cy="364639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6137169" y="6071763"/>
              <a:ext cx="2731980" cy="544327"/>
              <a:chOff x="5952039" y="6071763"/>
              <a:chExt cx="2731980" cy="54432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957625" y="6071763"/>
                <a:ext cx="22775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Sampled Audio Data (Time)</a:t>
                </a:r>
                <a:endParaRPr lang="en-US" sz="14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952039" y="6308313"/>
                <a:ext cx="27319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DFT of Audio Samples (Frequency)</a:t>
                </a:r>
                <a:endParaRPr lang="en-US" sz="1400" b="1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5677134" y="6225652"/>
              <a:ext cx="443181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689284" y="6456592"/>
              <a:ext cx="443181" cy="0"/>
            </a:xfrm>
            <a:prstGeom prst="line">
              <a:avLst/>
            </a:prstGeom>
            <a:ln w="762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9879830"/>
      </p:ext>
    </p:extLst>
  </p:cSld>
  <p:clrMapOvr>
    <a:masterClrMapping/>
  </p:clrMapOvr>
  <p:transition xmlns:p14="http://schemas.microsoft.com/office/powerpoint/2010/main" advTm="1021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86956" cy="50342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Sketching via hashing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Compressive sensing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N</a:t>
            </a:r>
            <a:r>
              <a:rPr lang="en-US" sz="2800" dirty="0" smtClean="0"/>
              <a:t>umerical linear algebra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(regression, low rank approximation)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Sparse Fourier Transform</a:t>
            </a:r>
            <a:endParaRPr lang="en-US" sz="2800" dirty="0"/>
          </a:p>
        </p:txBody>
      </p:sp>
      <p:pic>
        <p:nvPicPr>
          <p:cNvPr id="16" name="Picture 1026" descr="csc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1093" y="2366247"/>
            <a:ext cx="3244676" cy="1398140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6544155" y="1184395"/>
            <a:ext cx="1976575" cy="1181852"/>
            <a:chOff x="5715000" y="4038600"/>
            <a:chExt cx="3048000" cy="1815457"/>
          </a:xfrm>
        </p:grpSpPr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6464982" y="5334000"/>
              <a:ext cx="2190725" cy="520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1600" baseline="-25000" dirty="0" smtClean="0">
                  <a:ea typeface="Arial" charset="0"/>
                  <a:cs typeface="Arial" charset="0"/>
                </a:rPr>
                <a:t>1         </a:t>
              </a:r>
              <a:r>
                <a:rPr lang="en-US" sz="1600" baseline="0" dirty="0" smtClean="0">
                  <a:ea typeface="Arial" charset="0"/>
                  <a:cs typeface="Arial" charset="0"/>
                </a:rPr>
                <a:t> …</a:t>
              </a:r>
              <a:r>
                <a:rPr lang="en-US" sz="1600" dirty="0" smtClean="0">
                  <a:ea typeface="Arial" charset="0"/>
                  <a:cs typeface="Arial" charset="0"/>
                </a:rPr>
                <a:t>         c</a:t>
              </a:r>
              <a:r>
                <a:rPr lang="en-US" sz="1600" baseline="-25000" dirty="0" smtClean="0"/>
                <a:t>m</a:t>
              </a:r>
              <a:endParaRPr lang="en-US" sz="1600" baseline="-25000" dirty="0"/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7848601" y="4038600"/>
              <a:ext cx="304801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90056" y="3967980"/>
            <a:ext cx="1914792" cy="1220512"/>
            <a:chOff x="6963228" y="1721643"/>
            <a:chExt cx="2019074" cy="3430928"/>
          </a:xfrm>
        </p:grpSpPr>
        <p:sp>
          <p:nvSpPr>
            <p:cNvPr id="44" name="Line 7"/>
            <p:cNvSpPr>
              <a:spLocks noChangeShapeType="1"/>
            </p:cNvSpPr>
            <p:nvPr/>
          </p:nvSpPr>
          <p:spPr bwMode="auto">
            <a:xfrm flipV="1">
              <a:off x="8067902" y="37047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 flipH="1" flipV="1">
              <a:off x="7382102" y="46953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H="1" flipV="1">
              <a:off x="8296502" y="32475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 flipV="1">
              <a:off x="7382102" y="32475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6963228" y="20955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12"/>
            <p:cNvSpPr>
              <a:spLocks noChangeArrowheads="1"/>
            </p:cNvSpPr>
            <p:nvPr/>
          </p:nvSpPr>
          <p:spPr bwMode="auto">
            <a:xfrm>
              <a:off x="7686902" y="4466771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7191828" y="2324099"/>
              <a:ext cx="495074" cy="21426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5"/>
            <p:cNvSpPr txBox="1">
              <a:spLocks noChangeArrowheads="1"/>
            </p:cNvSpPr>
            <p:nvPr/>
          </p:nvSpPr>
          <p:spPr bwMode="auto">
            <a:xfrm>
              <a:off x="7304314" y="1721643"/>
              <a:ext cx="3825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8067902" y="3704771"/>
              <a:ext cx="4206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95851" y="5451437"/>
            <a:ext cx="2094266" cy="138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6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DFT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1539876"/>
            <a:ext cx="5847443" cy="49371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Fast Fourier Transform (FFT) computes the frequencies in time </a:t>
            </a:r>
            <a:r>
              <a:rPr lang="en-US" dirty="0" err="1" smtClean="0"/>
              <a:t>O(n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But, we can do (much) better if we only care about small </a:t>
            </a:r>
            <a:r>
              <a:rPr lang="en-US" dirty="0" smtClean="0">
                <a:solidFill>
                  <a:srgbClr val="000000"/>
                </a:solidFill>
              </a:rPr>
              <a:t>number k of “dominant frequencies”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E.g., recover   assume it is k-sparse (only k non-zero entries)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Algorithms:</a:t>
            </a:r>
          </a:p>
          <a:p>
            <a:pPr lvl="1"/>
            <a:r>
              <a:rPr lang="en-US" sz="2595" dirty="0" smtClean="0"/>
              <a:t>Boolean cube (</a:t>
            </a:r>
            <a:r>
              <a:rPr lang="en-US" sz="2595" dirty="0" err="1" smtClean="0"/>
              <a:t>Hadamard</a:t>
            </a:r>
            <a:r>
              <a:rPr lang="en-US" sz="2595" dirty="0" smtClean="0"/>
              <a:t> Transform)</a:t>
            </a:r>
            <a:r>
              <a:rPr lang="en-US" sz="2595" dirty="0"/>
              <a:t>: [GL’89</a:t>
            </a:r>
            <a:r>
              <a:rPr lang="en-US" sz="2595" dirty="0" smtClean="0"/>
              <a:t>], [KM’93], [L’93]</a:t>
            </a:r>
          </a:p>
          <a:p>
            <a:pPr lvl="1"/>
            <a:r>
              <a:rPr lang="en-US" sz="2595" dirty="0" smtClean="0"/>
              <a:t>Complex FT: [Mansour’92</a:t>
            </a:r>
            <a:r>
              <a:rPr lang="en-US" sz="2595" dirty="0"/>
              <a:t>, </a:t>
            </a:r>
            <a:r>
              <a:rPr lang="en-US" sz="2595" dirty="0" smtClean="0"/>
              <a:t>GGIMS’02</a:t>
            </a:r>
            <a:r>
              <a:rPr lang="en-US" sz="2595" dirty="0"/>
              <a:t>, </a:t>
            </a:r>
            <a:r>
              <a:rPr lang="en-US" sz="2595" dirty="0" smtClean="0"/>
              <a:t>AGS’03</a:t>
            </a:r>
            <a:r>
              <a:rPr lang="en-US" sz="2595" dirty="0"/>
              <a:t>, </a:t>
            </a:r>
            <a:r>
              <a:rPr lang="en-US" sz="2595" dirty="0" smtClean="0"/>
              <a:t>GMS’05</a:t>
            </a:r>
            <a:r>
              <a:rPr lang="en-US" sz="2595" dirty="0"/>
              <a:t>, </a:t>
            </a:r>
            <a:r>
              <a:rPr lang="en-US" sz="2595" dirty="0" smtClean="0"/>
              <a:t>Iwen’10, Akavia’</a:t>
            </a:r>
            <a:r>
              <a:rPr lang="en-US" sz="2595" dirty="0"/>
              <a:t>10, HIKP’12,HIKP’12b</a:t>
            </a:r>
            <a:r>
              <a:rPr lang="en-US" sz="2595" dirty="0" smtClean="0"/>
              <a:t>, BCGLS</a:t>
            </a:r>
            <a:r>
              <a:rPr lang="en-US" sz="2595" dirty="0"/>
              <a:t>’12</a:t>
            </a:r>
            <a:r>
              <a:rPr lang="en-US" sz="2595" dirty="0" smtClean="0"/>
              <a:t>, LWC</a:t>
            </a:r>
            <a:r>
              <a:rPr lang="en-US" sz="2595" dirty="0"/>
              <a:t>’12</a:t>
            </a:r>
            <a:r>
              <a:rPr lang="en-US" sz="2595" dirty="0" smtClean="0"/>
              <a:t>, GHIKPL’13,…]</a:t>
            </a:r>
          </a:p>
          <a:p>
            <a:r>
              <a:rPr lang="en-US" sz="2995" dirty="0" smtClean="0"/>
              <a:t>Best running times [Hassanieh-Indyk-Katabi-Price’12]</a:t>
            </a:r>
          </a:p>
          <a:p>
            <a:pPr lvl="1"/>
            <a:r>
              <a:rPr lang="en-US" sz="2595" dirty="0" smtClean="0"/>
              <a:t>Exactly k-sparse signals:     </a:t>
            </a:r>
            <a:r>
              <a:rPr lang="en-US" sz="2595" dirty="0" smtClean="0">
                <a:solidFill>
                  <a:srgbClr val="0000FF"/>
                </a:solidFill>
              </a:rPr>
              <a:t> O(k</a:t>
            </a:r>
            <a:r>
              <a:rPr lang="en-US" sz="2595" baseline="30000" dirty="0">
                <a:solidFill>
                  <a:srgbClr val="0000FF"/>
                </a:solidFill>
              </a:rPr>
              <a:t> </a:t>
            </a:r>
            <a:r>
              <a:rPr lang="en-US" sz="2595" dirty="0" smtClean="0">
                <a:solidFill>
                  <a:srgbClr val="0000FF"/>
                </a:solidFill>
              </a:rPr>
              <a:t>log</a:t>
            </a:r>
            <a:r>
              <a:rPr lang="en-US" sz="2595" baseline="30000" dirty="0">
                <a:solidFill>
                  <a:srgbClr val="0000FF"/>
                </a:solidFill>
              </a:rPr>
              <a:t> </a:t>
            </a:r>
            <a:r>
              <a:rPr lang="en-US" sz="2595" dirty="0" smtClean="0">
                <a:solidFill>
                  <a:srgbClr val="0000FF"/>
                </a:solidFill>
              </a:rPr>
              <a:t>n)</a:t>
            </a:r>
          </a:p>
          <a:p>
            <a:pPr lvl="1"/>
            <a:r>
              <a:rPr lang="en-US" sz="2595" dirty="0" smtClean="0">
                <a:solidFill>
                  <a:srgbClr val="000000"/>
                </a:solidFill>
              </a:rPr>
              <a:t>Approx. k-sparse signals* : </a:t>
            </a:r>
            <a:r>
              <a:rPr lang="en-US" sz="2595" dirty="0" smtClean="0">
                <a:solidFill>
                  <a:srgbClr val="0000FF"/>
                </a:solidFill>
              </a:rPr>
              <a:t>O</a:t>
            </a:r>
            <a:r>
              <a:rPr lang="en-US" sz="2595" dirty="0">
                <a:solidFill>
                  <a:srgbClr val="0000FF"/>
                </a:solidFill>
              </a:rPr>
              <a:t>(k</a:t>
            </a:r>
            <a:r>
              <a:rPr lang="en-US" sz="2595" baseline="30000" dirty="0">
                <a:solidFill>
                  <a:srgbClr val="0000FF"/>
                </a:solidFill>
              </a:rPr>
              <a:t> </a:t>
            </a:r>
            <a:r>
              <a:rPr lang="en-US" sz="2595" dirty="0">
                <a:solidFill>
                  <a:srgbClr val="0000FF"/>
                </a:solidFill>
              </a:rPr>
              <a:t>log</a:t>
            </a:r>
            <a:r>
              <a:rPr lang="en-US" sz="2595" baseline="30000" dirty="0">
                <a:solidFill>
                  <a:srgbClr val="0000FF"/>
                </a:solidFill>
              </a:rPr>
              <a:t> </a:t>
            </a:r>
            <a:r>
              <a:rPr lang="en-US" sz="2595" dirty="0" smtClean="0">
                <a:solidFill>
                  <a:srgbClr val="0000FF"/>
                </a:solidFill>
              </a:rPr>
              <a:t>n * log(n/k))</a:t>
            </a:r>
            <a:endParaRPr lang="en-US" sz="2595" dirty="0">
              <a:solidFill>
                <a:srgbClr val="0000FF"/>
              </a:solidFill>
            </a:endParaRPr>
          </a:p>
          <a:p>
            <a:pPr lvl="1"/>
            <a:endParaRPr lang="en-US" sz="2595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369" y="5941497"/>
            <a:ext cx="58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ignal-orig.pdf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2690" t="10068" r="10177" b="10218"/>
          <a:stretch/>
        </p:blipFill>
        <p:spPr>
          <a:xfrm>
            <a:off x="6749143" y="1600200"/>
            <a:ext cx="2131730" cy="16607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01699" y="6310829"/>
            <a:ext cx="550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*L2/L2 guarantee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0659803"/>
      </p:ext>
    </p:extLst>
  </p:cSld>
  <p:clrMapOvr>
    <a:masterClrMapping/>
  </p:clrMapOvr>
  <p:transition xmlns:p14="http://schemas.microsoft.com/office/powerpoint/2010/main" advTm="16239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9634"/>
            <a:ext cx="8229600" cy="1143000"/>
          </a:xfrm>
        </p:spPr>
        <p:txBody>
          <a:bodyPr/>
          <a:lstStyle/>
          <a:p>
            <a:r>
              <a:rPr lang="en-US" dirty="0" smtClean="0"/>
              <a:t>Intuition: </a:t>
            </a:r>
            <a:r>
              <a:rPr lang="en-US" dirty="0"/>
              <a:t>Fourier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 descr="signal-orig-time.pdf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9929" b="-992"/>
          <a:stretch/>
        </p:blipFill>
        <p:spPr>
          <a:xfrm>
            <a:off x="457200" y="938784"/>
            <a:ext cx="2422846" cy="16631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87657" y="1128237"/>
                <a:ext cx="22551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n-point DFT :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err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657" y="1128237"/>
                <a:ext cx="225516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43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30169" y="826008"/>
            <a:ext cx="5411832" cy="1886048"/>
            <a:chOff x="430169" y="1155192"/>
            <a:chExt cx="5411832" cy="1886048"/>
          </a:xfrm>
        </p:grpSpPr>
        <p:grpSp>
          <p:nvGrpSpPr>
            <p:cNvPr id="13" name="Group 12"/>
            <p:cNvGrpSpPr/>
            <p:nvPr/>
          </p:nvGrpSpPr>
          <p:grpSpPr>
            <a:xfrm>
              <a:off x="3340101" y="1155192"/>
              <a:ext cx="2501900" cy="1886048"/>
              <a:chOff x="3340101" y="1155192"/>
              <a:chExt cx="2501900" cy="1886048"/>
            </a:xfrm>
          </p:grpSpPr>
          <p:pic>
            <p:nvPicPr>
              <p:cNvPr id="4" name="Picture 3" descr="signal-orig.pdf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 t="9788" b="-9788"/>
              <a:stretch/>
            </p:blipFill>
            <p:spPr>
              <a:xfrm>
                <a:off x="3340101" y="1155192"/>
                <a:ext cx="2501900" cy="1886048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3623943" y="2618876"/>
                <a:ext cx="196609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Frequency Domain</a:t>
                </a:r>
                <a:endParaRPr lang="en-US" sz="1200" dirty="0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30169" y="1164336"/>
              <a:ext cx="2422846" cy="1701310"/>
              <a:chOff x="430169" y="1164336"/>
              <a:chExt cx="2422846" cy="1701310"/>
            </a:xfrm>
          </p:grpSpPr>
          <p:pic>
            <p:nvPicPr>
              <p:cNvPr id="18" name="Picture 17" descr="signal-orig-time.pdf"/>
              <p:cNvPicPr>
                <a:picLocks noChangeAspect="1"/>
              </p:cNvPicPr>
              <p:nvPr/>
            </p:nvPicPr>
            <p:blipFill rotWithShape="1">
              <a:blip r:embed="rId4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 t="9929" b="-992"/>
              <a:stretch/>
            </p:blipFill>
            <p:spPr>
              <a:xfrm>
                <a:off x="430169" y="1164336"/>
                <a:ext cx="2422846" cy="1663195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731521" y="2588647"/>
                <a:ext cx="18897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Time Domain Signal</a:t>
                </a:r>
                <a:endParaRPr lang="en-US" sz="1200" dirty="0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438912" y="2682240"/>
            <a:ext cx="8475029" cy="1886048"/>
            <a:chOff x="445008" y="3041904"/>
            <a:chExt cx="8475029" cy="1886048"/>
          </a:xfrm>
        </p:grpSpPr>
        <p:grpSp>
          <p:nvGrpSpPr>
            <p:cNvPr id="14" name="Group 13"/>
            <p:cNvGrpSpPr/>
            <p:nvPr/>
          </p:nvGrpSpPr>
          <p:grpSpPr>
            <a:xfrm>
              <a:off x="445008" y="3041904"/>
              <a:ext cx="8475029" cy="1886048"/>
              <a:chOff x="457200" y="3212592"/>
              <a:chExt cx="8475029" cy="1886048"/>
            </a:xfrm>
          </p:grpSpPr>
          <p:pic>
            <p:nvPicPr>
              <p:cNvPr id="7" name="Picture 6" descr="signal-orig-cutoff-time.pdf"/>
              <p:cNvPicPr>
                <a:picLocks noChangeAspect="1"/>
              </p:cNvPicPr>
              <p:nvPr/>
            </p:nvPicPr>
            <p:blipFill rotWithShape="1">
              <a:blip r:embed="rId7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 t="9735" b="-9735"/>
              <a:stretch/>
            </p:blipFill>
            <p:spPr>
              <a:xfrm>
                <a:off x="457200" y="3218688"/>
                <a:ext cx="2422846" cy="1826453"/>
              </a:xfrm>
              <a:prstGeom prst="rect">
                <a:avLst/>
              </a:prstGeom>
            </p:spPr>
          </p:pic>
          <p:pic>
            <p:nvPicPr>
              <p:cNvPr id="8" name="Picture 7" descr="signal-orig-cutoff-freq.pdf"/>
              <p:cNvPicPr>
                <a:picLocks noChangeAspect="1"/>
              </p:cNvPicPr>
              <p:nvPr/>
            </p:nvPicPr>
            <p:blipFill rotWithShape="1">
              <a:blip r:embed="rId8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 t="9427" b="-9427"/>
              <a:stretch/>
            </p:blipFill>
            <p:spPr>
              <a:xfrm>
                <a:off x="3340100" y="3212592"/>
                <a:ext cx="2501901" cy="1886048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/>
                  <p:cNvSpPr/>
                  <p:nvPr/>
                </p:nvSpPr>
                <p:spPr>
                  <a:xfrm>
                    <a:off x="6277929" y="3227910"/>
                    <a:ext cx="2654300" cy="6463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dirty="0" smtClean="0"/>
                      <a:t>n-point DFT of first B terms : </a:t>
                    </a:r>
                    <a14:m>
                      <m:oMath xmlns:m="http://schemas.openxmlformats.org/officeDocument/2006/math" xmlns=""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func>
                          <m:funcPr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 err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" name="Rectangle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77929" y="3227910"/>
                    <a:ext cx="2654300" cy="646331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2069" t="-4717" b="-141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1" name="TextBox 20"/>
            <p:cNvSpPr txBox="1"/>
            <p:nvPr/>
          </p:nvSpPr>
          <p:spPr>
            <a:xfrm>
              <a:off x="731521" y="4478407"/>
              <a:ext cx="1889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Cut off Time signal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30039" y="4526924"/>
              <a:ext cx="1966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Frequency Domain</a:t>
              </a:r>
              <a:endParaRPr lang="en-US" sz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7200" y="4595368"/>
            <a:ext cx="8229600" cy="1929739"/>
            <a:chOff x="457200" y="5040376"/>
            <a:chExt cx="8229600" cy="1929739"/>
          </a:xfrm>
        </p:grpSpPr>
        <p:pic>
          <p:nvPicPr>
            <p:cNvPr id="29" name="Picture 28" descr="signal-orig-cutoff-time2.pdf"/>
            <p:cNvPicPr>
              <a:picLocks noChangeAspect="1"/>
            </p:cNvPicPr>
            <p:nvPr/>
          </p:nvPicPr>
          <p:blipFill rotWithShape="1">
            <a:blip r:embed="rId10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 t="9565" b="-9565"/>
            <a:stretch/>
          </p:blipFill>
          <p:spPr>
            <a:xfrm>
              <a:off x="457200" y="5084064"/>
              <a:ext cx="2422846" cy="1826453"/>
            </a:xfrm>
            <a:prstGeom prst="rect">
              <a:avLst/>
            </a:prstGeom>
          </p:spPr>
        </p:pic>
        <p:pic>
          <p:nvPicPr>
            <p:cNvPr id="30" name="Picture 29" descr="signal-orig-cutoff-subsampled-freq.pdf"/>
            <p:cNvPicPr>
              <a:picLocks noChangeAspect="1"/>
            </p:cNvPicPr>
            <p:nvPr/>
          </p:nvPicPr>
          <p:blipFill rotWithShape="1">
            <a:blip r:embed="rId11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 t="9264" b="-9264"/>
            <a:stretch/>
          </p:blipFill>
          <p:spPr>
            <a:xfrm>
              <a:off x="3321809" y="5084064"/>
              <a:ext cx="2443419" cy="188605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277929" y="5040376"/>
                  <a:ext cx="2408871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/>
                    <a:t>B-point DFT</a:t>
                  </a:r>
                  <a:r>
                    <a:rPr lang="en-US" dirty="0"/>
                    <a:t> </a:t>
                  </a:r>
                  <a:r>
                    <a:rPr lang="en-US" dirty="0" smtClean="0"/>
                    <a:t>of first B terms: </a:t>
                  </a:r>
                  <a14:m>
                    <m:oMath xmlns:m="http://schemas.openxmlformats.org/officeDocument/2006/math" xmlns="">
                      <m:r>
                        <a:rPr lang="en-US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𝐵</m:t>
                      </m:r>
                      <m:func>
                        <m:funcPr>
                          <m:ctrlPr>
                            <a:rPr lang="en-US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err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a14:m>
                  <a:endParaRPr lang="en-US" dirty="0" smtClean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7929" y="5040376"/>
                  <a:ext cx="2408871" cy="646331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2278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Box 32"/>
          <p:cNvSpPr txBox="1"/>
          <p:nvPr/>
        </p:nvSpPr>
        <p:spPr>
          <a:xfrm>
            <a:off x="762001" y="6081655"/>
            <a:ext cx="1889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First B samples 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660519" y="6130172"/>
            <a:ext cx="1966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Frequency Domain</a:t>
            </a:r>
            <a:endParaRPr lang="en-US" sz="12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3326321" y="4639059"/>
            <a:ext cx="2438907" cy="1886048"/>
            <a:chOff x="3321813" y="2682240"/>
            <a:chExt cx="2438907" cy="1886048"/>
          </a:xfrm>
        </p:grpSpPr>
        <p:pic>
          <p:nvPicPr>
            <p:cNvPr id="45" name="Picture 44" descr="signal-orig-cutoff-freq.pdf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t="9427" r="11776" b="-9427"/>
            <a:stretch/>
          </p:blipFill>
          <p:spPr>
            <a:xfrm>
              <a:off x="3321813" y="2682240"/>
              <a:ext cx="2207260" cy="1886048"/>
            </a:xfrm>
            <a:prstGeom prst="rect">
              <a:avLst/>
            </a:prstGeom>
          </p:spPr>
        </p:pic>
        <p:pic>
          <p:nvPicPr>
            <p:cNvPr id="46" name="Picture 45" descr="signal-orig-cutoff-subsampled-freq.pdf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9587" b="-9264"/>
            <a:stretch/>
          </p:blipFill>
          <p:spPr>
            <a:xfrm>
              <a:off x="3322574" y="2682240"/>
              <a:ext cx="2438146" cy="1879952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5852160" y="3500050"/>
            <a:ext cx="2996314" cy="373850"/>
            <a:chOff x="5852160" y="3500050"/>
            <a:chExt cx="2996314" cy="373850"/>
          </a:xfrm>
        </p:grpSpPr>
        <p:grpSp>
          <p:nvGrpSpPr>
            <p:cNvPr id="32" name="Group 31"/>
            <p:cNvGrpSpPr/>
            <p:nvPr/>
          </p:nvGrpSpPr>
          <p:grpSpPr>
            <a:xfrm>
              <a:off x="5852160" y="3500050"/>
              <a:ext cx="2996314" cy="373850"/>
              <a:chOff x="5852160" y="3676834"/>
              <a:chExt cx="2996314" cy="37385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852160" y="3676834"/>
                    <a:ext cx="138266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 xmlns="">
                        <m:r>
                          <a:rPr lang="en-US" b="1" i="0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× </m:t>
                        </m:r>
                      </m:oMath>
                    </a14:m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Boxcar 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52160" y="3676834"/>
                    <a:ext cx="1382665" cy="369332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t="-8197" r="-441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696329" y="3681352"/>
                    <a:ext cx="115214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 xmlns="">
                        <m:r>
                          <a:rPr lang="en-US" b="1" i="0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̂"/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0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𝐱</m:t>
                            </m:r>
                          </m:e>
                        </m:acc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∗ </m:t>
                        </m:r>
                      </m:oMath>
                    </a14:m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	sinc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96329" y="3681352"/>
                    <a:ext cx="1152145" cy="369332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Right Arrow 25"/>
              <p:cNvSpPr/>
              <p:nvPr/>
            </p:nvSpPr>
            <p:spPr>
              <a:xfrm>
                <a:off x="7246874" y="3739896"/>
                <a:ext cx="411609" cy="243208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970082" y="3500050"/>
              <a:ext cx="242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27399" y="5263984"/>
            <a:ext cx="2227044" cy="1221871"/>
            <a:chOff x="6127399" y="5263984"/>
            <a:chExt cx="2227044" cy="1221871"/>
          </a:xfrm>
        </p:grpSpPr>
        <p:grpSp>
          <p:nvGrpSpPr>
            <p:cNvPr id="37" name="Group 36"/>
            <p:cNvGrpSpPr/>
            <p:nvPr/>
          </p:nvGrpSpPr>
          <p:grpSpPr>
            <a:xfrm>
              <a:off x="6127399" y="5263984"/>
              <a:ext cx="2227044" cy="1221870"/>
              <a:chOff x="6121303" y="5367616"/>
              <a:chExt cx="2227044" cy="122187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121303" y="6220154"/>
                    <a:ext cx="222704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Subsample </a:t>
                    </a:r>
                    <a14:m>
                      <m:oMath xmlns:m="http://schemas.openxmlformats.org/officeDocument/2006/math" xmlns="">
                        <m:d>
                          <m:d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1" i="1" dirty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dirty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</m:e>
                            </m:acc>
                            <m:r>
                              <a:rPr lang="en-US" b="1" i="1" dirty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∗</m:t>
                            </m:r>
                            <m:r>
                              <m:rPr>
                                <m:nor/>
                              </m:rPr>
                              <a:rPr lang="en-US" b="1" dirty="0">
                                <a:solidFill>
                                  <a:srgbClr val="C00000"/>
                                </a:solidFill>
                              </a:rPr>
                              <m:t>sinc</m:t>
                            </m:r>
                          </m:e>
                        </m:d>
                      </m:oMath>
                    </a14:m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21303" y="6220154"/>
                    <a:ext cx="2227044" cy="369332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l="-548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6175248" y="5367616"/>
                    <a:ext cx="20971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Alias </a:t>
                    </a:r>
                    <a14:m>
                      <m:oMath xmlns:m="http://schemas.openxmlformats.org/officeDocument/2006/math" xmlns="">
                        <m:d>
                          <m:d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b="1" i="1" dirty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× </m:t>
                            </m:r>
                            <m:r>
                              <m:rPr>
                                <m:nor/>
                              </m:rPr>
                              <a:rPr lang="en-US" b="1" dirty="0">
                                <a:solidFill>
                                  <a:srgbClr val="C00000"/>
                                </a:solidFill>
                              </a:rPr>
                              <m:t>Boxcar</m:t>
                            </m:r>
                          </m:e>
                        </m:d>
                      </m:oMath>
                    </a14:m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 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5248" y="5367616"/>
                    <a:ext cx="2097153" cy="369332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Right Arrow 35"/>
              <p:cNvSpPr/>
              <p:nvPr/>
            </p:nvSpPr>
            <p:spPr>
              <a:xfrm rot="5400000">
                <a:off x="6973697" y="5892746"/>
                <a:ext cx="411609" cy="243208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7478762" y="6116523"/>
              <a:ext cx="242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80967" y="1647618"/>
            <a:ext cx="1840073" cy="404898"/>
            <a:chOff x="6480967" y="1647618"/>
            <a:chExt cx="1840073" cy="404898"/>
          </a:xfrm>
        </p:grpSpPr>
        <p:grpSp>
          <p:nvGrpSpPr>
            <p:cNvPr id="38" name="Group 37"/>
            <p:cNvGrpSpPr/>
            <p:nvPr/>
          </p:nvGrpSpPr>
          <p:grpSpPr>
            <a:xfrm>
              <a:off x="6480967" y="1647618"/>
              <a:ext cx="1840073" cy="373850"/>
              <a:chOff x="6494430" y="3676834"/>
              <a:chExt cx="1840073" cy="37385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6494430" y="3676834"/>
                    <a:ext cx="6391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 xmlns="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0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𝐱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94430" y="3676834"/>
                    <a:ext cx="639161" cy="36933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7779768" y="3681352"/>
                    <a:ext cx="55473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 xmlns="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0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0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𝐱</m:t>
                              </m:r>
                            </m:e>
                          </m:acc>
                        </m:oMath>
                      </m:oMathPara>
                    </a14:m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9768" y="3681352"/>
                    <a:ext cx="554735" cy="36933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t="-6557" r="-2637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1" name="Right Arrow 40"/>
              <p:cNvSpPr/>
              <p:nvPr/>
            </p:nvSpPr>
            <p:spPr>
              <a:xfrm>
                <a:off x="7246874" y="3739896"/>
                <a:ext cx="411609" cy="243208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8036236" y="1683184"/>
              <a:ext cx="242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08453719"/>
      </p:ext>
    </p:extLst>
  </p:cSld>
  <p:clrMapOvr>
    <a:masterClrMapping/>
  </p:clrMapOvr>
  <p:transition xmlns:p14="http://schemas.microsoft.com/office/powerpoint/2010/main" advTm="17039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05867" cy="4525963"/>
          </a:xfrm>
        </p:spPr>
        <p:txBody>
          <a:bodyPr/>
          <a:lstStyle/>
          <a:p>
            <a:r>
              <a:rPr lang="en-US" dirty="0" smtClean="0"/>
              <a:t>We we would like this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 to act like this:</a:t>
            </a:r>
            <a:endParaRPr lang="en-US" dirty="0"/>
          </a:p>
        </p:txBody>
      </p:sp>
      <p:pic>
        <p:nvPicPr>
          <p:cNvPr id="4" name="Picture 3" descr="signal-orig-cutoff-subsampled-freq.pdf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9264" b="-9264"/>
          <a:stretch/>
        </p:blipFill>
        <p:spPr>
          <a:xfrm>
            <a:off x="6400062" y="2953798"/>
            <a:ext cx="2443419" cy="188605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668224" y="5339963"/>
            <a:ext cx="3048000" cy="1572399"/>
            <a:chOff x="5715000" y="4038600"/>
            <a:chExt cx="3048000" cy="157239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6446838" y="5334000"/>
              <a:ext cx="1846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baseline="-25000" dirty="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" name="Picture 30" descr="signal-orig.pdf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9788" b="-9788"/>
          <a:stretch/>
        </p:blipFill>
        <p:spPr>
          <a:xfrm>
            <a:off x="6341581" y="667353"/>
            <a:ext cx="2501900" cy="1886048"/>
          </a:xfrm>
          <a:prstGeom prst="rect">
            <a:avLst/>
          </a:prstGeom>
        </p:spPr>
      </p:pic>
      <p:sp>
        <p:nvSpPr>
          <p:cNvPr id="33" name="Down Arrow 32"/>
          <p:cNvSpPr/>
          <p:nvPr/>
        </p:nvSpPr>
        <p:spPr>
          <a:xfrm>
            <a:off x="7467181" y="2432468"/>
            <a:ext cx="304800" cy="48030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1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747010" cy="4914900"/>
          </a:xfrm>
        </p:spPr>
        <p:txBody>
          <a:bodyPr>
            <a:normAutofit/>
          </a:bodyPr>
          <a:lstStyle/>
          <a:p>
            <a:r>
              <a:rPr lang="en-US" dirty="0" smtClean="0"/>
              <a:t>“Leaky</a:t>
            </a:r>
            <a:r>
              <a:rPr lang="en-US" dirty="0"/>
              <a:t>” </a:t>
            </a:r>
            <a:r>
              <a:rPr lang="en-US" dirty="0" smtClean="0"/>
              <a:t>buckets</a:t>
            </a:r>
          </a:p>
          <a:p>
            <a:r>
              <a:rPr lang="en-US" dirty="0" smtClean="0"/>
              <a:t>“Hashing”:  needs a random hashing of the spectrum</a:t>
            </a:r>
          </a:p>
          <a:p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07867" y="4842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signal-orig-cutoff-subsampled-freq.pdf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9264" b="-9264"/>
          <a:stretch/>
        </p:blipFill>
        <p:spPr>
          <a:xfrm>
            <a:off x="6400062" y="2953798"/>
            <a:ext cx="2443419" cy="1886051"/>
          </a:xfrm>
          <a:prstGeom prst="rect">
            <a:avLst/>
          </a:prstGeom>
        </p:spPr>
      </p:pic>
      <p:pic>
        <p:nvPicPr>
          <p:cNvPr id="13" name="Picture 12" descr="signal-orig.pdf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9788" b="-9788"/>
          <a:stretch/>
        </p:blipFill>
        <p:spPr>
          <a:xfrm>
            <a:off x="6341581" y="667353"/>
            <a:ext cx="2501900" cy="1886048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7467181" y="2473496"/>
            <a:ext cx="304800" cy="48030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eaky-buck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5451" y="3733906"/>
            <a:ext cx="1913926" cy="238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3952"/>
      </p:ext>
    </p:extLst>
  </p:cSld>
  <p:clrMapOvr>
    <a:masterClrMapping/>
  </p:clrMapOvr>
  <p:transition xmlns:p14="http://schemas.microsoft.com/office/powerpoint/2010/main" advTm="189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Filters: boxcar filter </a:t>
            </a:r>
            <a:br>
              <a:rPr lang="en-US" dirty="0" smtClean="0"/>
            </a:br>
            <a:r>
              <a:rPr lang="en-US" dirty="0" smtClean="0"/>
              <a:t>(used in[GGIMS02,GMS05])</a:t>
            </a:r>
            <a:endParaRPr lang="en-US" dirty="0"/>
          </a:p>
        </p:txBody>
      </p:sp>
      <p:pic>
        <p:nvPicPr>
          <p:cNvPr id="4" name="Content Placeholder 3" descr="filter-step-time.pdf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-114614" r="-114614"/>
          <a:stretch>
            <a:fillRect/>
          </a:stretch>
        </p:blipFill>
        <p:spPr>
          <a:xfrm>
            <a:off x="-1397000" y="1417638"/>
            <a:ext cx="8229600" cy="1884363"/>
          </a:xfrm>
        </p:spPr>
      </p:pic>
      <p:pic>
        <p:nvPicPr>
          <p:cNvPr id="5" name="Picture 4" descr="filter-step-freq.pd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74131" y="1417638"/>
            <a:ext cx="2499665" cy="188436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3822700"/>
            <a:ext cx="8229600" cy="230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Boxcar -&gt;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Polynomial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decay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Leaking</a:t>
            </a:r>
            <a:r>
              <a:rPr lang="en-US" sz="2800" dirty="0" smtClean="0"/>
              <a:t> many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buckets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103550"/>
      </p:ext>
    </p:extLst>
  </p:cSld>
  <p:clrMapOvr>
    <a:masterClrMapping/>
  </p:clrMapOvr>
  <p:transition xmlns:p14="http://schemas.microsoft.com/office/powerpoint/2010/main" advTm="40133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Filters: Gaussian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700"/>
            <a:ext cx="8229600" cy="2303463"/>
          </a:xfrm>
        </p:spPr>
        <p:txBody>
          <a:bodyPr/>
          <a:lstStyle/>
          <a:p>
            <a:r>
              <a:rPr lang="en-US" dirty="0" smtClean="0"/>
              <a:t>Gaussian -&gt; Gaussian</a:t>
            </a:r>
          </a:p>
          <a:p>
            <a:pPr lvl="1"/>
            <a:r>
              <a:rPr lang="en-US" dirty="0" smtClean="0"/>
              <a:t>Exponential decay</a:t>
            </a:r>
          </a:p>
          <a:p>
            <a:pPr lvl="1"/>
            <a:r>
              <a:rPr lang="en-US" dirty="0" smtClean="0"/>
              <a:t>Leaking to </a:t>
            </a:r>
            <a:r>
              <a:rPr lang="en-US" dirty="0" smtClean="0">
                <a:solidFill>
                  <a:srgbClr val="000000"/>
                </a:solidFill>
              </a:rPr>
              <a:t>(log n)</a:t>
            </a:r>
            <a:r>
              <a:rPr lang="en-US" baseline="30000" dirty="0" smtClean="0">
                <a:solidFill>
                  <a:srgbClr val="000000"/>
                </a:solidFill>
              </a:rPr>
              <a:t>1/2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buckets</a:t>
            </a:r>
            <a:endParaRPr lang="en-US" dirty="0"/>
          </a:p>
        </p:txBody>
      </p:sp>
      <p:pic>
        <p:nvPicPr>
          <p:cNvPr id="4" name="Picture 3" descr="filter-gauss-time.pd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30518" y="1417638"/>
            <a:ext cx="2521566" cy="1900873"/>
          </a:xfrm>
          <a:prstGeom prst="rect">
            <a:avLst/>
          </a:prstGeom>
        </p:spPr>
      </p:pic>
      <p:pic>
        <p:nvPicPr>
          <p:cNvPr id="5" name="Picture 4" descr="filter-gauss-freq.pd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0062" y="1417638"/>
            <a:ext cx="2521566" cy="190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06564"/>
      </p:ext>
    </p:extLst>
  </p:cSld>
  <p:clrMapOvr>
    <a:masterClrMapping/>
  </p:clrMapOvr>
  <p:transition xmlns:p14="http://schemas.microsoft.com/office/powerpoint/2010/main" advTm="4625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Filters:  </a:t>
                </a:r>
                <a:r>
                  <a:rPr lang="en-US" dirty="0" err="1" smtClean="0"/>
                  <a:t>Sinc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Gaussian</a:t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0700"/>
                <a:ext cx="8229600" cy="222975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err="1" smtClean="0"/>
                  <a:t>Sinc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Gaussian -&gt; Boxcar*Gaussian</a:t>
                </a:r>
              </a:p>
              <a:p>
                <a:pPr lvl="1"/>
                <a:r>
                  <a:rPr lang="en-US" dirty="0" smtClean="0"/>
                  <a:t>Still exponential decay</a:t>
                </a:r>
              </a:p>
              <a:p>
                <a:pPr lvl="1"/>
                <a:r>
                  <a:rPr lang="en-US" dirty="0" smtClean="0"/>
                  <a:t>Leaking to &lt;1 buckets</a:t>
                </a:r>
              </a:p>
              <a:p>
                <a:pPr lvl="1"/>
                <a:r>
                  <a:rPr lang="en-US" dirty="0" smtClean="0"/>
                  <a:t>Sufficient contribution to the correct bucket</a:t>
                </a:r>
              </a:p>
              <a:p>
                <a:r>
                  <a:rPr lang="en-US" dirty="0" smtClean="0"/>
                  <a:t>Actually we use </a:t>
                </a:r>
                <a:r>
                  <a:rPr lang="en-US" dirty="0" err="1" smtClean="0"/>
                  <a:t>Dolph-Chebyshev</a:t>
                </a:r>
                <a:r>
                  <a:rPr lang="en-US" dirty="0" smtClean="0"/>
                  <a:t> filters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0700"/>
                <a:ext cx="8229600" cy="2229757"/>
              </a:xfrm>
              <a:blipFill rotWithShape="1">
                <a:blip r:embed="rId3"/>
                <a:stretch>
                  <a:fillRect l="-1481" t="-7104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filter-gauss2-time.pdf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62318" y="1651636"/>
            <a:ext cx="2664990" cy="2008993"/>
          </a:xfrm>
          <a:prstGeom prst="rect">
            <a:avLst/>
          </a:prstGeom>
        </p:spPr>
      </p:pic>
      <p:pic>
        <p:nvPicPr>
          <p:cNvPr id="5" name="Picture 4" descr="filter-gauss2-freq.pdf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81004" y="1651636"/>
            <a:ext cx="2664991" cy="20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95261"/>
      </p:ext>
    </p:extLst>
  </p:cSld>
  <p:clrMapOvr>
    <a:masterClrMapping/>
  </p:clrMapOvr>
  <p:transition xmlns:p14="http://schemas.microsoft.com/office/powerpoint/2010/main" advTm="5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23301" cy="4678125"/>
          </a:xfrm>
        </p:spPr>
        <p:txBody>
          <a:bodyPr/>
          <a:lstStyle/>
          <a:p>
            <a:r>
              <a:rPr lang="en-US" dirty="0" smtClean="0"/>
              <a:t>Sketching via hashing</a:t>
            </a:r>
          </a:p>
          <a:p>
            <a:pPr lvl="1"/>
            <a:r>
              <a:rPr lang="en-US" dirty="0" smtClean="0"/>
              <a:t>Simple technique</a:t>
            </a:r>
          </a:p>
          <a:p>
            <a:pPr lvl="1"/>
            <a:r>
              <a:rPr lang="en-US" dirty="0" smtClean="0"/>
              <a:t>Powerful implications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What is next ? </a:t>
            </a:r>
            <a:endParaRPr lang="en-US" dirty="0"/>
          </a:p>
        </p:txBody>
      </p:sp>
      <p:pic>
        <p:nvPicPr>
          <p:cNvPr id="4" name="Picture 1026" descr="csc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1093" y="2366247"/>
            <a:ext cx="3244676" cy="139814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544155" y="1184395"/>
            <a:ext cx="1976575" cy="1181852"/>
            <a:chOff x="5715000" y="4038600"/>
            <a:chExt cx="3048000" cy="18154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6464982" y="5334000"/>
              <a:ext cx="2190725" cy="520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1600" baseline="-25000" dirty="0" smtClean="0">
                  <a:ea typeface="Arial" charset="0"/>
                  <a:cs typeface="Arial" charset="0"/>
                </a:rPr>
                <a:t>1         </a:t>
              </a:r>
              <a:r>
                <a:rPr lang="en-US" sz="1600" baseline="0" dirty="0" smtClean="0">
                  <a:ea typeface="Arial" charset="0"/>
                  <a:cs typeface="Arial" charset="0"/>
                </a:rPr>
                <a:t> …</a:t>
              </a:r>
              <a:r>
                <a:rPr lang="en-US" sz="1600" dirty="0" smtClean="0">
                  <a:ea typeface="Arial" charset="0"/>
                  <a:cs typeface="Arial" charset="0"/>
                </a:rPr>
                <a:t>         c</a:t>
              </a:r>
              <a:r>
                <a:rPr lang="en-US" sz="1600" baseline="-25000" dirty="0" smtClean="0"/>
                <a:t>m</a:t>
              </a:r>
              <a:endParaRPr lang="en-US" sz="1600" baseline="-25000" dirty="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7848601" y="4038600"/>
              <a:ext cx="304801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90056" y="3967980"/>
            <a:ext cx="1914792" cy="1220512"/>
            <a:chOff x="6963228" y="1721643"/>
            <a:chExt cx="2019074" cy="3430928"/>
          </a:xfrm>
        </p:grpSpPr>
        <p:sp>
          <p:nvSpPr>
            <p:cNvPr id="31" name="Line 7"/>
            <p:cNvSpPr>
              <a:spLocks noChangeShapeType="1"/>
            </p:cNvSpPr>
            <p:nvPr/>
          </p:nvSpPr>
          <p:spPr bwMode="auto">
            <a:xfrm flipV="1">
              <a:off x="8067902" y="37047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 flipH="1" flipV="1">
              <a:off x="7382102" y="46953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H="1" flipV="1">
              <a:off x="8296502" y="3247571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 flipV="1">
              <a:off x="7382102" y="3247571"/>
              <a:ext cx="9144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6963228" y="20955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2"/>
            <p:cNvSpPr>
              <a:spLocks noChangeArrowheads="1"/>
            </p:cNvSpPr>
            <p:nvPr/>
          </p:nvSpPr>
          <p:spPr bwMode="auto">
            <a:xfrm>
              <a:off x="7686902" y="4466771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7191828" y="2324099"/>
              <a:ext cx="495074" cy="21426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7304314" y="1721643"/>
              <a:ext cx="3825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8067902" y="3704771"/>
              <a:ext cx="4206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95851" y="5451437"/>
            <a:ext cx="2094266" cy="138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6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“Sketching via hashing”: 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technique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99"/>
            <a:ext cx="5257800" cy="533400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Suppose that we have a sequence S of elements a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..a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from range {1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n}</a:t>
            </a:r>
            <a:endParaRPr lang="en-US" sz="2800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Want to approximately count the elements using small space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For each element a, get an approximation of the count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of a in 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Method:</a:t>
            </a: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Initialize an array c=[c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,…c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] </a:t>
            </a: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Prepare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 random hash function h: {1.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.n}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→{1.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.m}</a:t>
            </a: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For each element a perform</a:t>
            </a:r>
          </a:p>
          <a:p>
            <a:pPr marL="457200" lvl="1" indent="0" algn="ctr" eaLnBrk="1" hangingPunct="1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342900" lvl="1" indent="-342900">
              <a:lnSpc>
                <a:spcPct val="8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Result: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=∑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: h(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)=j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400" baseline="-250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*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 </a:t>
            </a:r>
            <a:endParaRPr lang="en-US" sz="28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 estimate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800" baseline="-250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return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x*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703942"/>
            <a:ext cx="2186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a</a:t>
            </a:r>
            <a:r>
              <a:rPr lang="en-US" baseline="-25000" dirty="0" smtClean="0"/>
              <a:t>4</a:t>
            </a:r>
            <a:r>
              <a:rPr lang="en-US" dirty="0" smtClean="0"/>
              <a:t>, …………a</a:t>
            </a:r>
            <a:r>
              <a:rPr lang="en-US" baseline="-25000" dirty="0" smtClean="0"/>
              <a:t>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019800" y="4188568"/>
            <a:ext cx="3048000" cy="1572399"/>
            <a:chOff x="5715000" y="4038600"/>
            <a:chExt cx="3048000" cy="1572399"/>
          </a:xfrm>
        </p:grpSpPr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6934200" y="43434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>
              <a:off x="7086600" y="43434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6464981" y="5334000"/>
              <a:ext cx="1846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baseline="-25000" dirty="0"/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1219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-25000" dirty="0"/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723273" y="5532984"/>
            <a:ext cx="2149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aseline="0" dirty="0" smtClean="0">
                <a:ea typeface="Arial" charset="0"/>
                <a:cs typeface="Arial" charset="0"/>
              </a:rPr>
              <a:t>c</a:t>
            </a:r>
            <a:r>
              <a:rPr lang="en-US" sz="2400" baseline="-25000" dirty="0" smtClean="0">
                <a:ea typeface="Arial" charset="0"/>
                <a:cs typeface="Arial" charset="0"/>
              </a:rPr>
              <a:t>1    </a:t>
            </a:r>
            <a:r>
              <a:rPr lang="en-US" sz="2400" baseline="0" dirty="0" smtClean="0">
                <a:ea typeface="Arial" charset="0"/>
                <a:cs typeface="Arial" charset="0"/>
              </a:rPr>
              <a:t>…  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r>
              <a:rPr lang="en-US" sz="2400" dirty="0" smtClean="0">
                <a:ea typeface="Arial" charset="0"/>
                <a:cs typeface="Arial" charset="0"/>
              </a:rPr>
              <a:t> … c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8153400" y="4367193"/>
            <a:ext cx="29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519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  <p:bldP spid="3" grpId="0"/>
      <p:bldP spid="4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Why would this work?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3999"/>
            <a:ext cx="5750384" cy="533400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We have</a:t>
            </a: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6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 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6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*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(a)+noise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Therefore</a:t>
            </a: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x*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= 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6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 = 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6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+noise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</a:p>
          <a:p>
            <a:pPr>
              <a:lnSpc>
                <a:spcPct val="80000"/>
              </a:lnSpc>
            </a:pPr>
            <a:endParaRPr lang="en-US" sz="26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Incrementing </a:t>
            </a:r>
            <a:r>
              <a:rPr lang="en-US" sz="26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o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ptions:</a:t>
            </a:r>
          </a:p>
          <a:p>
            <a:pPr lvl="1">
              <a:lnSpc>
                <a:spcPct val="80000"/>
              </a:lnSpc>
            </a:pPr>
            <a:r>
              <a:rPr lang="en-US" sz="22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nc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(a)=1 [FCAB98,EV’02,CM’03,CM’04]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Simply counts the total, no under-estimation</a:t>
            </a:r>
          </a:p>
          <a:p>
            <a:pPr lvl="1">
              <a:lnSpc>
                <a:spcPct val="80000"/>
              </a:lnSpc>
            </a:pPr>
            <a:r>
              <a:rPr lang="en-US" sz="22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nc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(a)=±1 [CFC’02]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Noise can cancel, unbiased estimator,  can under-estimate</a:t>
            </a:r>
          </a:p>
          <a:p>
            <a:pPr lvl="1">
              <a:lnSpc>
                <a:spcPct val="80000"/>
              </a:lnSpc>
            </a:pPr>
            <a:r>
              <a:rPr lang="en-US" sz="22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nc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(a)=</a:t>
            </a:r>
            <a:r>
              <a:rPr lang="en-US" sz="22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G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aussian [GGIKMS’02]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Noise has a nice distribution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356805" y="4264409"/>
            <a:ext cx="2983589" cy="1677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=∑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a: h(a)=j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*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x*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019800" y="1954232"/>
            <a:ext cx="3048000" cy="1757065"/>
            <a:chOff x="5715000" y="4038600"/>
            <a:chExt cx="3048000" cy="1757065"/>
          </a:xfrm>
        </p:grpSpPr>
        <p:sp>
          <p:nvSpPr>
            <p:cNvPr id="56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12"/>
            <p:cNvSpPr>
              <a:spLocks noChangeShapeType="1"/>
            </p:cNvSpPr>
            <p:nvPr/>
          </p:nvSpPr>
          <p:spPr bwMode="auto">
            <a:xfrm>
              <a:off x="6814457" y="4343400"/>
              <a:ext cx="272143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4"/>
            <p:cNvSpPr>
              <a:spLocks noChangeArrowheads="1"/>
            </p:cNvSpPr>
            <p:nvPr/>
          </p:nvSpPr>
          <p:spPr bwMode="auto">
            <a:xfrm>
              <a:off x="6464981" y="5334000"/>
              <a:ext cx="21490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2400" baseline="-25000" dirty="0" smtClean="0">
                  <a:ea typeface="Arial" charset="0"/>
                  <a:cs typeface="Arial" charset="0"/>
                </a:rPr>
                <a:t>1    </a:t>
              </a:r>
              <a:r>
                <a:rPr lang="en-US" sz="2400" baseline="0" dirty="0" smtClean="0">
                  <a:ea typeface="Arial" charset="0"/>
                  <a:cs typeface="Arial" charset="0"/>
                </a:rPr>
                <a:t>…   </a:t>
              </a:r>
              <a:r>
                <a:rPr lang="en-US" sz="2400" dirty="0" err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c</a:t>
              </a:r>
              <a:r>
                <a:rPr lang="en-US" sz="2400" baseline="-25000" dirty="0" err="1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h</a:t>
              </a:r>
              <a:r>
                <a:rPr lang="en-US" sz="2400" baseline="-25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rPr>
                <a:t>(a)</a:t>
              </a:r>
              <a:r>
                <a:rPr lang="en-US" sz="2400" dirty="0" smtClean="0">
                  <a:ea typeface="Arial" charset="0"/>
                  <a:cs typeface="Arial" charset="0"/>
                </a:rPr>
                <a:t> … c</a:t>
              </a:r>
              <a:r>
                <a:rPr lang="en-US" baseline="-25000" dirty="0" smtClean="0"/>
                <a:t>m</a:t>
              </a:r>
              <a:endParaRPr lang="en-US" baseline="-25000" dirty="0"/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947057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x</a:t>
              </a:r>
              <a:r>
                <a:rPr lang="en-US" baseline="-25000" dirty="0" err="1" smtClean="0"/>
                <a:t>a</a:t>
              </a:r>
              <a:endParaRPr lang="en-US" dirty="0"/>
            </a:p>
          </p:txBody>
        </p:sp>
        <p:sp>
          <p:nvSpPr>
            <p:cNvPr id="66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0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324600" y="1954232"/>
            <a:ext cx="609600" cy="304800"/>
            <a:chOff x="6019800" y="1981200"/>
            <a:chExt cx="609600" cy="304800"/>
          </a:xfrm>
        </p:grpSpPr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60198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84" name="Rectangle 21"/>
            <p:cNvSpPr>
              <a:spLocks noChangeArrowheads="1"/>
            </p:cNvSpPr>
            <p:nvPr/>
          </p:nvSpPr>
          <p:spPr bwMode="auto">
            <a:xfrm>
              <a:off x="63246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7181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 are the guarantees?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3999"/>
            <a:ext cx="5368099" cy="53340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For simplicity, consider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inc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(a)=1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Tradeoff between accuracy and space m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Definitions: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Let k=m/C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Let H be the set of k heaviest coefficients of x , i.e., the “head”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Let Tail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400" baseline="30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k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=||x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-H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||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(i.e., the sum of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coeffs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not in the head)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Will show that, with constant probability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≤ x*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≤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 Tail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800" baseline="30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/k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Meaning: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For a stream with s elements, the error is always at most 1/k * 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Even better if head really heavy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356805" y="4264409"/>
            <a:ext cx="2983589" cy="1677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=∑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a: h(a)=j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x*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019800" y="1954232"/>
            <a:ext cx="3048000" cy="1757065"/>
            <a:chOff x="5715000" y="4038600"/>
            <a:chExt cx="3048000" cy="1757065"/>
          </a:xfrm>
        </p:grpSpPr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6814457" y="4343400"/>
              <a:ext cx="272143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4"/>
            <p:cNvSpPr>
              <a:spLocks noChangeArrowheads="1"/>
            </p:cNvSpPr>
            <p:nvPr/>
          </p:nvSpPr>
          <p:spPr bwMode="auto">
            <a:xfrm>
              <a:off x="6464981" y="5334000"/>
              <a:ext cx="19976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2400" baseline="-25000" dirty="0" smtClean="0">
                  <a:ea typeface="Arial" charset="0"/>
                  <a:cs typeface="Arial" charset="0"/>
                </a:rPr>
                <a:t>1         </a:t>
              </a:r>
              <a:r>
                <a:rPr lang="en-US" sz="2400" baseline="0" dirty="0" smtClean="0">
                  <a:ea typeface="Arial" charset="0"/>
                  <a:cs typeface="Arial" charset="0"/>
                </a:rPr>
                <a:t> …</a:t>
              </a:r>
              <a:r>
                <a:rPr lang="en-US" sz="2400" dirty="0" smtClean="0">
                  <a:ea typeface="Arial" charset="0"/>
                  <a:cs typeface="Arial" charset="0"/>
                </a:rPr>
                <a:t>         c</a:t>
              </a:r>
              <a:r>
                <a:rPr lang="en-US" baseline="-25000" dirty="0" smtClean="0"/>
                <a:t>m</a:t>
              </a:r>
              <a:endParaRPr lang="en-US" baseline="-25000" dirty="0"/>
            </a:p>
          </p:txBody>
        </p:sp>
        <p:sp>
          <p:nvSpPr>
            <p:cNvPr id="40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947057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aseline="0" dirty="0" err="1" smtClean="0"/>
                <a:t>x</a:t>
              </a:r>
              <a:r>
                <a:rPr lang="en-US" baseline="-25000" dirty="0" err="1"/>
                <a:t>a</a:t>
              </a:r>
              <a:endParaRPr lang="en-US" baseline="-25000" dirty="0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x</a:t>
              </a:r>
              <a:r>
                <a:rPr lang="en-US" baseline="-25000" dirty="0" err="1"/>
                <a:t>a</a:t>
              </a:r>
              <a:r>
                <a:rPr lang="en-US" dirty="0" smtClean="0"/>
                <a:t>*</a:t>
              </a:r>
              <a:endParaRPr lang="en-US" baseline="-25000" dirty="0"/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280566" y="1417638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Head</a:t>
            </a:r>
            <a:endParaRPr lang="en-US" sz="2400" dirty="0">
              <a:solidFill>
                <a:srgbClr val="3366FF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19800" y="1954232"/>
            <a:ext cx="1219200" cy="304800"/>
            <a:chOff x="5715000" y="1981200"/>
            <a:chExt cx="1219200" cy="304800"/>
          </a:xfrm>
        </p:grpSpPr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60198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58" name="Rectangle 18"/>
            <p:cNvSpPr>
              <a:spLocks noChangeArrowheads="1"/>
            </p:cNvSpPr>
            <p:nvPr/>
          </p:nvSpPr>
          <p:spPr bwMode="auto">
            <a:xfrm>
              <a:off x="66294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5715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63246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190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  <p:bldP spid="18" grpId="0" bldLvl="2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63217" cy="516385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We show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to get an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estimate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x*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≤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 Tail / k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Pr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[ |x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*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-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| &gt;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Tail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k]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≤ P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+P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, where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Pr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[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 collides with (another) head element ]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	</a:t>
            </a: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  <a:sym typeface="Symbo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=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Pr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[ sum of tail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elems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 colliding with a is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Symbol" charset="0"/>
              </a:rPr>
              <a:t>                  &gt; Tail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/k ]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We have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    P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≤ k/m =1/C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    P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2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≤ (Tail/m)/(Tail/k)  = k/m = 1/C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Total probability of failure ≤ 2/C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Can reduce the probability to  1/poly(n) by log n repetitions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 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space O(k log n)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356805" y="4264409"/>
            <a:ext cx="2983589" cy="1677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=∑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a: h(a)=j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x*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(a)</a:t>
            </a: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019800" y="1954232"/>
            <a:ext cx="3048000" cy="1757065"/>
            <a:chOff x="5715000" y="4038600"/>
            <a:chExt cx="3048000" cy="1757065"/>
          </a:xfrm>
        </p:grpSpPr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5715000" y="4038600"/>
              <a:ext cx="3048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6629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9"/>
            <p:cNvSpPr>
              <a:spLocks noChangeArrowheads="1"/>
            </p:cNvSpPr>
            <p:nvPr/>
          </p:nvSpPr>
          <p:spPr bwMode="auto">
            <a:xfrm>
              <a:off x="72390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>
              <a:off x="6248400" y="4343400"/>
              <a:ext cx="1447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>
              <a:off x="6814457" y="4343400"/>
              <a:ext cx="272143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14"/>
            <p:cNvSpPr>
              <a:spLocks noChangeArrowheads="1"/>
            </p:cNvSpPr>
            <p:nvPr/>
          </p:nvSpPr>
          <p:spPr bwMode="auto">
            <a:xfrm>
              <a:off x="6464981" y="5334000"/>
              <a:ext cx="19976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aseline="0" dirty="0" smtClean="0">
                  <a:ea typeface="Arial" charset="0"/>
                  <a:cs typeface="Arial" charset="0"/>
                </a:rPr>
                <a:t>c</a:t>
              </a:r>
              <a:r>
                <a:rPr lang="en-US" sz="2400" baseline="-25000" dirty="0" smtClean="0">
                  <a:ea typeface="Arial" charset="0"/>
                  <a:cs typeface="Arial" charset="0"/>
                </a:rPr>
                <a:t>1         </a:t>
              </a:r>
              <a:r>
                <a:rPr lang="en-US" sz="2400" baseline="0" dirty="0" smtClean="0">
                  <a:ea typeface="Arial" charset="0"/>
                  <a:cs typeface="Arial" charset="0"/>
                </a:rPr>
                <a:t> …</a:t>
              </a:r>
              <a:r>
                <a:rPr lang="en-US" sz="2400" dirty="0" smtClean="0">
                  <a:ea typeface="Arial" charset="0"/>
                  <a:cs typeface="Arial" charset="0"/>
                </a:rPr>
                <a:t>         c</a:t>
              </a:r>
              <a:r>
                <a:rPr lang="en-US" baseline="-25000" dirty="0" smtClean="0"/>
                <a:t>m</a:t>
              </a:r>
              <a:endParaRPr lang="en-US" baseline="-25000" dirty="0"/>
            </a:p>
          </p:txBody>
        </p:sp>
        <p:sp>
          <p:nvSpPr>
            <p:cNvPr id="65" name="Rectangle 16"/>
            <p:cNvSpPr>
              <a:spLocks noChangeArrowheads="1"/>
            </p:cNvSpPr>
            <p:nvPr/>
          </p:nvSpPr>
          <p:spPr bwMode="auto">
            <a:xfrm>
              <a:off x="78486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7"/>
            <p:cNvSpPr>
              <a:spLocks noChangeArrowheads="1"/>
            </p:cNvSpPr>
            <p:nvPr/>
          </p:nvSpPr>
          <p:spPr bwMode="auto">
            <a:xfrm>
              <a:off x="81534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>
              <a:off x="5867400" y="4343400"/>
              <a:ext cx="947057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7848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aseline="0" dirty="0" err="1" smtClean="0"/>
                <a:t>x</a:t>
              </a:r>
              <a:r>
                <a:rPr lang="en-US" baseline="-25000" dirty="0" err="1"/>
                <a:t>a</a:t>
              </a:r>
              <a:endParaRPr lang="en-US" baseline="-25000" dirty="0"/>
            </a:p>
          </p:txBody>
        </p:sp>
        <p:sp>
          <p:nvSpPr>
            <p:cNvPr id="69" name="Line 24"/>
            <p:cNvSpPr>
              <a:spLocks noChangeShapeType="1"/>
            </p:cNvSpPr>
            <p:nvPr/>
          </p:nvSpPr>
          <p:spPr bwMode="auto">
            <a:xfrm flipH="1">
              <a:off x="7696200" y="434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25"/>
            <p:cNvSpPr>
              <a:spLocks noChangeShapeType="1"/>
            </p:cNvSpPr>
            <p:nvPr/>
          </p:nvSpPr>
          <p:spPr bwMode="auto">
            <a:xfrm flipH="1">
              <a:off x="8001000" y="4343400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69342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9"/>
            <p:cNvSpPr>
              <a:spLocks noChangeArrowheads="1"/>
            </p:cNvSpPr>
            <p:nvPr/>
          </p:nvSpPr>
          <p:spPr bwMode="auto">
            <a:xfrm>
              <a:off x="7543800" y="5029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/>
                <a:t>x</a:t>
              </a:r>
              <a:r>
                <a:rPr lang="en-US" baseline="-25000" dirty="0" err="1"/>
                <a:t>a</a:t>
              </a:r>
              <a:r>
                <a:rPr lang="en-US" dirty="0" smtClean="0"/>
                <a:t>*</a:t>
              </a:r>
              <a:endParaRPr lang="en-US" baseline="-25000" dirty="0"/>
            </a:p>
          </p:txBody>
        </p: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5715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9"/>
            <p:cNvSpPr>
              <a:spLocks noChangeArrowheads="1"/>
            </p:cNvSpPr>
            <p:nvPr/>
          </p:nvSpPr>
          <p:spPr bwMode="auto">
            <a:xfrm>
              <a:off x="6934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72390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>
              <a:off x="8153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84582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9"/>
            <p:cNvSpPr>
              <a:spLocks noChangeArrowheads="1"/>
            </p:cNvSpPr>
            <p:nvPr/>
          </p:nvSpPr>
          <p:spPr bwMode="auto">
            <a:xfrm>
              <a:off x="6019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9"/>
            <p:cNvSpPr>
              <a:spLocks noChangeArrowheads="1"/>
            </p:cNvSpPr>
            <p:nvPr/>
          </p:nvSpPr>
          <p:spPr bwMode="auto">
            <a:xfrm>
              <a:off x="63246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9"/>
            <p:cNvSpPr>
              <a:spLocks noChangeArrowheads="1"/>
            </p:cNvSpPr>
            <p:nvPr/>
          </p:nvSpPr>
          <p:spPr bwMode="auto">
            <a:xfrm>
              <a:off x="75438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9"/>
            <p:cNvSpPr>
              <a:spLocks noChangeArrowheads="1"/>
            </p:cNvSpPr>
            <p:nvPr/>
          </p:nvSpPr>
          <p:spPr bwMode="auto">
            <a:xfrm>
              <a:off x="6629400" y="4038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6280566" y="1417638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Head</a:t>
            </a:r>
            <a:endParaRPr lang="en-US" sz="2400" dirty="0">
              <a:solidFill>
                <a:srgbClr val="3366FF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6019800" y="1954232"/>
            <a:ext cx="1219200" cy="304800"/>
            <a:chOff x="5715000" y="1981200"/>
            <a:chExt cx="1219200" cy="304800"/>
          </a:xfrm>
        </p:grpSpPr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60198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85" name="Rectangle 18"/>
            <p:cNvSpPr>
              <a:spLocks noChangeArrowheads="1"/>
            </p:cNvSpPr>
            <p:nvPr/>
          </p:nvSpPr>
          <p:spPr bwMode="auto">
            <a:xfrm>
              <a:off x="66294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86" name="Rectangle 19"/>
            <p:cNvSpPr>
              <a:spLocks noChangeArrowheads="1"/>
            </p:cNvSpPr>
            <p:nvPr/>
          </p:nvSpPr>
          <p:spPr bwMode="auto">
            <a:xfrm>
              <a:off x="5715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6324600" y="1981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072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0119"/>
            <a:ext cx="8229600" cy="1143000"/>
          </a:xfrm>
        </p:spPr>
        <p:txBody>
          <a:bodyPr/>
          <a:lstStyle/>
          <a:p>
            <a:r>
              <a:rPr lang="en-US" dirty="0" smtClean="0"/>
              <a:t>Compressive sensing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5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37" y="228600"/>
            <a:ext cx="8868901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Compressive </a:t>
            </a:r>
            <a:r>
              <a:rPr lang="en-US" dirty="0" smtClean="0">
                <a:solidFill>
                  <a:schemeClr val="tx1"/>
                </a:solidFill>
              </a:rPr>
              <a:t>sensing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100" dirty="0" smtClean="0">
                <a:ea typeface="ＭＳ Ｐゴシック" charset="-128"/>
                <a:cs typeface="ＭＳ Ｐゴシック" charset="-128"/>
              </a:rPr>
              <a:t>[</a:t>
            </a:r>
            <a:r>
              <a:rPr lang="en-US" sz="3100" dirty="0" err="1">
                <a:ea typeface="ＭＳ Ｐゴシック" charset="-128"/>
                <a:cs typeface="ＭＳ Ｐゴシック" charset="-128"/>
              </a:rPr>
              <a:t>Candes</a:t>
            </a:r>
            <a:r>
              <a:rPr lang="en-US" sz="3100" dirty="0">
                <a:ea typeface="ＭＳ Ｐゴシック" charset="-128"/>
                <a:cs typeface="ＭＳ Ｐゴシック" charset="-128"/>
              </a:rPr>
              <a:t>-Romberg-</a:t>
            </a:r>
            <a:r>
              <a:rPr lang="en-US" sz="3100" dirty="0" smtClean="0">
                <a:ea typeface="ＭＳ Ｐゴシック" charset="-128"/>
                <a:cs typeface="ＭＳ Ｐゴシック" charset="-128"/>
              </a:rPr>
              <a:t>Tao, </a:t>
            </a:r>
            <a:r>
              <a:rPr lang="en-US" sz="3100" dirty="0" err="1" smtClean="0">
                <a:ea typeface="ＭＳ Ｐゴシック" charset="-128"/>
                <a:cs typeface="ＭＳ Ｐゴシック" charset="-128"/>
              </a:rPr>
              <a:t>Donoho</a:t>
            </a:r>
            <a:r>
              <a:rPr lang="en-US" sz="3100" dirty="0" smtClean="0">
                <a:ea typeface="ＭＳ Ｐゴシック" charset="-128"/>
                <a:cs typeface="ＭＳ Ｐゴシック" charset="-128"/>
              </a:rPr>
              <a:t>]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sz="2000" dirty="0" smtClean="0"/>
              <a:t>(</a:t>
            </a:r>
            <a:r>
              <a:rPr lang="en-US" sz="2000" dirty="0" smtClean="0"/>
              <a:t>also: approximation theory, learning </a:t>
            </a:r>
            <a:r>
              <a:rPr lang="en-US" sz="2000" dirty="0"/>
              <a:t>Fourier </a:t>
            </a:r>
            <a:r>
              <a:rPr lang="en-US" sz="2000" dirty="0" err="1" smtClean="0"/>
              <a:t>coeffs</a:t>
            </a:r>
            <a:r>
              <a:rPr lang="en-US" sz="2000" dirty="0" smtClean="0"/>
              <a:t>, </a:t>
            </a:r>
            <a:r>
              <a:rPr lang="en-US" sz="2000" dirty="0" smtClean="0"/>
              <a:t> finite </a:t>
            </a:r>
            <a:r>
              <a:rPr lang="en-US" sz="2000" dirty="0"/>
              <a:t>rate of innovation</a:t>
            </a:r>
            <a:r>
              <a:rPr lang="en-US" sz="2000" dirty="0" smtClean="0"/>
              <a:t>, …</a:t>
            </a:r>
            <a:r>
              <a:rPr lang="en-US" sz="2000" b="1" dirty="0" smtClean="0"/>
              <a:t>)</a:t>
            </a:r>
            <a:endParaRPr lang="en-US" sz="20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086600" cy="533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Setup: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Data/signal in </a:t>
            </a:r>
            <a:r>
              <a:rPr lang="en-US" sz="1600" dirty="0" err="1">
                <a:solidFill>
                  <a:srgbClr val="000000"/>
                </a:solidFill>
              </a:rPr>
              <a:t>n</a:t>
            </a:r>
            <a:r>
              <a:rPr lang="en-US" sz="1600" dirty="0">
                <a:solidFill>
                  <a:srgbClr val="000000"/>
                </a:solidFill>
              </a:rPr>
              <a:t>-dimensional space : </a:t>
            </a:r>
            <a:r>
              <a:rPr lang="en-US" sz="1600" dirty="0" err="1">
                <a:solidFill>
                  <a:srgbClr val="000000"/>
                </a:solidFill>
              </a:rPr>
              <a:t>x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         E.g., </a:t>
            </a:r>
            <a:r>
              <a:rPr lang="en-US" sz="1600" dirty="0" err="1">
                <a:solidFill>
                  <a:srgbClr val="000000"/>
                </a:solidFill>
              </a:rPr>
              <a:t>x</a:t>
            </a:r>
            <a:r>
              <a:rPr lang="en-US" sz="1600" dirty="0">
                <a:solidFill>
                  <a:srgbClr val="000000"/>
                </a:solidFill>
              </a:rPr>
              <a:t> is an 256x256 image </a:t>
            </a:r>
            <a:r>
              <a:rPr lang="en-US" sz="1600" dirty="0" err="1">
                <a:solidFill>
                  <a:srgbClr val="000000"/>
                </a:solidFill>
                <a:sym typeface="Symbol" charset="2"/>
              </a:rPr>
              <a:t></a:t>
            </a:r>
            <a:r>
              <a:rPr lang="en-US" sz="1600" dirty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sz="1600" dirty="0" err="1">
                <a:solidFill>
                  <a:srgbClr val="000000"/>
                </a:solidFill>
                <a:sym typeface="Symbol" charset="2"/>
              </a:rPr>
              <a:t>n</a:t>
            </a:r>
            <a:r>
              <a:rPr lang="en-US" sz="1600" dirty="0">
                <a:solidFill>
                  <a:srgbClr val="000000"/>
                </a:solidFill>
                <a:sym typeface="Symbol" charset="2"/>
              </a:rPr>
              <a:t>=65536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Goal: compress x into a </a:t>
            </a:r>
            <a:r>
              <a:rPr lang="en-US" sz="1600" dirty="0" smtClean="0">
                <a:solidFill>
                  <a:srgbClr val="000000"/>
                </a:solidFill>
              </a:rPr>
              <a:t>“measurement” </a:t>
            </a:r>
            <a:r>
              <a:rPr lang="en-US" sz="1600" dirty="0">
                <a:solidFill>
                  <a:srgbClr val="000000"/>
                </a:solidFill>
              </a:rPr>
              <a:t>Ax 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     where A is a m x n </a:t>
            </a:r>
            <a:r>
              <a:rPr lang="en-US" sz="1600" dirty="0" smtClean="0">
                <a:solidFill>
                  <a:srgbClr val="000000"/>
                </a:solidFill>
              </a:rPr>
              <a:t>“measurement </a:t>
            </a:r>
            <a:r>
              <a:rPr lang="en-US" sz="1600" dirty="0">
                <a:solidFill>
                  <a:srgbClr val="000000"/>
                </a:solidFill>
              </a:rPr>
              <a:t>matrix”, m &lt;&lt; n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</a:rPr>
              <a:t>Requirements: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Plan A: want to recover </a:t>
            </a:r>
            <a:r>
              <a:rPr lang="en-US" sz="1600" dirty="0" err="1">
                <a:solidFill>
                  <a:srgbClr val="000000"/>
                </a:solidFill>
              </a:rPr>
              <a:t>x</a:t>
            </a:r>
            <a:r>
              <a:rPr lang="en-US" sz="1600" dirty="0">
                <a:solidFill>
                  <a:srgbClr val="000000"/>
                </a:solidFill>
              </a:rPr>
              <a:t> from Ax</a:t>
            </a:r>
          </a:p>
          <a:p>
            <a:pPr marL="1085850" lvl="2">
              <a:lnSpc>
                <a:spcPct val="90000"/>
              </a:lnSpc>
            </a:pPr>
            <a:r>
              <a:rPr lang="en-US" sz="1400" dirty="0">
                <a:solidFill>
                  <a:srgbClr val="000000"/>
                </a:solidFill>
              </a:rPr>
              <a:t>Impossible: </a:t>
            </a:r>
            <a:r>
              <a:rPr lang="en-US" sz="1400" dirty="0" smtClean="0">
                <a:solidFill>
                  <a:srgbClr val="000000"/>
                </a:solidFill>
              </a:rPr>
              <a:t>underdetermined </a:t>
            </a:r>
            <a:r>
              <a:rPr lang="en-US" sz="1400" dirty="0">
                <a:solidFill>
                  <a:srgbClr val="000000"/>
                </a:solidFill>
              </a:rPr>
              <a:t>system of equations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Plan B: want to recover an “approximation” </a:t>
            </a:r>
            <a:r>
              <a:rPr lang="en-US" sz="1600" dirty="0" err="1">
                <a:solidFill>
                  <a:srgbClr val="000000"/>
                </a:solidFill>
              </a:rPr>
              <a:t>x</a:t>
            </a:r>
            <a:r>
              <a:rPr lang="en-US" sz="1600" dirty="0">
                <a:solidFill>
                  <a:srgbClr val="000000"/>
                </a:solidFill>
              </a:rPr>
              <a:t>* of </a:t>
            </a:r>
            <a:r>
              <a:rPr lang="en-US" sz="1600" dirty="0" err="1">
                <a:solidFill>
                  <a:srgbClr val="000000"/>
                </a:solidFill>
              </a:rPr>
              <a:t>x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marL="1085850" lvl="2">
              <a:lnSpc>
                <a:spcPct val="90000"/>
              </a:lnSpc>
            </a:pPr>
            <a:r>
              <a:rPr lang="en-US" sz="1400" dirty="0" err="1">
                <a:solidFill>
                  <a:srgbClr val="000000"/>
                </a:solidFill>
              </a:rPr>
              <a:t>Sparsity</a:t>
            </a:r>
            <a:r>
              <a:rPr lang="en-US" sz="1400" dirty="0">
                <a:solidFill>
                  <a:srgbClr val="000000"/>
                </a:solidFill>
              </a:rPr>
              <a:t> parameter </a:t>
            </a:r>
            <a:r>
              <a:rPr lang="en-US" sz="1400" dirty="0" err="1">
                <a:solidFill>
                  <a:srgbClr val="000000"/>
                </a:solidFill>
              </a:rPr>
              <a:t>k</a:t>
            </a:r>
            <a:endParaRPr lang="en-US" sz="1400" dirty="0">
              <a:solidFill>
                <a:srgbClr val="000000"/>
              </a:solidFill>
            </a:endParaRPr>
          </a:p>
          <a:p>
            <a:pPr marL="1085850" lvl="2">
              <a:lnSpc>
                <a:spcPct val="90000"/>
              </a:lnSpc>
            </a:pPr>
            <a:r>
              <a:rPr lang="en-US" sz="1400" dirty="0">
                <a:solidFill>
                  <a:srgbClr val="000000"/>
                </a:solidFill>
              </a:rPr>
              <a:t>Informally: want to recover largest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coordinates of </a:t>
            </a:r>
            <a:r>
              <a:rPr lang="en-US" sz="1400" dirty="0" err="1">
                <a:solidFill>
                  <a:srgbClr val="000000"/>
                </a:solidFill>
              </a:rPr>
              <a:t>x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marL="1085850" lvl="2">
              <a:lnSpc>
                <a:spcPct val="90000"/>
              </a:lnSpc>
            </a:pPr>
            <a:r>
              <a:rPr lang="en-US" sz="1400" dirty="0">
                <a:solidFill>
                  <a:srgbClr val="000000"/>
                </a:solidFill>
              </a:rPr>
              <a:t>Formally: want x* such that </a:t>
            </a:r>
            <a:r>
              <a:rPr lang="en-US" sz="1400" dirty="0" smtClean="0">
                <a:solidFill>
                  <a:srgbClr val="000000"/>
                </a:solidFill>
              </a:rPr>
              <a:t>e.g.</a:t>
            </a:r>
            <a:endParaRPr lang="en-US" sz="1400" dirty="0">
              <a:solidFill>
                <a:srgbClr val="000000"/>
              </a:solidFill>
            </a:endParaRPr>
          </a:p>
          <a:p>
            <a:pPr marL="857250" lvl="2" indent="0">
              <a:lnSpc>
                <a:spcPct val="90000"/>
              </a:lnSpc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(L1/L1)      |</a:t>
            </a:r>
            <a:r>
              <a:rPr lang="en-US" sz="1400" dirty="0">
                <a:solidFill>
                  <a:srgbClr val="000000"/>
                </a:solidFill>
              </a:rPr>
              <a:t>|x*-x|</a:t>
            </a:r>
            <a:r>
              <a:rPr lang="en-US" sz="1400" dirty="0" smtClean="0">
                <a:solidFill>
                  <a:srgbClr val="000000"/>
                </a:solidFill>
              </a:rPr>
              <a:t>|</a:t>
            </a:r>
            <a:r>
              <a:rPr lang="en-US" sz="1400" baseline="-25000" dirty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sym typeface="Symbol" charset="2"/>
              </a:rPr>
              <a:t> C</a:t>
            </a:r>
            <a:r>
              <a:rPr lang="en-US" sz="1400" dirty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sym typeface="Symbol" charset="2"/>
              </a:rPr>
              <a:t>min</a:t>
            </a:r>
            <a:r>
              <a:rPr lang="en-US" sz="1400" baseline="-25000" dirty="0" smtClean="0">
                <a:solidFill>
                  <a:srgbClr val="000000"/>
                </a:solidFill>
                <a:sym typeface="Symbol" charset="2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sym typeface="Symbol" charset="2"/>
              </a:rPr>
              <a:t>’</a:t>
            </a:r>
            <a:r>
              <a:rPr lang="en-US" sz="1400" dirty="0">
                <a:solidFill>
                  <a:srgbClr val="000000"/>
                </a:solidFill>
                <a:sym typeface="Symbol" charset="2"/>
              </a:rPr>
              <a:t> ||x’-x|</a:t>
            </a:r>
            <a:r>
              <a:rPr lang="en-US" sz="1400" dirty="0" smtClean="0">
                <a:solidFill>
                  <a:srgbClr val="000000"/>
                </a:solidFill>
                <a:sym typeface="Symbol" charset="2"/>
              </a:rPr>
              <a:t>|</a:t>
            </a:r>
            <a:r>
              <a:rPr lang="en-US" sz="1400" baseline="-25000" dirty="0">
                <a:solidFill>
                  <a:srgbClr val="000000"/>
                </a:solidFill>
                <a:sym typeface="Symbol" charset="2"/>
              </a:rPr>
              <a:t>1</a:t>
            </a:r>
            <a:r>
              <a:rPr lang="en-US" sz="1400" baseline="-250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=C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Tail</a:t>
            </a:r>
            <a:r>
              <a:rPr lang="en-US" sz="14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1400" baseline="30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k</a:t>
            </a:r>
            <a:endParaRPr lang="en-US" sz="1400" baseline="-25000" dirty="0">
              <a:solidFill>
                <a:srgbClr val="000000"/>
              </a:solidFill>
            </a:endParaRPr>
          </a:p>
          <a:p>
            <a:pPr marL="1085850" lvl="2">
              <a:lnSpc>
                <a:spcPct val="90000"/>
              </a:lnSpc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     over all </a:t>
            </a:r>
            <a:r>
              <a:rPr lang="en-US" sz="1400" dirty="0" err="1">
                <a:solidFill>
                  <a:srgbClr val="000000"/>
                </a:solidFill>
              </a:rPr>
              <a:t>x</a:t>
            </a:r>
            <a:r>
              <a:rPr lang="en-US" sz="1400" dirty="0">
                <a:solidFill>
                  <a:srgbClr val="000000"/>
                </a:solidFill>
              </a:rPr>
              <a:t>’ that are </a:t>
            </a:r>
            <a:r>
              <a:rPr lang="en-US" sz="1400" dirty="0" err="1">
                <a:solidFill>
                  <a:srgbClr val="000000"/>
                </a:solidFill>
              </a:rPr>
              <a:t>k</a:t>
            </a:r>
            <a:r>
              <a:rPr lang="en-US" sz="1400" dirty="0">
                <a:solidFill>
                  <a:srgbClr val="000000"/>
                </a:solidFill>
              </a:rPr>
              <a:t>-sparse (at most </a:t>
            </a:r>
            <a:r>
              <a:rPr lang="en-US" sz="1400" dirty="0" err="1">
                <a:solidFill>
                  <a:srgbClr val="000000"/>
                </a:solidFill>
              </a:rPr>
              <a:t>k</a:t>
            </a:r>
            <a:r>
              <a:rPr lang="en-US" sz="1400" dirty="0">
                <a:solidFill>
                  <a:srgbClr val="000000"/>
                </a:solidFill>
              </a:rPr>
              <a:t> non-zero entries)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</a:rPr>
              <a:t>Want: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Good compression (small </a:t>
            </a:r>
            <a:r>
              <a:rPr lang="en-US" sz="1600" dirty="0" err="1">
                <a:solidFill>
                  <a:srgbClr val="000000"/>
                </a:solidFill>
              </a:rPr>
              <a:t>m</a:t>
            </a:r>
            <a:r>
              <a:rPr lang="en-US" sz="1600" dirty="0">
                <a:solidFill>
                  <a:srgbClr val="000000"/>
                </a:solidFill>
              </a:rPr>
              <a:t>=</a:t>
            </a:r>
            <a:r>
              <a:rPr lang="en-US" sz="1600" dirty="0" err="1">
                <a:solidFill>
                  <a:srgbClr val="000000"/>
                </a:solidFill>
              </a:rPr>
              <a:t>m(k,n</a:t>
            </a:r>
            <a:r>
              <a:rPr lang="en-US" sz="1600" dirty="0">
                <a:solidFill>
                  <a:srgbClr val="000000"/>
                </a:solidFill>
              </a:rPr>
              <a:t>))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</a:rPr>
              <a:t>Efficient algorithms for encoding and reco</a:t>
            </a:r>
            <a:r>
              <a:rPr lang="en-US" sz="1600" dirty="0"/>
              <a:t>very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Why </a:t>
            </a:r>
            <a:r>
              <a:rPr lang="en-US" sz="1800" dirty="0">
                <a:solidFill>
                  <a:srgbClr val="ED190B"/>
                </a:solidFill>
              </a:rPr>
              <a:t>linear</a:t>
            </a:r>
            <a:r>
              <a:rPr lang="en-US" sz="1800" dirty="0"/>
              <a:t> compression </a:t>
            </a:r>
            <a:r>
              <a:rPr lang="en-US" sz="1800" dirty="0" smtClean="0"/>
              <a:t>?	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400" dirty="0"/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6383338" y="4038600"/>
            <a:ext cx="2760662" cy="1371600"/>
            <a:chOff x="3888" y="1238"/>
            <a:chExt cx="1739" cy="864"/>
          </a:xfrm>
        </p:grpSpPr>
        <p:sp>
          <p:nvSpPr>
            <p:cNvPr id="72709" name="AutoShape 5"/>
            <p:cNvSpPr>
              <a:spLocks noChangeArrowheads="1"/>
            </p:cNvSpPr>
            <p:nvPr/>
          </p:nvSpPr>
          <p:spPr bwMode="auto">
            <a:xfrm>
              <a:off x="3888" y="1238"/>
              <a:ext cx="912" cy="48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0" name="AutoShape 6"/>
            <p:cNvSpPr>
              <a:spLocks noChangeArrowheads="1"/>
            </p:cNvSpPr>
            <p:nvPr/>
          </p:nvSpPr>
          <p:spPr bwMode="auto">
            <a:xfrm>
              <a:off x="4944" y="1238"/>
              <a:ext cx="192" cy="86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1" name="AutoShape 7"/>
            <p:cNvSpPr>
              <a:spLocks noChangeArrowheads="1"/>
            </p:cNvSpPr>
            <p:nvPr/>
          </p:nvSpPr>
          <p:spPr bwMode="auto">
            <a:xfrm>
              <a:off x="5328" y="1238"/>
              <a:ext cx="240" cy="48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2" name="Text Box 8"/>
            <p:cNvSpPr txBox="1">
              <a:spLocks noChangeArrowheads="1"/>
            </p:cNvSpPr>
            <p:nvPr/>
          </p:nvSpPr>
          <p:spPr bwMode="auto">
            <a:xfrm>
              <a:off x="5136" y="1382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=</a:t>
              </a: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4224" y="136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</a:t>
              </a:r>
              <a:endParaRPr lang="en-US"/>
            </a:p>
          </p:txBody>
        </p:sp>
        <p:sp>
          <p:nvSpPr>
            <p:cNvPr id="72714" name="Text Box 10"/>
            <p:cNvSpPr txBox="1">
              <a:spLocks noChangeArrowheads="1"/>
            </p:cNvSpPr>
            <p:nvPr/>
          </p:nvSpPr>
          <p:spPr bwMode="auto">
            <a:xfrm>
              <a:off x="4944" y="150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x</a:t>
              </a:r>
              <a:endParaRPr lang="en-US"/>
            </a:p>
          </p:txBody>
        </p:sp>
        <p:sp>
          <p:nvSpPr>
            <p:cNvPr id="72715" name="Text Box 11"/>
            <p:cNvSpPr txBox="1">
              <a:spLocks noChangeArrowheads="1"/>
            </p:cNvSpPr>
            <p:nvPr/>
          </p:nvSpPr>
          <p:spPr bwMode="auto">
            <a:xfrm>
              <a:off x="5280" y="1334"/>
              <a:ext cx="3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 Ax</a:t>
              </a:r>
            </a:p>
          </p:txBody>
        </p:sp>
      </p:grpSp>
      <p:pic>
        <p:nvPicPr>
          <p:cNvPr id="72731" name="Picture 27" descr="peppers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1981200"/>
            <a:ext cx="16002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878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1026" descr="csc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458913"/>
            <a:ext cx="4572000" cy="1970087"/>
          </a:xfrm>
          <a:prstGeom prst="rect">
            <a:avLst/>
          </a:prstGeom>
          <a:noFill/>
        </p:spPr>
      </p:pic>
      <p:sp>
        <p:nvSpPr>
          <p:cNvPr id="11264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sz="4000" dirty="0"/>
          </a:p>
        </p:txBody>
      </p:sp>
      <p:sp>
        <p:nvSpPr>
          <p:cNvPr id="112644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5105400" cy="4572000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Single pixel camera</a:t>
            </a:r>
          </a:p>
          <a:p>
            <a:pPr>
              <a:buFontTx/>
              <a:buNone/>
            </a:pPr>
            <a:r>
              <a:rPr lang="en-US" sz="2800" dirty="0"/>
              <a:t>   </a:t>
            </a:r>
          </a:p>
          <a:p>
            <a:pPr>
              <a:buFontTx/>
              <a:buNone/>
            </a:pPr>
            <a:r>
              <a:rPr lang="en-US" sz="1600" dirty="0"/>
              <a:t>  [</a:t>
            </a:r>
            <a:r>
              <a:rPr lang="en-US" sz="1600" dirty="0" err="1"/>
              <a:t>Wakin</a:t>
            </a:r>
            <a:r>
              <a:rPr lang="en-US" sz="1600" dirty="0"/>
              <a:t>, </a:t>
            </a:r>
            <a:r>
              <a:rPr lang="en-US" sz="1600" dirty="0" err="1"/>
              <a:t>Laska</a:t>
            </a:r>
            <a:r>
              <a:rPr lang="en-US" sz="1600" dirty="0"/>
              <a:t>, Duarte, Baron, </a:t>
            </a:r>
            <a:r>
              <a:rPr lang="en-US" sz="1600" dirty="0" err="1"/>
              <a:t>Sarvotham</a:t>
            </a:r>
            <a:r>
              <a:rPr lang="en-US" sz="1600" dirty="0"/>
              <a:t>, </a:t>
            </a:r>
            <a:r>
              <a:rPr lang="en-US" sz="1600" dirty="0" err="1"/>
              <a:t>Takhar</a:t>
            </a:r>
            <a:r>
              <a:rPr lang="en-US" sz="1600" dirty="0"/>
              <a:t>, Kelly, Baraniuk’06]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Pooling Experiments  </a:t>
            </a:r>
            <a:r>
              <a:rPr lang="en-US" sz="1600" dirty="0"/>
              <a:t>[</a:t>
            </a:r>
            <a:r>
              <a:rPr lang="en-US" sz="1600" dirty="0" err="1"/>
              <a:t>Kainkaryam</a:t>
            </a:r>
            <a:r>
              <a:rPr lang="en-US" sz="1600" dirty="0"/>
              <a:t>, Woolf’08], [</a:t>
            </a:r>
            <a:r>
              <a:rPr lang="en-US" sz="1600" dirty="0" err="1"/>
              <a:t>Hassibi</a:t>
            </a:r>
            <a:r>
              <a:rPr lang="en-US" sz="1600" dirty="0"/>
              <a:t> et al’07], [Dai-Sheikh, </a:t>
            </a:r>
            <a:r>
              <a:rPr lang="en-US" sz="1600" dirty="0" err="1"/>
              <a:t>Milenkovic</a:t>
            </a:r>
            <a:r>
              <a:rPr lang="en-US" sz="1600" dirty="0"/>
              <a:t>, </a:t>
            </a:r>
            <a:r>
              <a:rPr lang="en-US" sz="1600" dirty="0" err="1"/>
              <a:t>Baraniuk</a:t>
            </a:r>
            <a:r>
              <a:rPr lang="en-US" sz="1600" dirty="0"/>
              <a:t>], [Shental-Amir-Zuk’09],[Erlich-Shental-Amir-Zuk’09</a:t>
            </a:r>
            <a:r>
              <a:rPr lang="en-US" sz="1600" dirty="0" smtClean="0"/>
              <a:t>]</a:t>
            </a:r>
            <a:r>
              <a:rPr lang="en-US" sz="1600" dirty="0"/>
              <a:t>, [</a:t>
            </a:r>
            <a:r>
              <a:rPr lang="en-US" sz="1600" dirty="0" err="1"/>
              <a:t>Kainkaryam</a:t>
            </a:r>
            <a:r>
              <a:rPr lang="en-US" sz="1600" dirty="0"/>
              <a:t>, </a:t>
            </a:r>
            <a:r>
              <a:rPr lang="en-US" sz="1600" dirty="0" err="1"/>
              <a:t>Bruex</a:t>
            </a:r>
            <a:r>
              <a:rPr lang="en-US" sz="1600" dirty="0"/>
              <a:t>, Gilbert, Woolf’10]…</a:t>
            </a:r>
            <a:endParaRPr lang="en-US" sz="1600" dirty="0"/>
          </a:p>
        </p:txBody>
      </p:sp>
      <p:grpSp>
        <p:nvGrpSpPr>
          <p:cNvPr id="112645" name="Group 1029"/>
          <p:cNvGrpSpPr>
            <a:grpSpLocks/>
          </p:cNvGrpSpPr>
          <p:nvPr/>
        </p:nvGrpSpPr>
        <p:grpSpPr bwMode="auto">
          <a:xfrm>
            <a:off x="5105400" y="4114800"/>
            <a:ext cx="4038600" cy="2578100"/>
            <a:chOff x="78" y="814"/>
            <a:chExt cx="5538" cy="3637"/>
          </a:xfrm>
        </p:grpSpPr>
        <p:grpSp>
          <p:nvGrpSpPr>
            <p:cNvPr id="5" name="קבוצה 116"/>
            <p:cNvGrpSpPr>
              <a:grpSpLocks/>
            </p:cNvGrpSpPr>
            <p:nvPr/>
          </p:nvGrpSpPr>
          <p:grpSpPr bwMode="auto">
            <a:xfrm>
              <a:off x="4079" y="1632"/>
              <a:ext cx="1537" cy="2819"/>
              <a:chOff x="6475412" y="2590800"/>
              <a:chExt cx="2440174" cy="4475163"/>
            </a:xfrm>
          </p:grpSpPr>
          <p:sp>
            <p:nvSpPr>
              <p:cNvPr id="112647" name="TextBox 77"/>
              <p:cNvSpPr txBox="1">
                <a:spLocks noChangeArrowheads="1"/>
              </p:cNvSpPr>
              <p:nvPr/>
            </p:nvSpPr>
            <p:spPr bwMode="auto">
              <a:xfrm>
                <a:off x="6475412" y="6245225"/>
                <a:ext cx="2211557" cy="8207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endParaRPr lang="en-US" sz="1800" b="1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112648" name="קבוצה 218"/>
              <p:cNvGrpSpPr>
                <a:grpSpLocks/>
              </p:cNvGrpSpPr>
              <p:nvPr/>
            </p:nvGrpSpPr>
            <p:grpSpPr bwMode="auto">
              <a:xfrm>
                <a:off x="7543931" y="2895687"/>
                <a:ext cx="1314319" cy="2406981"/>
                <a:chOff x="7315200" y="2362200"/>
                <a:chExt cx="1314159" cy="2406677"/>
              </a:xfrm>
            </p:grpSpPr>
            <p:pic>
              <p:nvPicPr>
                <p:cNvPr id="193" name="Picture 38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620000" y="2362200"/>
                  <a:ext cx="291011" cy="7167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94" name="Picture 39"/>
                <p:cNvPicPr>
                  <a:picLocks noChangeAspect="1" noChangeArrowheads="1"/>
                </p:cNvPicPr>
                <p:nvPr/>
              </p:nvPicPr>
              <p:blipFill>
                <a:blip r:embed="rId6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001000" y="2590800"/>
                  <a:ext cx="298286" cy="696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95" name="Picture 40"/>
                <p:cNvPicPr>
                  <a:picLocks noChangeAspect="1" noChangeArrowheads="1"/>
                </p:cNvPicPr>
                <p:nvPr/>
              </p:nvPicPr>
              <p:blipFill>
                <a:blip r:embed="rId7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382000" y="3200400"/>
                  <a:ext cx="247359" cy="757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96" name="Picture 41"/>
                <p:cNvPicPr>
                  <a:picLocks noChangeAspect="1" noChangeArrowheads="1"/>
                </p:cNvPicPr>
                <p:nvPr/>
              </p:nvPicPr>
              <p:blipFill>
                <a:blip r:embed="rId8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077200" y="3429000"/>
                  <a:ext cx="218258" cy="561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97" name="Picture 42"/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924800" y="4038600"/>
                  <a:ext cx="225533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98" name="Picture 4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315200" y="3276600"/>
                  <a:ext cx="210983" cy="703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99" name="Picture 44"/>
                <p:cNvPicPr>
                  <a:picLocks noChangeAspect="1" noChangeArrowheads="1"/>
                </p:cNvPicPr>
                <p:nvPr/>
              </p:nvPicPr>
              <p:blipFill>
                <a:blip r:embed="rId11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229600" y="4114800"/>
                  <a:ext cx="341937" cy="439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0" name="Picture 45"/>
                <p:cNvPicPr>
                  <a:picLocks noChangeAspect="1" noChangeArrowheads="1"/>
                </p:cNvPicPr>
                <p:nvPr/>
              </p:nvPicPr>
              <p:blipFill>
                <a:blip r:embed="rId12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620000" y="3200400"/>
                  <a:ext cx="334662" cy="7099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1" name="Picture 46"/>
                <p:cNvPicPr>
                  <a:picLocks noChangeAspect="1" noChangeArrowheads="1"/>
                </p:cNvPicPr>
                <p:nvPr/>
              </p:nvPicPr>
              <p:blipFill>
                <a:blip r:embed="rId13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543800" y="4038600"/>
                  <a:ext cx="305561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2658" name="TextBox 77"/>
              <p:cNvSpPr txBox="1">
                <a:spLocks noChangeArrowheads="1"/>
              </p:cNvSpPr>
              <p:nvPr/>
            </p:nvSpPr>
            <p:spPr bwMode="auto">
              <a:xfrm>
                <a:off x="7391470" y="5410200"/>
                <a:ext cx="1524116" cy="614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endParaRPr lang="he-IL" sz="1200" b="1">
                  <a:ea typeface="Arial" charset="0"/>
                  <a:cs typeface="Arial" charset="0"/>
                </a:endParaRPr>
              </a:p>
            </p:txBody>
          </p:sp>
          <p:sp>
            <p:nvSpPr>
              <p:cNvPr id="218" name="סוגר מסולסל שמאלי 217"/>
              <p:cNvSpPr>
                <a:spLocks/>
              </p:cNvSpPr>
              <p:nvPr/>
            </p:nvSpPr>
            <p:spPr bwMode="auto">
              <a:xfrm rot="10800000">
                <a:off x="6629412" y="2590800"/>
                <a:ext cx="609647" cy="3048000"/>
              </a:xfrm>
              <a:prstGeom prst="leftBrace">
                <a:avLst>
                  <a:gd name="adj1" fmla="val 8333"/>
                  <a:gd name="adj2" fmla="val 50625"/>
                </a:avLst>
              </a:prstGeom>
              <a:noFill/>
              <a:ln w="9525">
                <a:solidFill>
                  <a:srgbClr val="4A7EBB"/>
                </a:solidFill>
                <a:round/>
                <a:headEnd/>
                <a:tailEnd/>
              </a:ln>
            </p:spPr>
            <p:txBody>
              <a:bodyPr rot="10800000" anchor="ctr">
                <a:prstTxWarp prst="textNoShape">
                  <a:avLst/>
                </a:prstTxWarp>
              </a:bodyPr>
              <a:lstStyle/>
              <a:p>
                <a:pPr algn="ctr" rtl="1" eaLnBrk="1" hangingPunct="1"/>
                <a:endParaRPr lang="en-US" sz="180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12660" name="Group 1044"/>
            <p:cNvGrpSpPr>
              <a:grpSpLocks/>
            </p:cNvGrpSpPr>
            <p:nvPr/>
          </p:nvGrpSpPr>
          <p:grpSpPr bwMode="auto">
            <a:xfrm>
              <a:off x="78" y="814"/>
              <a:ext cx="4291" cy="2882"/>
              <a:chOff x="78" y="814"/>
              <a:chExt cx="4291" cy="2882"/>
            </a:xfrm>
          </p:grpSpPr>
          <p:pic>
            <p:nvPicPr>
              <p:cNvPr id="105" name="Picture 38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96" y="841"/>
                <a:ext cx="183" cy="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6" name="Picture 39"/>
              <p:cNvPicPr>
                <a:picLocks noChangeAspect="1" noChangeArrowheads="1"/>
              </p:cNvPicPr>
              <p:nvPr/>
            </p:nvPicPr>
            <p:blipFill>
              <a:blip r:embed="rId6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16" y="855"/>
                <a:ext cx="188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7" name="Picture 40"/>
              <p:cNvPicPr>
                <a:picLocks noChangeAspect="1" noChangeArrowheads="1"/>
              </p:cNvPicPr>
              <p:nvPr/>
            </p:nvPicPr>
            <p:blipFill>
              <a:blip r:embed="rId7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558" y="816"/>
                <a:ext cx="155" cy="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8" name="Picture 41"/>
              <p:cNvPicPr>
                <a:picLocks noChangeAspect="1" noChangeArrowheads="1"/>
              </p:cNvPicPr>
              <p:nvPr/>
            </p:nvPicPr>
            <p:blipFill>
              <a:blip r:embed="rId8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84" y="940"/>
                <a:ext cx="137" cy="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9" name="Picture 42"/>
              <p:cNvPicPr>
                <a:picLocks noChangeAspect="1" noChangeArrowheads="1"/>
              </p:cNvPicPr>
              <p:nvPr/>
            </p:nvPicPr>
            <p:blipFill>
              <a:blip r:embed="rId9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00" y="833"/>
                <a:ext cx="141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0" name="Picture 43"/>
              <p:cNvPicPr>
                <a:picLocks noChangeAspect="1" noChangeArrowheads="1"/>
              </p:cNvPicPr>
              <p:nvPr/>
            </p:nvPicPr>
            <p:blipFill>
              <a:blip r:embed="rId10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1226" y="850"/>
                <a:ext cx="133" cy="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1" name="Picture 44"/>
              <p:cNvPicPr>
                <a:picLocks noChangeAspect="1" noChangeArrowheads="1"/>
              </p:cNvPicPr>
              <p:nvPr/>
            </p:nvPicPr>
            <p:blipFill>
              <a:blip r:embed="rId11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404" y="1016"/>
                <a:ext cx="215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2" name="Picture 45"/>
              <p:cNvPicPr>
                <a:picLocks noChangeAspect="1" noChangeArrowheads="1"/>
              </p:cNvPicPr>
              <p:nvPr/>
            </p:nvPicPr>
            <p:blipFill>
              <a:blip r:embed="rId12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625" y="846"/>
                <a:ext cx="211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3" name="Picture 46"/>
              <p:cNvPicPr>
                <a:picLocks noChangeAspect="1" noChangeArrowheads="1"/>
              </p:cNvPicPr>
              <p:nvPr/>
            </p:nvPicPr>
            <p:blipFill>
              <a:blip r:embed="rId13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856" y="833"/>
                <a:ext cx="192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0" name="Picture 42"/>
              <p:cNvPicPr>
                <a:picLocks noChangeAspect="1" noChangeArrowheads="1"/>
              </p:cNvPicPr>
              <p:nvPr/>
            </p:nvPicPr>
            <p:blipFill>
              <a:blip r:embed="rId9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00" y="1745"/>
                <a:ext cx="141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2" name="Picture 44"/>
              <p:cNvPicPr>
                <a:picLocks noChangeAspect="1" noChangeArrowheads="1"/>
              </p:cNvPicPr>
              <p:nvPr/>
            </p:nvPicPr>
            <p:blipFill>
              <a:blip r:embed="rId11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404" y="1928"/>
                <a:ext cx="215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4" name="Picture 46"/>
              <p:cNvPicPr>
                <a:picLocks noChangeAspect="1" noChangeArrowheads="1"/>
              </p:cNvPicPr>
              <p:nvPr/>
            </p:nvPicPr>
            <p:blipFill>
              <a:blip r:embed="rId13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856" y="1745"/>
                <a:ext cx="192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2673" name="TextBox 77"/>
              <p:cNvSpPr txBox="1">
                <a:spLocks noChangeArrowheads="1"/>
              </p:cNvSpPr>
              <p:nvPr/>
            </p:nvSpPr>
            <p:spPr bwMode="auto">
              <a:xfrm>
                <a:off x="3552" y="1345"/>
                <a:ext cx="817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endParaRPr lang="en-US" sz="1200">
                  <a:ea typeface="Arial" charset="0"/>
                  <a:cs typeface="Arial" charset="0"/>
                </a:endParaRPr>
              </a:p>
            </p:txBody>
          </p:sp>
          <p:graphicFrame>
            <p:nvGraphicFramePr>
              <p:cNvPr id="1026" name="Object 2"/>
              <p:cNvGraphicFramePr>
                <a:graphicFrameLocks noChangeAspect="1"/>
              </p:cNvGraphicFramePr>
              <p:nvPr/>
            </p:nvGraphicFramePr>
            <p:xfrm>
              <a:off x="3840" y="1816"/>
              <a:ext cx="192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78" name="Equation" r:id="rId14" imgW="304932" imgH="393755" progId="Equation.3">
                      <p:embed/>
                    </p:oleObj>
                  </mc:Choice>
                  <mc:Fallback>
                    <p:oleObj name="Equation" r:id="rId14" imgW="304932" imgH="39375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0" y="1816"/>
                            <a:ext cx="192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675" name="קבוצה 179"/>
              <p:cNvGrpSpPr>
                <a:grpSpLocks/>
              </p:cNvGrpSpPr>
              <p:nvPr/>
            </p:nvGrpSpPr>
            <p:grpSpPr bwMode="auto">
              <a:xfrm>
                <a:off x="3336" y="1728"/>
                <a:ext cx="348" cy="377"/>
                <a:chOff x="5257800" y="2133600"/>
                <a:chExt cx="552449" cy="599510"/>
              </a:xfrm>
            </p:grpSpPr>
            <p:pic>
              <p:nvPicPr>
                <p:cNvPr id="112676" name="Picture 36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715000" y="2133600"/>
                  <a:ext cx="95249" cy="5995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26" name="מחבר חץ ישר 25"/>
                <p:cNvCxnSpPr/>
                <p:nvPr/>
              </p:nvCxnSpPr>
              <p:spPr>
                <a:xfrm>
                  <a:off x="5259071" y="2439443"/>
                  <a:ext cx="376681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678" name="קבוצה 178"/>
              <p:cNvGrpSpPr>
                <a:grpSpLocks/>
              </p:cNvGrpSpPr>
              <p:nvPr/>
            </p:nvGrpSpPr>
            <p:grpSpPr bwMode="auto">
              <a:xfrm>
                <a:off x="2592" y="1536"/>
                <a:ext cx="576" cy="739"/>
                <a:chOff x="4114800" y="1905000"/>
                <a:chExt cx="915161" cy="1173953"/>
              </a:xfrm>
            </p:grpSpPr>
            <p:pic>
              <p:nvPicPr>
                <p:cNvPr id="159" name="Picture 42"/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495800" y="1905000"/>
                  <a:ext cx="225533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1" name="Picture 44"/>
                <p:cNvPicPr>
                  <a:picLocks noChangeAspect="1" noChangeArrowheads="1"/>
                </p:cNvPicPr>
                <p:nvPr/>
              </p:nvPicPr>
              <p:blipFill>
                <a:blip r:embed="rId11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114800" y="2133600"/>
                  <a:ext cx="341937" cy="439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2" name="Picture 46"/>
                <p:cNvPicPr>
                  <a:picLocks noChangeAspect="1" noChangeArrowheads="1"/>
                </p:cNvPicPr>
                <p:nvPr/>
              </p:nvPicPr>
              <p:blipFill>
                <a:blip r:embed="rId13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4400" y="2133600"/>
                  <a:ext cx="305561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0" name="Picture 4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648200" y="2362200"/>
                  <a:ext cx="210983" cy="703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58" name="Picture 38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43400" y="2362200"/>
                  <a:ext cx="291011" cy="7167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112684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592" y="1728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685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832" y="1584"/>
                <a:ext cx="28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686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120" y="1680"/>
                <a:ext cx="28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687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736" y="2016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688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024" y="2016"/>
                <a:ext cx="28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10" name="מחבר ישר 209"/>
              <p:cNvCxnSpPr/>
              <p:nvPr/>
            </p:nvCxnSpPr>
            <p:spPr>
              <a:xfrm>
                <a:off x="78" y="2292"/>
                <a:ext cx="4291" cy="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112690" name="Object 2"/>
              <p:cNvGraphicFramePr>
                <a:graphicFrameLocks noChangeAspect="1"/>
              </p:cNvGraphicFramePr>
              <p:nvPr/>
            </p:nvGraphicFramePr>
            <p:xfrm>
              <a:off x="3836" y="2496"/>
              <a:ext cx="192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79" name="Equation" r:id="rId18" imgW="304932" imgH="393755" progId="Equation.3">
                      <p:embed/>
                    </p:oleObj>
                  </mc:Choice>
                  <mc:Fallback>
                    <p:oleObj name="Equation" r:id="rId18" imgW="304932" imgH="39375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6" y="2496"/>
                            <a:ext cx="192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691" name="קבוצה 202"/>
              <p:cNvGrpSpPr>
                <a:grpSpLocks/>
              </p:cNvGrpSpPr>
              <p:nvPr/>
            </p:nvGrpSpPr>
            <p:grpSpPr bwMode="auto">
              <a:xfrm>
                <a:off x="316" y="2352"/>
                <a:ext cx="1304" cy="477"/>
                <a:chOff x="501613" y="3200400"/>
                <a:chExt cx="2069439" cy="757324"/>
              </a:xfrm>
            </p:grpSpPr>
            <p:pic>
              <p:nvPicPr>
                <p:cNvPr id="150" name="Picture 39"/>
                <p:cNvPicPr>
                  <a:picLocks noChangeAspect="1" noChangeArrowheads="1"/>
                </p:cNvPicPr>
                <p:nvPr/>
              </p:nvPicPr>
              <p:blipFill>
                <a:blip r:embed="rId6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501613" y="3261256"/>
                  <a:ext cx="298286" cy="696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51" name="Picture 40"/>
                <p:cNvPicPr>
                  <a:picLocks noChangeAspect="1" noChangeArrowheads="1"/>
                </p:cNvPicPr>
                <p:nvPr/>
              </p:nvPicPr>
              <p:blipFill>
                <a:blip r:embed="rId7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85105" y="3200400"/>
                  <a:ext cx="247359" cy="757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53" name="Picture 42"/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587105" y="3227447"/>
                  <a:ext cx="225533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55" name="Picture 44"/>
                <p:cNvPicPr>
                  <a:picLocks noChangeAspect="1" noChangeArrowheads="1"/>
                </p:cNvPicPr>
                <p:nvPr/>
              </p:nvPicPr>
              <p:blipFill>
                <a:blip r:embed="rId11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229115" y="3518206"/>
                  <a:ext cx="341937" cy="439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696" name="קבוצה 177"/>
              <p:cNvGrpSpPr>
                <a:grpSpLocks/>
              </p:cNvGrpSpPr>
              <p:nvPr/>
            </p:nvGrpSpPr>
            <p:grpSpPr bwMode="auto">
              <a:xfrm>
                <a:off x="2736" y="2304"/>
                <a:ext cx="382" cy="591"/>
                <a:chOff x="4191000" y="3172050"/>
                <a:chExt cx="606533" cy="938074"/>
              </a:xfrm>
            </p:grpSpPr>
            <p:pic>
              <p:nvPicPr>
                <p:cNvPr id="174" name="Picture 39"/>
                <p:cNvPicPr>
                  <a:picLocks noChangeAspect="1" noChangeArrowheads="1"/>
                </p:cNvPicPr>
                <p:nvPr/>
              </p:nvPicPr>
              <p:blipFill>
                <a:blip r:embed="rId6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68498" y="3172050"/>
                  <a:ext cx="298286" cy="696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5" name="Picture 40"/>
                <p:cNvPicPr>
                  <a:picLocks noChangeAspect="1" noChangeArrowheads="1"/>
                </p:cNvPicPr>
                <p:nvPr/>
              </p:nvPicPr>
              <p:blipFill>
                <a:blip r:embed="rId7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191000" y="3352800"/>
                  <a:ext cx="247359" cy="757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6" name="Picture 42"/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572000" y="3352800"/>
                  <a:ext cx="225533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7" name="Picture 44"/>
                <p:cNvPicPr>
                  <a:picLocks noChangeAspect="1" noChangeArrowheads="1"/>
                </p:cNvPicPr>
                <p:nvPr/>
              </p:nvPicPr>
              <p:blipFill>
                <a:blip r:embed="rId11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43400" y="3657600"/>
                  <a:ext cx="341937" cy="439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701" name="קבוצה 180"/>
              <p:cNvGrpSpPr>
                <a:grpSpLocks/>
              </p:cNvGrpSpPr>
              <p:nvPr/>
            </p:nvGrpSpPr>
            <p:grpSpPr bwMode="auto">
              <a:xfrm>
                <a:off x="3336" y="2448"/>
                <a:ext cx="348" cy="378"/>
                <a:chOff x="5257800" y="2133600"/>
                <a:chExt cx="552449" cy="599510"/>
              </a:xfrm>
            </p:grpSpPr>
            <p:pic>
              <p:nvPicPr>
                <p:cNvPr id="112702" name="Picture 36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715000" y="2133600"/>
                  <a:ext cx="95249" cy="5995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83" name="מחבר חץ ישר 182"/>
                <p:cNvCxnSpPr/>
                <p:nvPr/>
              </p:nvCxnSpPr>
              <p:spPr>
                <a:xfrm>
                  <a:off x="5259071" y="2436873"/>
                  <a:ext cx="376681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12704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736" y="2544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05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880" y="2352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06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072" y="2544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07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880" y="2688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12" name="מחבר ישר 211"/>
              <p:cNvCxnSpPr/>
              <p:nvPr/>
            </p:nvCxnSpPr>
            <p:spPr>
              <a:xfrm>
                <a:off x="95" y="2928"/>
                <a:ext cx="427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112709" name="Object 2"/>
              <p:cNvGraphicFramePr>
                <a:graphicFrameLocks noChangeAspect="1"/>
              </p:cNvGraphicFramePr>
              <p:nvPr/>
            </p:nvGraphicFramePr>
            <p:xfrm>
              <a:off x="3840" y="3236"/>
              <a:ext cx="184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80" name="Equation" r:id="rId20" imgW="292370" imgH="393926" progId="Equation.3">
                      <p:embed/>
                    </p:oleObj>
                  </mc:Choice>
                  <mc:Fallback>
                    <p:oleObj name="Equation" r:id="rId20" imgW="292370" imgH="39392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0" y="3236"/>
                            <a:ext cx="184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710" name="קבוצה 203"/>
              <p:cNvGrpSpPr>
                <a:grpSpLocks/>
              </p:cNvGrpSpPr>
              <p:nvPr/>
            </p:nvGrpSpPr>
            <p:grpSpPr bwMode="auto">
              <a:xfrm>
                <a:off x="96" y="3050"/>
                <a:ext cx="1952" cy="477"/>
                <a:chOff x="152400" y="4191000"/>
                <a:chExt cx="3099262" cy="757324"/>
              </a:xfrm>
            </p:grpSpPr>
            <p:pic>
              <p:nvPicPr>
                <p:cNvPr id="165" name="Picture 38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52400" y="4231571"/>
                  <a:ext cx="291011" cy="7167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7" name="Picture 40"/>
                <p:cNvPicPr>
                  <a:picLocks noChangeAspect="1" noChangeArrowheads="1"/>
                </p:cNvPicPr>
                <p:nvPr/>
              </p:nvPicPr>
              <p:blipFill>
                <a:blip r:embed="rId7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885105" y="4191000"/>
                  <a:ext cx="247359" cy="757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8" name="Picture 41"/>
                <p:cNvPicPr>
                  <a:picLocks noChangeAspect="1" noChangeArrowheads="1"/>
                </p:cNvPicPr>
                <p:nvPr/>
              </p:nvPicPr>
              <p:blipFill>
                <a:blip r:embed="rId8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244675" y="4387093"/>
                  <a:ext cx="218258" cy="561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2" name="Picture 45"/>
                <p:cNvPicPr>
                  <a:picLocks noChangeAspect="1" noChangeArrowheads="1"/>
                </p:cNvPicPr>
                <p:nvPr/>
              </p:nvPicPr>
              <p:blipFill>
                <a:blip r:embed="rId12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580825" y="4238333"/>
                  <a:ext cx="334662" cy="7099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3" name="Picture 46"/>
                <p:cNvPicPr>
                  <a:picLocks noChangeAspect="1" noChangeArrowheads="1"/>
                </p:cNvPicPr>
                <p:nvPr/>
              </p:nvPicPr>
              <p:blipFill>
                <a:blip r:embed="rId13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946101" y="4218047"/>
                  <a:ext cx="305561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716" name="קבוצה 206"/>
              <p:cNvGrpSpPr>
                <a:grpSpLocks/>
              </p:cNvGrpSpPr>
              <p:nvPr/>
            </p:nvGrpSpPr>
            <p:grpSpPr bwMode="auto">
              <a:xfrm>
                <a:off x="2736" y="2996"/>
                <a:ext cx="499" cy="700"/>
                <a:chOff x="4343400" y="4114800"/>
                <a:chExt cx="791862" cy="1111277"/>
              </a:xfrm>
            </p:grpSpPr>
            <p:pic>
              <p:nvPicPr>
                <p:cNvPr id="185" name="Picture 40"/>
                <p:cNvPicPr>
                  <a:picLocks noChangeAspect="1" noChangeArrowheads="1"/>
                </p:cNvPicPr>
                <p:nvPr/>
              </p:nvPicPr>
              <p:blipFill>
                <a:blip r:embed="rId7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43400" y="4267200"/>
                  <a:ext cx="247359" cy="757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6" name="Picture 41"/>
                <p:cNvPicPr>
                  <a:picLocks noChangeAspect="1" noChangeArrowheads="1"/>
                </p:cNvPicPr>
                <p:nvPr/>
              </p:nvPicPr>
              <p:blipFill>
                <a:blip r:embed="rId8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572000" y="4114800"/>
                  <a:ext cx="218258" cy="561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7" name="Picture 45"/>
                <p:cNvPicPr>
                  <a:picLocks noChangeAspect="1" noChangeArrowheads="1"/>
                </p:cNvPicPr>
                <p:nvPr/>
              </p:nvPicPr>
              <p:blipFill>
                <a:blip r:embed="rId12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800600" y="4267200"/>
                  <a:ext cx="334662" cy="7099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8" name="Picture 46"/>
                <p:cNvPicPr>
                  <a:picLocks noChangeAspect="1" noChangeArrowheads="1"/>
                </p:cNvPicPr>
                <p:nvPr/>
              </p:nvPicPr>
              <p:blipFill>
                <a:blip r:embed="rId13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4400" y="4495800"/>
                  <a:ext cx="305561" cy="730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4" name="Picture 38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prstClr val="black"/>
                    <a:schemeClr val="tx2">
                      <a:lumMod val="20000"/>
                      <a:lumOff val="8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505775" y="4489038"/>
                  <a:ext cx="291011" cy="7167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722" name="קבוצה 188"/>
              <p:cNvGrpSpPr>
                <a:grpSpLocks/>
              </p:cNvGrpSpPr>
              <p:nvPr/>
            </p:nvGrpSpPr>
            <p:grpSpPr bwMode="auto">
              <a:xfrm>
                <a:off x="3336" y="3194"/>
                <a:ext cx="348" cy="378"/>
                <a:chOff x="5257800" y="2133600"/>
                <a:chExt cx="552449" cy="599510"/>
              </a:xfrm>
            </p:grpSpPr>
            <p:pic>
              <p:nvPicPr>
                <p:cNvPr id="112723" name="Picture 36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715000" y="2133600"/>
                  <a:ext cx="95249" cy="5995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91" name="מחבר חץ ישר 190"/>
                <p:cNvCxnSpPr/>
                <p:nvPr/>
              </p:nvCxnSpPr>
              <p:spPr>
                <a:xfrm>
                  <a:off x="5259071" y="2440050"/>
                  <a:ext cx="376681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12725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736" y="3216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26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880" y="3456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27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2880" y="3120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28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168" y="3168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29" name="Picture 36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120" y="3408"/>
                <a:ext cx="2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7" name="קבוצה 124"/>
              <p:cNvGrpSpPr>
                <a:grpSpLocks/>
              </p:cNvGrpSpPr>
              <p:nvPr/>
            </p:nvGrpSpPr>
            <p:grpSpPr bwMode="auto">
              <a:xfrm>
                <a:off x="3263" y="913"/>
                <a:ext cx="1056" cy="2783"/>
                <a:chOff x="5180012" y="1449388"/>
                <a:chExt cx="1676400" cy="4418012"/>
              </a:xfrm>
            </p:grpSpPr>
            <p:sp>
              <p:nvSpPr>
                <p:cNvPr id="115" name="אליפסה 114"/>
                <p:cNvSpPr/>
                <p:nvPr/>
              </p:nvSpPr>
              <p:spPr>
                <a:xfrm>
                  <a:off x="5411210" y="2284142"/>
                  <a:ext cx="1292471" cy="358369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rtl="1" eaLnBrk="1" hangingPunct="1"/>
                  <a:endParaRPr lang="en-US" sz="1800">
                    <a:solidFill>
                      <a:srgbClr val="FFFFFF"/>
                    </a:solidFill>
                    <a:latin typeface="Calibri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12732" name="מלבן 88"/>
                <p:cNvSpPr>
                  <a:spLocks noChangeArrowheads="1"/>
                </p:cNvSpPr>
                <p:nvPr/>
              </p:nvSpPr>
              <p:spPr bwMode="auto">
                <a:xfrm>
                  <a:off x="5180012" y="1449388"/>
                  <a:ext cx="1676400" cy="6826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endParaRPr lang="he-IL" sz="1400" b="1">
                    <a:solidFill>
                      <a:srgbClr val="FF0000"/>
                    </a:solidFill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12733" name="AutoShape 1117"/>
              <p:cNvSpPr>
                <a:spLocks/>
              </p:cNvSpPr>
              <p:nvPr/>
            </p:nvSpPr>
            <p:spPr bwMode="auto">
              <a:xfrm>
                <a:off x="2256" y="1728"/>
                <a:ext cx="336" cy="480"/>
              </a:xfrm>
              <a:prstGeom prst="rightBrace">
                <a:avLst>
                  <a:gd name="adj1" fmla="val 1190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34" name="AutoShape 1118"/>
              <p:cNvSpPr>
                <a:spLocks/>
              </p:cNvSpPr>
              <p:nvPr/>
            </p:nvSpPr>
            <p:spPr bwMode="auto">
              <a:xfrm>
                <a:off x="2256" y="2400"/>
                <a:ext cx="336" cy="480"/>
              </a:xfrm>
              <a:prstGeom prst="rightBrace">
                <a:avLst>
                  <a:gd name="adj1" fmla="val 1190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35" name="AutoShape 1119"/>
              <p:cNvSpPr>
                <a:spLocks/>
              </p:cNvSpPr>
              <p:nvPr/>
            </p:nvSpPr>
            <p:spPr bwMode="auto">
              <a:xfrm>
                <a:off x="2256" y="3072"/>
                <a:ext cx="336" cy="480"/>
              </a:xfrm>
              <a:prstGeom prst="rightBrace">
                <a:avLst>
                  <a:gd name="adj1" fmla="val 1190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" name="Picture 43"/>
              <p:cNvPicPr>
                <a:picLocks noChangeAspect="1" noChangeArrowheads="1"/>
              </p:cNvPicPr>
              <p:nvPr/>
            </p:nvPicPr>
            <p:blipFill>
              <a:blip r:embed="rId10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1205" y="1733"/>
                <a:ext cx="133" cy="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" name="Picture 38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0" y="1732"/>
                <a:ext cx="183" cy="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" name="Picture 38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0" y="3076"/>
                <a:ext cx="183" cy="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86966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2.5|19.1|29.2|4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6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2221</Words>
  <Application>Microsoft Macintosh PowerPoint</Application>
  <PresentationFormat>On-screen Show (4:3)</PresentationFormat>
  <Paragraphs>369</Paragraphs>
  <Slides>27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Sketching via Hashing:  from Heavy Hitters to Compressive Sensing to Sparse Fourier Transform</vt:lpstr>
      <vt:lpstr>Outline</vt:lpstr>
      <vt:lpstr>“Sketching via hashing”:  a technique</vt:lpstr>
      <vt:lpstr>Why would this work?</vt:lpstr>
      <vt:lpstr>What are the guarantees?</vt:lpstr>
      <vt:lpstr>Analysis</vt:lpstr>
      <vt:lpstr>Compressive sensing</vt:lpstr>
      <vt:lpstr>Compressive sensing  [Candes-Romberg-Tao, Donoho]  (also: approximation theory, learning Fourier coeffs,  finite rate of innovation, …)</vt:lpstr>
      <vt:lpstr>Applications</vt:lpstr>
      <vt:lpstr>Results </vt:lpstr>
      <vt:lpstr>Sketching as compressive sensing</vt:lpstr>
      <vt:lpstr>Results</vt:lpstr>
      <vt:lpstr>Regression</vt:lpstr>
      <vt:lpstr>Least-Squares Regression</vt:lpstr>
      <vt:lpstr>Approximation</vt:lpstr>
      <vt:lpstr>Fast Dimensionality Reduction</vt:lpstr>
      <vt:lpstr>Heavy hitters a la regression </vt:lpstr>
      <vt:lpstr>Sparse Fourier Transform</vt:lpstr>
      <vt:lpstr>Fourier Transform</vt:lpstr>
      <vt:lpstr>Computing DFT</vt:lpstr>
      <vt:lpstr>Intuition: Fourier</vt:lpstr>
      <vt:lpstr>Main task</vt:lpstr>
      <vt:lpstr>Issues</vt:lpstr>
      <vt:lpstr>Filters: boxcar filter  (used in[GGIMS02,GMS05])</vt:lpstr>
      <vt:lpstr>Filters: Gaussian</vt:lpstr>
      <vt:lpstr>Filters:  Sinc × Gaussian </vt:lpstr>
      <vt:lpstr>Conclusions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Piotr Indyk</dc:creator>
  <cp:lastModifiedBy>Piotr Indyk</cp:lastModifiedBy>
  <cp:revision>236</cp:revision>
  <dcterms:created xsi:type="dcterms:W3CDTF">2013-06-22T19:18:00Z</dcterms:created>
  <dcterms:modified xsi:type="dcterms:W3CDTF">2013-06-27T18:23:32Z</dcterms:modified>
</cp:coreProperties>
</file>